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5" r:id="rId5"/>
    <p:sldMasterId id="2147483713" r:id="rId6"/>
  </p:sldMasterIdLst>
  <p:notesMasterIdLst>
    <p:notesMasterId r:id="rId33"/>
  </p:notesMasterIdLst>
  <p:sldIdLst>
    <p:sldId id="338" r:id="rId7"/>
    <p:sldId id="458" r:id="rId8"/>
    <p:sldId id="462" r:id="rId9"/>
    <p:sldId id="464" r:id="rId10"/>
    <p:sldId id="343" r:id="rId11"/>
    <p:sldId id="465" r:id="rId12"/>
    <p:sldId id="466" r:id="rId13"/>
    <p:sldId id="447" r:id="rId14"/>
    <p:sldId id="459" r:id="rId15"/>
    <p:sldId id="468" r:id="rId16"/>
    <p:sldId id="469" r:id="rId17"/>
    <p:sldId id="473" r:id="rId18"/>
    <p:sldId id="451" r:id="rId19"/>
    <p:sldId id="477" r:id="rId20"/>
    <p:sldId id="478" r:id="rId21"/>
    <p:sldId id="480" r:id="rId22"/>
    <p:sldId id="476" r:id="rId23"/>
    <p:sldId id="479" r:id="rId24"/>
    <p:sldId id="475" r:id="rId25"/>
    <p:sldId id="481" r:id="rId26"/>
    <p:sldId id="482" r:id="rId27"/>
    <p:sldId id="470" r:id="rId28"/>
    <p:sldId id="435" r:id="rId29"/>
    <p:sldId id="471" r:id="rId30"/>
    <p:sldId id="472" r:id="rId31"/>
    <p:sldId id="350" r:id="rId3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61AD1BD-6BB6-4C3D-B66B-9DA91DF71B4D}">
          <p14:sldIdLst>
            <p14:sldId id="338"/>
            <p14:sldId id="458"/>
            <p14:sldId id="462"/>
            <p14:sldId id="464"/>
          </p14:sldIdLst>
        </p14:section>
        <p14:section name="Untitled Section" id="{C752AEEC-AEAF-476C-8C5C-55C125454285}">
          <p14:sldIdLst>
            <p14:sldId id="343"/>
            <p14:sldId id="465"/>
            <p14:sldId id="466"/>
            <p14:sldId id="447"/>
            <p14:sldId id="459"/>
            <p14:sldId id="468"/>
            <p14:sldId id="469"/>
            <p14:sldId id="473"/>
            <p14:sldId id="451"/>
            <p14:sldId id="477"/>
            <p14:sldId id="478"/>
            <p14:sldId id="480"/>
            <p14:sldId id="476"/>
            <p14:sldId id="479"/>
            <p14:sldId id="475"/>
            <p14:sldId id="481"/>
            <p14:sldId id="482"/>
            <p14:sldId id="470"/>
            <p14:sldId id="435"/>
            <p14:sldId id="471"/>
            <p14:sldId id="472"/>
            <p14:sldId id="35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1DD"/>
    <a:srgbClr val="E44628"/>
    <a:srgbClr val="00628A"/>
    <a:srgbClr val="8BE0FF"/>
    <a:srgbClr val="A7B2AB"/>
    <a:srgbClr val="73CAEB"/>
    <a:srgbClr val="00B6FA"/>
    <a:srgbClr val="009AD0"/>
    <a:srgbClr val="5BD4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EB53E3-C0F1-4742-94B4-D696A368F185}" v="1590" dt="2021-12-10T03:20:45.4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41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521D28-A3F3-44A6-A6DC-FBD0A22F6D88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C5406EB1-25B1-47FB-BBFA-6542B8FB9C96}">
      <dgm:prSet/>
      <dgm:spPr/>
      <dgm:t>
        <a:bodyPr/>
        <a:lstStyle/>
        <a:p>
          <a:r>
            <a:rPr lang="en-US" b="1" i="0" dirty="0"/>
            <a:t>Call to Order / Roll Call	                 		8:30 – 8:45</a:t>
          </a:r>
          <a:endParaRPr lang="en-US" dirty="0"/>
        </a:p>
      </dgm:t>
    </dgm:pt>
    <dgm:pt modelId="{A1D773CA-7035-4DED-951C-DE7CE824FA51}" type="parTrans" cxnId="{66C8EF36-B6AA-4307-BA6E-6C191110FDF4}">
      <dgm:prSet/>
      <dgm:spPr/>
      <dgm:t>
        <a:bodyPr/>
        <a:lstStyle/>
        <a:p>
          <a:endParaRPr lang="en-US"/>
        </a:p>
      </dgm:t>
    </dgm:pt>
    <dgm:pt modelId="{7F00CAAC-5166-4439-87DB-D48BEE242942}" type="sibTrans" cxnId="{66C8EF36-B6AA-4307-BA6E-6C191110FDF4}">
      <dgm:prSet/>
      <dgm:spPr/>
      <dgm:t>
        <a:bodyPr/>
        <a:lstStyle/>
        <a:p>
          <a:endParaRPr lang="en-US"/>
        </a:p>
      </dgm:t>
    </dgm:pt>
    <dgm:pt modelId="{5E5BD056-C09C-4F29-9F2E-89AB4E8E938A}">
      <dgm:prSet/>
      <dgm:spPr/>
      <dgm:t>
        <a:bodyPr/>
        <a:lstStyle/>
        <a:p>
          <a:r>
            <a:rPr lang="en-US" b="1" i="0" dirty="0"/>
            <a:t>Approval of October Meeting Minutes </a:t>
          </a:r>
          <a:r>
            <a:rPr lang="en-US" b="1" dirty="0"/>
            <a:t>		</a:t>
          </a:r>
          <a:r>
            <a:rPr lang="en-US" b="1" i="0" dirty="0"/>
            <a:t>8:45 – 8:50</a:t>
          </a:r>
          <a:r>
            <a:rPr lang="en-US" b="0" i="0" dirty="0"/>
            <a:t> </a:t>
          </a:r>
          <a:endParaRPr lang="en-US" dirty="0"/>
        </a:p>
      </dgm:t>
    </dgm:pt>
    <dgm:pt modelId="{4ED58D1D-B09E-4B0D-930A-4CCAC3A0CD12}" type="parTrans" cxnId="{A0BC36DC-6984-473A-9B8F-1F627F2D3C32}">
      <dgm:prSet/>
      <dgm:spPr/>
      <dgm:t>
        <a:bodyPr/>
        <a:lstStyle/>
        <a:p>
          <a:endParaRPr lang="en-US"/>
        </a:p>
      </dgm:t>
    </dgm:pt>
    <dgm:pt modelId="{32E8CEFD-F6BD-4D96-A399-2D1E3DA141E0}" type="sibTrans" cxnId="{A0BC36DC-6984-473A-9B8F-1F627F2D3C32}">
      <dgm:prSet/>
      <dgm:spPr/>
      <dgm:t>
        <a:bodyPr/>
        <a:lstStyle/>
        <a:p>
          <a:endParaRPr lang="en-US"/>
        </a:p>
      </dgm:t>
    </dgm:pt>
    <dgm:pt modelId="{088E792B-AD50-4CB7-B7C6-10A47EFFC9A2}">
      <dgm:prSet/>
      <dgm:spPr/>
      <dgm:t>
        <a:bodyPr/>
        <a:lstStyle/>
        <a:p>
          <a:r>
            <a:rPr lang="en-US" b="1" i="0" dirty="0"/>
            <a:t>Financial Report </a:t>
          </a:r>
          <a:r>
            <a:rPr lang="en-US" b="1" dirty="0"/>
            <a:t>					</a:t>
          </a:r>
          <a:r>
            <a:rPr lang="en-US" b="1" i="0" dirty="0"/>
            <a:t>8:50 – 9:00</a:t>
          </a:r>
          <a:r>
            <a:rPr lang="en-US" b="0" i="0" dirty="0"/>
            <a:t> </a:t>
          </a:r>
          <a:endParaRPr lang="en-US" dirty="0"/>
        </a:p>
      </dgm:t>
    </dgm:pt>
    <dgm:pt modelId="{AD5F8202-C022-4289-985D-817F758ECA40}" type="parTrans" cxnId="{4D3B4481-402C-4E8C-913E-E5F312CD9794}">
      <dgm:prSet/>
      <dgm:spPr/>
      <dgm:t>
        <a:bodyPr/>
        <a:lstStyle/>
        <a:p>
          <a:endParaRPr lang="en-US"/>
        </a:p>
      </dgm:t>
    </dgm:pt>
    <dgm:pt modelId="{22670207-B8F4-4625-AF0B-A776436ACBCE}" type="sibTrans" cxnId="{4D3B4481-402C-4E8C-913E-E5F312CD9794}">
      <dgm:prSet/>
      <dgm:spPr/>
      <dgm:t>
        <a:bodyPr/>
        <a:lstStyle/>
        <a:p>
          <a:endParaRPr lang="en-US"/>
        </a:p>
      </dgm:t>
    </dgm:pt>
    <dgm:pt modelId="{E480700E-A103-4855-9901-F4AFB0FAF261}">
      <dgm:prSet/>
      <dgm:spPr/>
      <dgm:t>
        <a:bodyPr/>
        <a:lstStyle/>
        <a:p>
          <a:r>
            <a:rPr lang="en-US" b="1" i="0" dirty="0"/>
            <a:t>CEO Report </a:t>
          </a:r>
          <a:r>
            <a:rPr lang="en-US" b="1" dirty="0"/>
            <a:t>					9:00</a:t>
          </a:r>
          <a:r>
            <a:rPr lang="en-US" b="1" i="0" dirty="0"/>
            <a:t> – 9:30</a:t>
          </a:r>
          <a:endParaRPr lang="en-US" dirty="0"/>
        </a:p>
      </dgm:t>
    </dgm:pt>
    <dgm:pt modelId="{46DAC81B-7A38-4456-9D39-893C02AE2E5E}" type="parTrans" cxnId="{95B6A2E8-1BA2-462A-B7C4-1E3D9F6D3143}">
      <dgm:prSet/>
      <dgm:spPr/>
      <dgm:t>
        <a:bodyPr/>
        <a:lstStyle/>
        <a:p>
          <a:endParaRPr lang="en-US"/>
        </a:p>
      </dgm:t>
    </dgm:pt>
    <dgm:pt modelId="{74BDADF3-2DB3-4274-AA4C-68A4515E73BF}" type="sibTrans" cxnId="{95B6A2E8-1BA2-462A-B7C4-1E3D9F6D3143}">
      <dgm:prSet/>
      <dgm:spPr/>
      <dgm:t>
        <a:bodyPr/>
        <a:lstStyle/>
        <a:p>
          <a:endParaRPr lang="en-US"/>
        </a:p>
      </dgm:t>
    </dgm:pt>
    <dgm:pt modelId="{9EE0CD05-7906-400D-AACB-31274703A702}">
      <dgm:prSet/>
      <dgm:spPr/>
      <dgm:t>
        <a:bodyPr/>
        <a:lstStyle/>
        <a:p>
          <a:r>
            <a:rPr lang="en-US" b="1" i="0" dirty="0"/>
            <a:t>Legislative Update 				9:30 – 9:40</a:t>
          </a:r>
          <a:r>
            <a:rPr lang="en-US" b="0" i="0" dirty="0"/>
            <a:t> </a:t>
          </a:r>
          <a:endParaRPr lang="en-US" dirty="0"/>
        </a:p>
      </dgm:t>
    </dgm:pt>
    <dgm:pt modelId="{0F6ED33E-A94D-4D28-8FF1-FD01FA0F103A}" type="parTrans" cxnId="{98575BC5-CFEF-41DE-A703-230337A39810}">
      <dgm:prSet/>
      <dgm:spPr/>
      <dgm:t>
        <a:bodyPr/>
        <a:lstStyle/>
        <a:p>
          <a:endParaRPr lang="en-US"/>
        </a:p>
      </dgm:t>
    </dgm:pt>
    <dgm:pt modelId="{121817DA-A272-4DBA-BA1E-59089FD0079F}" type="sibTrans" cxnId="{98575BC5-CFEF-41DE-A703-230337A39810}">
      <dgm:prSet/>
      <dgm:spPr/>
      <dgm:t>
        <a:bodyPr/>
        <a:lstStyle/>
        <a:p>
          <a:endParaRPr lang="en-US"/>
        </a:p>
      </dgm:t>
    </dgm:pt>
    <dgm:pt modelId="{BB9E20EB-E568-4E47-B718-75DE786740B1}">
      <dgm:prSet/>
      <dgm:spPr/>
      <dgm:t>
        <a:bodyPr/>
        <a:lstStyle/>
        <a:p>
          <a:r>
            <a:rPr lang="en-US" b="1" i="0" dirty="0"/>
            <a:t>Election of Directors &amp; Officers	 </a:t>
          </a:r>
          <a:r>
            <a:rPr lang="en-US" b="0" i="0" dirty="0"/>
            <a:t> 		</a:t>
          </a:r>
          <a:r>
            <a:rPr lang="en-US" b="1" i="0" dirty="0"/>
            <a:t>9:40 – 10:00</a:t>
          </a:r>
          <a:r>
            <a:rPr lang="en-US" b="0" i="0" dirty="0"/>
            <a:t> </a:t>
          </a:r>
          <a:endParaRPr lang="en-US" dirty="0"/>
        </a:p>
      </dgm:t>
    </dgm:pt>
    <dgm:pt modelId="{1E7324AE-839F-4310-A0DC-2CF6387D84B2}" type="parTrans" cxnId="{3D902931-5D76-4251-98E7-66D4DB17CB2F}">
      <dgm:prSet/>
      <dgm:spPr/>
      <dgm:t>
        <a:bodyPr/>
        <a:lstStyle/>
        <a:p>
          <a:endParaRPr lang="en-US"/>
        </a:p>
      </dgm:t>
    </dgm:pt>
    <dgm:pt modelId="{512C03ED-F949-4429-BF2D-BF6794108C09}" type="sibTrans" cxnId="{3D902931-5D76-4251-98E7-66D4DB17CB2F}">
      <dgm:prSet/>
      <dgm:spPr/>
      <dgm:t>
        <a:bodyPr/>
        <a:lstStyle/>
        <a:p>
          <a:endParaRPr lang="en-US"/>
        </a:p>
      </dgm:t>
    </dgm:pt>
    <dgm:pt modelId="{741D2B75-D779-4E7C-8F25-1780464EBCA9}">
      <dgm:prSet/>
      <dgm:spPr/>
      <dgm:t>
        <a:bodyPr/>
        <a:lstStyle/>
        <a:p>
          <a:r>
            <a:rPr lang="en-US" b="1" i="0" dirty="0"/>
            <a:t>Other Business/General Discussion</a:t>
          </a:r>
          <a:r>
            <a:rPr lang="en-US" b="1" dirty="0"/>
            <a:t>		</a:t>
          </a:r>
          <a:r>
            <a:rPr lang="en-US" b="1" i="0" dirty="0"/>
            <a:t>10:00 – 10:30</a:t>
          </a:r>
          <a:r>
            <a:rPr lang="en-US" b="0" i="0" dirty="0"/>
            <a:t> </a:t>
          </a:r>
          <a:endParaRPr lang="en-US" dirty="0"/>
        </a:p>
      </dgm:t>
    </dgm:pt>
    <dgm:pt modelId="{6C09968A-0AC4-4615-A43F-1EBD0C98B7EB}" type="parTrans" cxnId="{937A0CF4-FA8C-4A76-80F9-11326555BF22}">
      <dgm:prSet/>
      <dgm:spPr/>
      <dgm:t>
        <a:bodyPr/>
        <a:lstStyle/>
        <a:p>
          <a:endParaRPr lang="en-US"/>
        </a:p>
      </dgm:t>
    </dgm:pt>
    <dgm:pt modelId="{1B9138B5-6727-4962-BDF5-F9BF5306183B}" type="sibTrans" cxnId="{937A0CF4-FA8C-4A76-80F9-11326555BF22}">
      <dgm:prSet/>
      <dgm:spPr/>
      <dgm:t>
        <a:bodyPr/>
        <a:lstStyle/>
        <a:p>
          <a:endParaRPr lang="en-US"/>
        </a:p>
      </dgm:t>
    </dgm:pt>
    <dgm:pt modelId="{30217124-4B57-4192-A7B3-F0ABC4EF0B26}" type="pres">
      <dgm:prSet presAssocID="{34521D28-A3F3-44A6-A6DC-FBD0A22F6D88}" presName="vert0" presStyleCnt="0">
        <dgm:presLayoutVars>
          <dgm:dir/>
          <dgm:animOne val="branch"/>
          <dgm:animLvl val="lvl"/>
        </dgm:presLayoutVars>
      </dgm:prSet>
      <dgm:spPr/>
    </dgm:pt>
    <dgm:pt modelId="{97F8DCCA-D3CC-4A57-B7DE-A009C9C9893F}" type="pres">
      <dgm:prSet presAssocID="{C5406EB1-25B1-47FB-BBFA-6542B8FB9C96}" presName="thickLine" presStyleLbl="alignNode1" presStyleIdx="0" presStyleCnt="7"/>
      <dgm:spPr/>
    </dgm:pt>
    <dgm:pt modelId="{7EC1AF34-6049-4D0E-BF09-44A121CEC498}" type="pres">
      <dgm:prSet presAssocID="{C5406EB1-25B1-47FB-BBFA-6542B8FB9C96}" presName="horz1" presStyleCnt="0"/>
      <dgm:spPr/>
    </dgm:pt>
    <dgm:pt modelId="{E95AA911-D788-4F2E-BBAD-D4493D2699F8}" type="pres">
      <dgm:prSet presAssocID="{C5406EB1-25B1-47FB-BBFA-6542B8FB9C96}" presName="tx1" presStyleLbl="revTx" presStyleIdx="0" presStyleCnt="7"/>
      <dgm:spPr/>
    </dgm:pt>
    <dgm:pt modelId="{9F2820D5-533A-4733-A6CA-09D972A370C9}" type="pres">
      <dgm:prSet presAssocID="{C5406EB1-25B1-47FB-BBFA-6542B8FB9C96}" presName="vert1" presStyleCnt="0"/>
      <dgm:spPr/>
    </dgm:pt>
    <dgm:pt modelId="{FA8A0354-C4F2-4D2E-BF9B-672425B4D5E9}" type="pres">
      <dgm:prSet presAssocID="{5E5BD056-C09C-4F29-9F2E-89AB4E8E938A}" presName="thickLine" presStyleLbl="alignNode1" presStyleIdx="1" presStyleCnt="7"/>
      <dgm:spPr/>
    </dgm:pt>
    <dgm:pt modelId="{FF3F1E03-9612-43AF-B933-B5434DFC023F}" type="pres">
      <dgm:prSet presAssocID="{5E5BD056-C09C-4F29-9F2E-89AB4E8E938A}" presName="horz1" presStyleCnt="0"/>
      <dgm:spPr/>
    </dgm:pt>
    <dgm:pt modelId="{56FCD974-05E4-4F11-AFB9-71E8A77A4B4B}" type="pres">
      <dgm:prSet presAssocID="{5E5BD056-C09C-4F29-9F2E-89AB4E8E938A}" presName="tx1" presStyleLbl="revTx" presStyleIdx="1" presStyleCnt="7"/>
      <dgm:spPr/>
    </dgm:pt>
    <dgm:pt modelId="{02B138CD-1C1B-4411-91DD-C34FF2C5FBBA}" type="pres">
      <dgm:prSet presAssocID="{5E5BD056-C09C-4F29-9F2E-89AB4E8E938A}" presName="vert1" presStyleCnt="0"/>
      <dgm:spPr/>
    </dgm:pt>
    <dgm:pt modelId="{CE494164-0632-454E-B61D-A6E01C44672E}" type="pres">
      <dgm:prSet presAssocID="{088E792B-AD50-4CB7-B7C6-10A47EFFC9A2}" presName="thickLine" presStyleLbl="alignNode1" presStyleIdx="2" presStyleCnt="7"/>
      <dgm:spPr/>
    </dgm:pt>
    <dgm:pt modelId="{4C2F9D77-DECA-4EB4-B4A5-844BE6D5504E}" type="pres">
      <dgm:prSet presAssocID="{088E792B-AD50-4CB7-B7C6-10A47EFFC9A2}" presName="horz1" presStyleCnt="0"/>
      <dgm:spPr/>
    </dgm:pt>
    <dgm:pt modelId="{464AAFAF-023A-4D62-AEB3-43E284CBD0B6}" type="pres">
      <dgm:prSet presAssocID="{088E792B-AD50-4CB7-B7C6-10A47EFFC9A2}" presName="tx1" presStyleLbl="revTx" presStyleIdx="2" presStyleCnt="7"/>
      <dgm:spPr/>
    </dgm:pt>
    <dgm:pt modelId="{42836BDC-230E-4AC5-9398-58223E215BFF}" type="pres">
      <dgm:prSet presAssocID="{088E792B-AD50-4CB7-B7C6-10A47EFFC9A2}" presName="vert1" presStyleCnt="0"/>
      <dgm:spPr/>
    </dgm:pt>
    <dgm:pt modelId="{6A3CBB30-484A-45BE-B8AD-A20C01F60DC8}" type="pres">
      <dgm:prSet presAssocID="{E480700E-A103-4855-9901-F4AFB0FAF261}" presName="thickLine" presStyleLbl="alignNode1" presStyleIdx="3" presStyleCnt="7"/>
      <dgm:spPr/>
    </dgm:pt>
    <dgm:pt modelId="{30003F6B-ECBC-4747-B953-185FC69F23E7}" type="pres">
      <dgm:prSet presAssocID="{E480700E-A103-4855-9901-F4AFB0FAF261}" presName="horz1" presStyleCnt="0"/>
      <dgm:spPr/>
    </dgm:pt>
    <dgm:pt modelId="{E78B7599-6389-4BDD-82A6-A17C8F882159}" type="pres">
      <dgm:prSet presAssocID="{E480700E-A103-4855-9901-F4AFB0FAF261}" presName="tx1" presStyleLbl="revTx" presStyleIdx="3" presStyleCnt="7"/>
      <dgm:spPr/>
    </dgm:pt>
    <dgm:pt modelId="{D16DD5A7-E113-4905-9560-5D7EF8278CBA}" type="pres">
      <dgm:prSet presAssocID="{E480700E-A103-4855-9901-F4AFB0FAF261}" presName="vert1" presStyleCnt="0"/>
      <dgm:spPr/>
    </dgm:pt>
    <dgm:pt modelId="{0EED9646-C98F-49E7-9610-31AC2C662F4F}" type="pres">
      <dgm:prSet presAssocID="{9EE0CD05-7906-400D-AACB-31274703A702}" presName="thickLine" presStyleLbl="alignNode1" presStyleIdx="4" presStyleCnt="7"/>
      <dgm:spPr/>
    </dgm:pt>
    <dgm:pt modelId="{7DDB6A83-62A3-44C8-94A0-654B24929C11}" type="pres">
      <dgm:prSet presAssocID="{9EE0CD05-7906-400D-AACB-31274703A702}" presName="horz1" presStyleCnt="0"/>
      <dgm:spPr/>
    </dgm:pt>
    <dgm:pt modelId="{771E204C-F782-426D-857F-7917E4E02A2C}" type="pres">
      <dgm:prSet presAssocID="{9EE0CD05-7906-400D-AACB-31274703A702}" presName="tx1" presStyleLbl="revTx" presStyleIdx="4" presStyleCnt="7"/>
      <dgm:spPr/>
    </dgm:pt>
    <dgm:pt modelId="{C91C8241-3D0F-46D1-BB82-996752BEB3E6}" type="pres">
      <dgm:prSet presAssocID="{9EE0CD05-7906-400D-AACB-31274703A702}" presName="vert1" presStyleCnt="0"/>
      <dgm:spPr/>
    </dgm:pt>
    <dgm:pt modelId="{81066A0A-26A2-436D-924A-7A4CD2D1FB75}" type="pres">
      <dgm:prSet presAssocID="{BB9E20EB-E568-4E47-B718-75DE786740B1}" presName="thickLine" presStyleLbl="alignNode1" presStyleIdx="5" presStyleCnt="7"/>
      <dgm:spPr/>
    </dgm:pt>
    <dgm:pt modelId="{9768268D-141B-4C2C-A0BA-416CD4B53249}" type="pres">
      <dgm:prSet presAssocID="{BB9E20EB-E568-4E47-B718-75DE786740B1}" presName="horz1" presStyleCnt="0"/>
      <dgm:spPr/>
    </dgm:pt>
    <dgm:pt modelId="{EB98A819-2D60-45C7-9378-9E2EB0C2A8DE}" type="pres">
      <dgm:prSet presAssocID="{BB9E20EB-E568-4E47-B718-75DE786740B1}" presName="tx1" presStyleLbl="revTx" presStyleIdx="5" presStyleCnt="7"/>
      <dgm:spPr/>
    </dgm:pt>
    <dgm:pt modelId="{0C5627FF-EC8F-43C5-B399-31BD864BE1E7}" type="pres">
      <dgm:prSet presAssocID="{BB9E20EB-E568-4E47-B718-75DE786740B1}" presName="vert1" presStyleCnt="0"/>
      <dgm:spPr/>
    </dgm:pt>
    <dgm:pt modelId="{34B09B4B-783C-44E2-8E80-15BA725CC9C5}" type="pres">
      <dgm:prSet presAssocID="{741D2B75-D779-4E7C-8F25-1780464EBCA9}" presName="thickLine" presStyleLbl="alignNode1" presStyleIdx="6" presStyleCnt="7"/>
      <dgm:spPr/>
    </dgm:pt>
    <dgm:pt modelId="{AFB92FEB-4089-48B1-B5E7-1123A93AA1A7}" type="pres">
      <dgm:prSet presAssocID="{741D2B75-D779-4E7C-8F25-1780464EBCA9}" presName="horz1" presStyleCnt="0"/>
      <dgm:spPr/>
    </dgm:pt>
    <dgm:pt modelId="{8A82CCE1-62B6-4361-9CB5-BD4558F919A1}" type="pres">
      <dgm:prSet presAssocID="{741D2B75-D779-4E7C-8F25-1780464EBCA9}" presName="tx1" presStyleLbl="revTx" presStyleIdx="6" presStyleCnt="7"/>
      <dgm:spPr/>
    </dgm:pt>
    <dgm:pt modelId="{ABC341DA-F744-4915-97C5-CBF85A83CB53}" type="pres">
      <dgm:prSet presAssocID="{741D2B75-D779-4E7C-8F25-1780464EBCA9}" presName="vert1" presStyleCnt="0"/>
      <dgm:spPr/>
    </dgm:pt>
  </dgm:ptLst>
  <dgm:cxnLst>
    <dgm:cxn modelId="{7A3F4706-EFF7-415D-B384-87BAE1DC57B6}" type="presOf" srcId="{088E792B-AD50-4CB7-B7C6-10A47EFFC9A2}" destId="{464AAFAF-023A-4D62-AEB3-43E284CBD0B6}" srcOrd="0" destOrd="0" presId="urn:microsoft.com/office/officeart/2008/layout/LinedList"/>
    <dgm:cxn modelId="{7F47B02F-CDA7-4B7C-98C6-EB1954EBBE6F}" type="presOf" srcId="{9EE0CD05-7906-400D-AACB-31274703A702}" destId="{771E204C-F782-426D-857F-7917E4E02A2C}" srcOrd="0" destOrd="0" presId="urn:microsoft.com/office/officeart/2008/layout/LinedList"/>
    <dgm:cxn modelId="{3D902931-5D76-4251-98E7-66D4DB17CB2F}" srcId="{34521D28-A3F3-44A6-A6DC-FBD0A22F6D88}" destId="{BB9E20EB-E568-4E47-B718-75DE786740B1}" srcOrd="5" destOrd="0" parTransId="{1E7324AE-839F-4310-A0DC-2CF6387D84B2}" sibTransId="{512C03ED-F949-4429-BF2D-BF6794108C09}"/>
    <dgm:cxn modelId="{66C8EF36-B6AA-4307-BA6E-6C191110FDF4}" srcId="{34521D28-A3F3-44A6-A6DC-FBD0A22F6D88}" destId="{C5406EB1-25B1-47FB-BBFA-6542B8FB9C96}" srcOrd="0" destOrd="0" parTransId="{A1D773CA-7035-4DED-951C-DE7CE824FA51}" sibTransId="{7F00CAAC-5166-4439-87DB-D48BEE242942}"/>
    <dgm:cxn modelId="{DE01574F-D804-4900-81B3-9AA763C0B74B}" type="presOf" srcId="{5E5BD056-C09C-4F29-9F2E-89AB4E8E938A}" destId="{56FCD974-05E4-4F11-AFB9-71E8A77A4B4B}" srcOrd="0" destOrd="0" presId="urn:microsoft.com/office/officeart/2008/layout/LinedList"/>
    <dgm:cxn modelId="{9664E86F-F7DE-4D95-A611-B579A125655F}" type="presOf" srcId="{C5406EB1-25B1-47FB-BBFA-6542B8FB9C96}" destId="{E95AA911-D788-4F2E-BBAD-D4493D2699F8}" srcOrd="0" destOrd="0" presId="urn:microsoft.com/office/officeart/2008/layout/LinedList"/>
    <dgm:cxn modelId="{109D4A58-C696-457A-8070-D482DABC8B91}" type="presOf" srcId="{34521D28-A3F3-44A6-A6DC-FBD0A22F6D88}" destId="{30217124-4B57-4192-A7B3-F0ABC4EF0B26}" srcOrd="0" destOrd="0" presId="urn:microsoft.com/office/officeart/2008/layout/LinedList"/>
    <dgm:cxn modelId="{4D3B4481-402C-4E8C-913E-E5F312CD9794}" srcId="{34521D28-A3F3-44A6-A6DC-FBD0A22F6D88}" destId="{088E792B-AD50-4CB7-B7C6-10A47EFFC9A2}" srcOrd="2" destOrd="0" parTransId="{AD5F8202-C022-4289-985D-817F758ECA40}" sibTransId="{22670207-B8F4-4625-AF0B-A776436ACBCE}"/>
    <dgm:cxn modelId="{98575BC5-CFEF-41DE-A703-230337A39810}" srcId="{34521D28-A3F3-44A6-A6DC-FBD0A22F6D88}" destId="{9EE0CD05-7906-400D-AACB-31274703A702}" srcOrd="4" destOrd="0" parTransId="{0F6ED33E-A94D-4D28-8FF1-FD01FA0F103A}" sibTransId="{121817DA-A272-4DBA-BA1E-59089FD0079F}"/>
    <dgm:cxn modelId="{FF28C2C5-D6A0-45CC-8822-D79317EC42DA}" type="presOf" srcId="{BB9E20EB-E568-4E47-B718-75DE786740B1}" destId="{EB98A819-2D60-45C7-9378-9E2EB0C2A8DE}" srcOrd="0" destOrd="0" presId="urn:microsoft.com/office/officeart/2008/layout/LinedList"/>
    <dgm:cxn modelId="{04C38ED7-E585-47FE-A47C-3829917424C7}" type="presOf" srcId="{741D2B75-D779-4E7C-8F25-1780464EBCA9}" destId="{8A82CCE1-62B6-4361-9CB5-BD4558F919A1}" srcOrd="0" destOrd="0" presId="urn:microsoft.com/office/officeart/2008/layout/LinedList"/>
    <dgm:cxn modelId="{A0BC36DC-6984-473A-9B8F-1F627F2D3C32}" srcId="{34521D28-A3F3-44A6-A6DC-FBD0A22F6D88}" destId="{5E5BD056-C09C-4F29-9F2E-89AB4E8E938A}" srcOrd="1" destOrd="0" parTransId="{4ED58D1D-B09E-4B0D-930A-4CCAC3A0CD12}" sibTransId="{32E8CEFD-F6BD-4D96-A399-2D1E3DA141E0}"/>
    <dgm:cxn modelId="{6EE43DE3-AB6B-4114-839A-42900AD473F8}" type="presOf" srcId="{E480700E-A103-4855-9901-F4AFB0FAF261}" destId="{E78B7599-6389-4BDD-82A6-A17C8F882159}" srcOrd="0" destOrd="0" presId="urn:microsoft.com/office/officeart/2008/layout/LinedList"/>
    <dgm:cxn modelId="{95B6A2E8-1BA2-462A-B7C4-1E3D9F6D3143}" srcId="{34521D28-A3F3-44A6-A6DC-FBD0A22F6D88}" destId="{E480700E-A103-4855-9901-F4AFB0FAF261}" srcOrd="3" destOrd="0" parTransId="{46DAC81B-7A38-4456-9D39-893C02AE2E5E}" sibTransId="{74BDADF3-2DB3-4274-AA4C-68A4515E73BF}"/>
    <dgm:cxn modelId="{937A0CF4-FA8C-4A76-80F9-11326555BF22}" srcId="{34521D28-A3F3-44A6-A6DC-FBD0A22F6D88}" destId="{741D2B75-D779-4E7C-8F25-1780464EBCA9}" srcOrd="6" destOrd="0" parTransId="{6C09968A-0AC4-4615-A43F-1EBD0C98B7EB}" sibTransId="{1B9138B5-6727-4962-BDF5-F9BF5306183B}"/>
    <dgm:cxn modelId="{2714E0EF-708D-4DEC-B2AD-16515FB4C02A}" type="presParOf" srcId="{30217124-4B57-4192-A7B3-F0ABC4EF0B26}" destId="{97F8DCCA-D3CC-4A57-B7DE-A009C9C9893F}" srcOrd="0" destOrd="0" presId="urn:microsoft.com/office/officeart/2008/layout/LinedList"/>
    <dgm:cxn modelId="{02BDC27D-DB7C-4BCE-A345-4884AE3C8872}" type="presParOf" srcId="{30217124-4B57-4192-A7B3-F0ABC4EF0B26}" destId="{7EC1AF34-6049-4D0E-BF09-44A121CEC498}" srcOrd="1" destOrd="0" presId="urn:microsoft.com/office/officeart/2008/layout/LinedList"/>
    <dgm:cxn modelId="{EB8E4CCB-13CA-4E6E-AC3B-0A98F740E1B8}" type="presParOf" srcId="{7EC1AF34-6049-4D0E-BF09-44A121CEC498}" destId="{E95AA911-D788-4F2E-BBAD-D4493D2699F8}" srcOrd="0" destOrd="0" presId="urn:microsoft.com/office/officeart/2008/layout/LinedList"/>
    <dgm:cxn modelId="{A345CCBA-370C-46A2-9173-909187A70889}" type="presParOf" srcId="{7EC1AF34-6049-4D0E-BF09-44A121CEC498}" destId="{9F2820D5-533A-4733-A6CA-09D972A370C9}" srcOrd="1" destOrd="0" presId="urn:microsoft.com/office/officeart/2008/layout/LinedList"/>
    <dgm:cxn modelId="{D919263C-BD56-4097-B519-3CBC1689352A}" type="presParOf" srcId="{30217124-4B57-4192-A7B3-F0ABC4EF0B26}" destId="{FA8A0354-C4F2-4D2E-BF9B-672425B4D5E9}" srcOrd="2" destOrd="0" presId="urn:microsoft.com/office/officeart/2008/layout/LinedList"/>
    <dgm:cxn modelId="{E0F926BF-31A3-4D74-AF71-9A816BEFB396}" type="presParOf" srcId="{30217124-4B57-4192-A7B3-F0ABC4EF0B26}" destId="{FF3F1E03-9612-43AF-B933-B5434DFC023F}" srcOrd="3" destOrd="0" presId="urn:microsoft.com/office/officeart/2008/layout/LinedList"/>
    <dgm:cxn modelId="{08F7BE7D-BE34-4CD8-882D-85B3742AD27E}" type="presParOf" srcId="{FF3F1E03-9612-43AF-B933-B5434DFC023F}" destId="{56FCD974-05E4-4F11-AFB9-71E8A77A4B4B}" srcOrd="0" destOrd="0" presId="urn:microsoft.com/office/officeart/2008/layout/LinedList"/>
    <dgm:cxn modelId="{0EC581FF-E7C9-4E0A-8BA3-600AB4312834}" type="presParOf" srcId="{FF3F1E03-9612-43AF-B933-B5434DFC023F}" destId="{02B138CD-1C1B-4411-91DD-C34FF2C5FBBA}" srcOrd="1" destOrd="0" presId="urn:microsoft.com/office/officeart/2008/layout/LinedList"/>
    <dgm:cxn modelId="{F9C45EBE-2205-48AE-B13A-9520B665FBA1}" type="presParOf" srcId="{30217124-4B57-4192-A7B3-F0ABC4EF0B26}" destId="{CE494164-0632-454E-B61D-A6E01C44672E}" srcOrd="4" destOrd="0" presId="urn:microsoft.com/office/officeart/2008/layout/LinedList"/>
    <dgm:cxn modelId="{F68B1F3B-DCA2-44BD-B8B2-BC88923D8716}" type="presParOf" srcId="{30217124-4B57-4192-A7B3-F0ABC4EF0B26}" destId="{4C2F9D77-DECA-4EB4-B4A5-844BE6D5504E}" srcOrd="5" destOrd="0" presId="urn:microsoft.com/office/officeart/2008/layout/LinedList"/>
    <dgm:cxn modelId="{7D50B742-9925-4B60-99F2-671D1B0BF5C5}" type="presParOf" srcId="{4C2F9D77-DECA-4EB4-B4A5-844BE6D5504E}" destId="{464AAFAF-023A-4D62-AEB3-43E284CBD0B6}" srcOrd="0" destOrd="0" presId="urn:microsoft.com/office/officeart/2008/layout/LinedList"/>
    <dgm:cxn modelId="{F5591785-23B3-4F69-B32E-F67D6CC4D993}" type="presParOf" srcId="{4C2F9D77-DECA-4EB4-B4A5-844BE6D5504E}" destId="{42836BDC-230E-4AC5-9398-58223E215BFF}" srcOrd="1" destOrd="0" presId="urn:microsoft.com/office/officeart/2008/layout/LinedList"/>
    <dgm:cxn modelId="{2377C372-361C-43C7-B199-52FBE7B8C9FC}" type="presParOf" srcId="{30217124-4B57-4192-A7B3-F0ABC4EF0B26}" destId="{6A3CBB30-484A-45BE-B8AD-A20C01F60DC8}" srcOrd="6" destOrd="0" presId="urn:microsoft.com/office/officeart/2008/layout/LinedList"/>
    <dgm:cxn modelId="{335B1512-4CEC-470E-B2A2-890EFE892490}" type="presParOf" srcId="{30217124-4B57-4192-A7B3-F0ABC4EF0B26}" destId="{30003F6B-ECBC-4747-B953-185FC69F23E7}" srcOrd="7" destOrd="0" presId="urn:microsoft.com/office/officeart/2008/layout/LinedList"/>
    <dgm:cxn modelId="{F675E1F8-E42D-4A39-BBD1-62B33E730FAC}" type="presParOf" srcId="{30003F6B-ECBC-4747-B953-185FC69F23E7}" destId="{E78B7599-6389-4BDD-82A6-A17C8F882159}" srcOrd="0" destOrd="0" presId="urn:microsoft.com/office/officeart/2008/layout/LinedList"/>
    <dgm:cxn modelId="{8FCC720A-BA74-493B-8E34-16A974F03242}" type="presParOf" srcId="{30003F6B-ECBC-4747-B953-185FC69F23E7}" destId="{D16DD5A7-E113-4905-9560-5D7EF8278CBA}" srcOrd="1" destOrd="0" presId="urn:microsoft.com/office/officeart/2008/layout/LinedList"/>
    <dgm:cxn modelId="{FAADB792-939D-4271-AE69-14D2FA9BA863}" type="presParOf" srcId="{30217124-4B57-4192-A7B3-F0ABC4EF0B26}" destId="{0EED9646-C98F-49E7-9610-31AC2C662F4F}" srcOrd="8" destOrd="0" presId="urn:microsoft.com/office/officeart/2008/layout/LinedList"/>
    <dgm:cxn modelId="{1274A7DF-EE5F-4A01-B3B4-956E1FF11847}" type="presParOf" srcId="{30217124-4B57-4192-A7B3-F0ABC4EF0B26}" destId="{7DDB6A83-62A3-44C8-94A0-654B24929C11}" srcOrd="9" destOrd="0" presId="urn:microsoft.com/office/officeart/2008/layout/LinedList"/>
    <dgm:cxn modelId="{245D2FC4-C623-44BA-B781-E0640DB7D0AE}" type="presParOf" srcId="{7DDB6A83-62A3-44C8-94A0-654B24929C11}" destId="{771E204C-F782-426D-857F-7917E4E02A2C}" srcOrd="0" destOrd="0" presId="urn:microsoft.com/office/officeart/2008/layout/LinedList"/>
    <dgm:cxn modelId="{3AD6843F-125E-4BD0-B987-B5200AEE6E89}" type="presParOf" srcId="{7DDB6A83-62A3-44C8-94A0-654B24929C11}" destId="{C91C8241-3D0F-46D1-BB82-996752BEB3E6}" srcOrd="1" destOrd="0" presId="urn:microsoft.com/office/officeart/2008/layout/LinedList"/>
    <dgm:cxn modelId="{F3FDC7EA-7C76-4DE7-A26A-D4B58E3188BC}" type="presParOf" srcId="{30217124-4B57-4192-A7B3-F0ABC4EF0B26}" destId="{81066A0A-26A2-436D-924A-7A4CD2D1FB75}" srcOrd="10" destOrd="0" presId="urn:microsoft.com/office/officeart/2008/layout/LinedList"/>
    <dgm:cxn modelId="{BE29ACA8-8B72-4F49-B007-375CDAD1AC49}" type="presParOf" srcId="{30217124-4B57-4192-A7B3-F0ABC4EF0B26}" destId="{9768268D-141B-4C2C-A0BA-416CD4B53249}" srcOrd="11" destOrd="0" presId="urn:microsoft.com/office/officeart/2008/layout/LinedList"/>
    <dgm:cxn modelId="{5850981D-D1CF-437D-9774-1BED4E5B4D5F}" type="presParOf" srcId="{9768268D-141B-4C2C-A0BA-416CD4B53249}" destId="{EB98A819-2D60-45C7-9378-9E2EB0C2A8DE}" srcOrd="0" destOrd="0" presId="urn:microsoft.com/office/officeart/2008/layout/LinedList"/>
    <dgm:cxn modelId="{19325135-92D7-4C1C-AC4C-A764C5600F92}" type="presParOf" srcId="{9768268D-141B-4C2C-A0BA-416CD4B53249}" destId="{0C5627FF-EC8F-43C5-B399-31BD864BE1E7}" srcOrd="1" destOrd="0" presId="urn:microsoft.com/office/officeart/2008/layout/LinedList"/>
    <dgm:cxn modelId="{CA25E897-BF3B-4ECF-A63A-6FBC2C473E04}" type="presParOf" srcId="{30217124-4B57-4192-A7B3-F0ABC4EF0B26}" destId="{34B09B4B-783C-44E2-8E80-15BA725CC9C5}" srcOrd="12" destOrd="0" presId="urn:microsoft.com/office/officeart/2008/layout/LinedList"/>
    <dgm:cxn modelId="{3540B3CC-73D3-4EB7-9004-2344F4034A6B}" type="presParOf" srcId="{30217124-4B57-4192-A7B3-F0ABC4EF0B26}" destId="{AFB92FEB-4089-48B1-B5E7-1123A93AA1A7}" srcOrd="13" destOrd="0" presId="urn:microsoft.com/office/officeart/2008/layout/LinedList"/>
    <dgm:cxn modelId="{30E0A0EA-87F9-4D6C-94AE-6A9418195EE8}" type="presParOf" srcId="{AFB92FEB-4089-48B1-B5E7-1123A93AA1A7}" destId="{8A82CCE1-62B6-4361-9CB5-BD4558F919A1}" srcOrd="0" destOrd="0" presId="urn:microsoft.com/office/officeart/2008/layout/LinedList"/>
    <dgm:cxn modelId="{789C8C93-BF31-46FD-9821-CC39E5CCFECD}" type="presParOf" srcId="{AFB92FEB-4089-48B1-B5E7-1123A93AA1A7}" destId="{ABC341DA-F744-4915-97C5-CBF85A83CB5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58118B-E395-4E08-9E00-49E19B9FF5DF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8DE3EE3-F470-4269-BB31-B64BD3055CA0}">
      <dgm:prSet custT="1"/>
      <dgm:spPr/>
      <dgm:t>
        <a:bodyPr/>
        <a:lstStyle/>
        <a:p>
          <a:r>
            <a:rPr lang="en-US" sz="2400" dirty="0"/>
            <a:t>Welcoming 4 new team members </a:t>
          </a:r>
        </a:p>
      </dgm:t>
    </dgm:pt>
    <dgm:pt modelId="{5DC8F6CE-0990-453E-AFB3-F3A5F860A4E8}" type="parTrans" cxnId="{5B30D9B3-4C07-4E83-99D4-77DF0C6119B3}">
      <dgm:prSet/>
      <dgm:spPr/>
      <dgm:t>
        <a:bodyPr/>
        <a:lstStyle/>
        <a:p>
          <a:endParaRPr lang="en-US" sz="2400"/>
        </a:p>
      </dgm:t>
    </dgm:pt>
    <dgm:pt modelId="{CD5676CE-6D82-48D5-AEB6-2ED7ED513D09}" type="sibTrans" cxnId="{5B30D9B3-4C07-4E83-99D4-77DF0C6119B3}">
      <dgm:prSet/>
      <dgm:spPr/>
      <dgm:t>
        <a:bodyPr/>
        <a:lstStyle/>
        <a:p>
          <a:endParaRPr lang="en-US" sz="2400"/>
        </a:p>
      </dgm:t>
    </dgm:pt>
    <dgm:pt modelId="{8F68DA51-C6BB-4ABB-BEBB-2EB56C4BFEEF}">
      <dgm:prSet custT="1"/>
      <dgm:spPr/>
      <dgm:t>
        <a:bodyPr/>
        <a:lstStyle/>
        <a:p>
          <a:r>
            <a:rPr lang="en-US" sz="2400" dirty="0"/>
            <a:t>Exceeding plan on new &amp; renewing memberships</a:t>
          </a:r>
        </a:p>
      </dgm:t>
    </dgm:pt>
    <dgm:pt modelId="{0FCC9CB8-FF83-4DFD-9119-7AAE28007066}" type="parTrans" cxnId="{6E5D5838-1534-4073-8B11-6E7BB9D755E8}">
      <dgm:prSet/>
      <dgm:spPr/>
      <dgm:t>
        <a:bodyPr/>
        <a:lstStyle/>
        <a:p>
          <a:endParaRPr lang="en-US" sz="2400"/>
        </a:p>
      </dgm:t>
    </dgm:pt>
    <dgm:pt modelId="{C1D678C5-0619-4995-912E-A97D4869AEAE}" type="sibTrans" cxnId="{6E5D5838-1534-4073-8B11-6E7BB9D755E8}">
      <dgm:prSet/>
      <dgm:spPr/>
      <dgm:t>
        <a:bodyPr/>
        <a:lstStyle/>
        <a:p>
          <a:endParaRPr lang="en-US" sz="2400"/>
        </a:p>
      </dgm:t>
    </dgm:pt>
    <dgm:pt modelId="{E449BB91-B221-45CB-B943-2AB7E967B4A2}">
      <dgm:prSet custT="1"/>
      <dgm:spPr/>
      <dgm:t>
        <a:bodyPr/>
        <a:lstStyle/>
        <a:p>
          <a:r>
            <a:rPr lang="en-US" sz="2400" dirty="0"/>
            <a:t>42 virtual events to date with 5,292 attendees</a:t>
          </a:r>
        </a:p>
      </dgm:t>
    </dgm:pt>
    <dgm:pt modelId="{F03394C2-1420-406C-A47C-552BE111D5CB}" type="parTrans" cxnId="{3DC6F142-C390-45C2-9A94-83DC280DCAB2}">
      <dgm:prSet/>
      <dgm:spPr/>
      <dgm:t>
        <a:bodyPr/>
        <a:lstStyle/>
        <a:p>
          <a:endParaRPr lang="en-US" sz="2400"/>
        </a:p>
      </dgm:t>
    </dgm:pt>
    <dgm:pt modelId="{38F5B1AF-BF25-4757-B2A1-7C5776D48949}" type="sibTrans" cxnId="{3DC6F142-C390-45C2-9A94-83DC280DCAB2}">
      <dgm:prSet/>
      <dgm:spPr/>
      <dgm:t>
        <a:bodyPr/>
        <a:lstStyle/>
        <a:p>
          <a:endParaRPr lang="en-US" sz="2400"/>
        </a:p>
      </dgm:t>
    </dgm:pt>
    <dgm:pt modelId="{34B58483-4AFB-4D91-AE00-784E1DE36FE7}">
      <dgm:prSet custT="1"/>
      <dgm:spPr/>
      <dgm:t>
        <a:bodyPr/>
        <a:lstStyle/>
        <a:p>
          <a:r>
            <a:rPr lang="en-US" sz="2400" dirty="0"/>
            <a:t>SciTech/MN SBIR both impactful &amp; self-sufficient</a:t>
          </a:r>
        </a:p>
      </dgm:t>
    </dgm:pt>
    <dgm:pt modelId="{ABCC16C5-5D10-4AD6-BF57-EC3CC1E8EA41}" type="parTrans" cxnId="{022358BC-1F49-41BC-BF1C-9520FA78D844}">
      <dgm:prSet/>
      <dgm:spPr/>
      <dgm:t>
        <a:bodyPr/>
        <a:lstStyle/>
        <a:p>
          <a:endParaRPr lang="en-US" sz="2400"/>
        </a:p>
      </dgm:t>
    </dgm:pt>
    <dgm:pt modelId="{727D505B-60FC-4AE5-B66E-83C836DDD63E}" type="sibTrans" cxnId="{022358BC-1F49-41BC-BF1C-9520FA78D844}">
      <dgm:prSet/>
      <dgm:spPr/>
      <dgm:t>
        <a:bodyPr/>
        <a:lstStyle/>
        <a:p>
          <a:endParaRPr lang="en-US" sz="2400"/>
        </a:p>
      </dgm:t>
    </dgm:pt>
    <dgm:pt modelId="{2C1BF13A-B22F-4AD2-B0B6-63DABF777D72}">
      <dgm:prSet custT="1"/>
      <dgm:spPr/>
      <dgm:t>
        <a:bodyPr/>
        <a:lstStyle/>
        <a:p>
          <a:r>
            <a:rPr lang="en-US" sz="2400" dirty="0"/>
            <a:t>Tech Inclusion Alliance top priority for 2022</a:t>
          </a:r>
        </a:p>
      </dgm:t>
    </dgm:pt>
    <dgm:pt modelId="{14FCD709-244A-412F-B44A-874B8E263CAC}" type="parTrans" cxnId="{75D42805-0006-466B-ADB3-DFFEA685A8CC}">
      <dgm:prSet/>
      <dgm:spPr/>
      <dgm:t>
        <a:bodyPr/>
        <a:lstStyle/>
        <a:p>
          <a:endParaRPr lang="en-US" sz="2400"/>
        </a:p>
      </dgm:t>
    </dgm:pt>
    <dgm:pt modelId="{B4DA1254-C780-4BA7-B07A-24D2D382946E}" type="sibTrans" cxnId="{75D42805-0006-466B-ADB3-DFFEA685A8CC}">
      <dgm:prSet/>
      <dgm:spPr/>
      <dgm:t>
        <a:bodyPr/>
        <a:lstStyle/>
        <a:p>
          <a:endParaRPr lang="en-US" sz="2400"/>
        </a:p>
      </dgm:t>
    </dgm:pt>
    <dgm:pt modelId="{C75CC589-275C-4175-92FD-E39B9FEDC19A}" type="pres">
      <dgm:prSet presAssocID="{2558118B-E395-4E08-9E00-49E19B9FF5DF}" presName="vert0" presStyleCnt="0">
        <dgm:presLayoutVars>
          <dgm:dir/>
          <dgm:animOne val="branch"/>
          <dgm:animLvl val="lvl"/>
        </dgm:presLayoutVars>
      </dgm:prSet>
      <dgm:spPr/>
    </dgm:pt>
    <dgm:pt modelId="{CF4AA1E0-0914-4630-A4E5-F59D2C64A452}" type="pres">
      <dgm:prSet presAssocID="{28DE3EE3-F470-4269-BB31-B64BD3055CA0}" presName="thickLine" presStyleLbl="alignNode1" presStyleIdx="0" presStyleCnt="5"/>
      <dgm:spPr/>
    </dgm:pt>
    <dgm:pt modelId="{A27F6EEE-480F-4FB7-BC2B-758E61E4DA79}" type="pres">
      <dgm:prSet presAssocID="{28DE3EE3-F470-4269-BB31-B64BD3055CA0}" presName="horz1" presStyleCnt="0"/>
      <dgm:spPr/>
    </dgm:pt>
    <dgm:pt modelId="{312850EF-18ED-497D-8176-D3D65BEC8ADE}" type="pres">
      <dgm:prSet presAssocID="{28DE3EE3-F470-4269-BB31-B64BD3055CA0}" presName="tx1" presStyleLbl="revTx" presStyleIdx="0" presStyleCnt="5"/>
      <dgm:spPr/>
    </dgm:pt>
    <dgm:pt modelId="{DA9978CD-96A1-4B14-9D3E-DAEB95EC2599}" type="pres">
      <dgm:prSet presAssocID="{28DE3EE3-F470-4269-BB31-B64BD3055CA0}" presName="vert1" presStyleCnt="0"/>
      <dgm:spPr/>
    </dgm:pt>
    <dgm:pt modelId="{B17FA4CE-C7E7-41E3-853E-7D2645CE24FC}" type="pres">
      <dgm:prSet presAssocID="{8F68DA51-C6BB-4ABB-BEBB-2EB56C4BFEEF}" presName="thickLine" presStyleLbl="alignNode1" presStyleIdx="1" presStyleCnt="5"/>
      <dgm:spPr/>
    </dgm:pt>
    <dgm:pt modelId="{C55B51E9-A828-4712-B547-9199DD6C0F50}" type="pres">
      <dgm:prSet presAssocID="{8F68DA51-C6BB-4ABB-BEBB-2EB56C4BFEEF}" presName="horz1" presStyleCnt="0"/>
      <dgm:spPr/>
    </dgm:pt>
    <dgm:pt modelId="{65390E6A-BCA6-4139-9208-94EFAFEB8D10}" type="pres">
      <dgm:prSet presAssocID="{8F68DA51-C6BB-4ABB-BEBB-2EB56C4BFEEF}" presName="tx1" presStyleLbl="revTx" presStyleIdx="1" presStyleCnt="5"/>
      <dgm:spPr/>
    </dgm:pt>
    <dgm:pt modelId="{A93F69FB-E632-4D77-A09F-B7F855871722}" type="pres">
      <dgm:prSet presAssocID="{8F68DA51-C6BB-4ABB-BEBB-2EB56C4BFEEF}" presName="vert1" presStyleCnt="0"/>
      <dgm:spPr/>
    </dgm:pt>
    <dgm:pt modelId="{5CCEC024-6B0F-4452-92B1-007E3916B445}" type="pres">
      <dgm:prSet presAssocID="{E449BB91-B221-45CB-B943-2AB7E967B4A2}" presName="thickLine" presStyleLbl="alignNode1" presStyleIdx="2" presStyleCnt="5"/>
      <dgm:spPr/>
    </dgm:pt>
    <dgm:pt modelId="{157A2286-4230-4EDB-AF00-8F2EF5A74BE3}" type="pres">
      <dgm:prSet presAssocID="{E449BB91-B221-45CB-B943-2AB7E967B4A2}" presName="horz1" presStyleCnt="0"/>
      <dgm:spPr/>
    </dgm:pt>
    <dgm:pt modelId="{B0667B5F-E483-4B08-BB8A-B005040C361A}" type="pres">
      <dgm:prSet presAssocID="{E449BB91-B221-45CB-B943-2AB7E967B4A2}" presName="tx1" presStyleLbl="revTx" presStyleIdx="2" presStyleCnt="5"/>
      <dgm:spPr/>
    </dgm:pt>
    <dgm:pt modelId="{3E0E366B-FB60-4E17-AA45-C47A60E1D232}" type="pres">
      <dgm:prSet presAssocID="{E449BB91-B221-45CB-B943-2AB7E967B4A2}" presName="vert1" presStyleCnt="0"/>
      <dgm:spPr/>
    </dgm:pt>
    <dgm:pt modelId="{82549C39-4646-4828-83B1-99A8BCB0C77E}" type="pres">
      <dgm:prSet presAssocID="{34B58483-4AFB-4D91-AE00-784E1DE36FE7}" presName="thickLine" presStyleLbl="alignNode1" presStyleIdx="3" presStyleCnt="5"/>
      <dgm:spPr/>
    </dgm:pt>
    <dgm:pt modelId="{69A1E70B-7DFD-468A-BA13-306CA5CFF913}" type="pres">
      <dgm:prSet presAssocID="{34B58483-4AFB-4D91-AE00-784E1DE36FE7}" presName="horz1" presStyleCnt="0"/>
      <dgm:spPr/>
    </dgm:pt>
    <dgm:pt modelId="{CC971C5A-3197-4863-8A10-5961DF895188}" type="pres">
      <dgm:prSet presAssocID="{34B58483-4AFB-4D91-AE00-784E1DE36FE7}" presName="tx1" presStyleLbl="revTx" presStyleIdx="3" presStyleCnt="5" custScaleY="86554"/>
      <dgm:spPr/>
    </dgm:pt>
    <dgm:pt modelId="{F3D00B07-313D-477F-8F67-B2F4DF04004A}" type="pres">
      <dgm:prSet presAssocID="{34B58483-4AFB-4D91-AE00-784E1DE36FE7}" presName="vert1" presStyleCnt="0"/>
      <dgm:spPr/>
    </dgm:pt>
    <dgm:pt modelId="{9CC2FA67-1D8D-406F-A55B-C414CBD2BC10}" type="pres">
      <dgm:prSet presAssocID="{2C1BF13A-B22F-4AD2-B0B6-63DABF777D72}" presName="thickLine" presStyleLbl="alignNode1" presStyleIdx="4" presStyleCnt="5"/>
      <dgm:spPr/>
    </dgm:pt>
    <dgm:pt modelId="{5365AEBE-E916-486A-9FA8-2B010E4CD879}" type="pres">
      <dgm:prSet presAssocID="{2C1BF13A-B22F-4AD2-B0B6-63DABF777D72}" presName="horz1" presStyleCnt="0"/>
      <dgm:spPr/>
    </dgm:pt>
    <dgm:pt modelId="{CC8BAC0B-7083-4975-8A1E-5E36631C5C1E}" type="pres">
      <dgm:prSet presAssocID="{2C1BF13A-B22F-4AD2-B0B6-63DABF777D72}" presName="tx1" presStyleLbl="revTx" presStyleIdx="4" presStyleCnt="5"/>
      <dgm:spPr/>
    </dgm:pt>
    <dgm:pt modelId="{CB5C8CC8-D4B8-4F90-895D-11FB8FCD3E3F}" type="pres">
      <dgm:prSet presAssocID="{2C1BF13A-B22F-4AD2-B0B6-63DABF777D72}" presName="vert1" presStyleCnt="0"/>
      <dgm:spPr/>
    </dgm:pt>
  </dgm:ptLst>
  <dgm:cxnLst>
    <dgm:cxn modelId="{75D42805-0006-466B-ADB3-DFFEA685A8CC}" srcId="{2558118B-E395-4E08-9E00-49E19B9FF5DF}" destId="{2C1BF13A-B22F-4AD2-B0B6-63DABF777D72}" srcOrd="4" destOrd="0" parTransId="{14FCD709-244A-412F-B44A-874B8E263CAC}" sibTransId="{B4DA1254-C780-4BA7-B07A-24D2D382946E}"/>
    <dgm:cxn modelId="{8C98200F-6B04-46B5-B8CC-29A0B0EA747F}" type="presOf" srcId="{34B58483-4AFB-4D91-AE00-784E1DE36FE7}" destId="{CC971C5A-3197-4863-8A10-5961DF895188}" srcOrd="0" destOrd="0" presId="urn:microsoft.com/office/officeart/2008/layout/LinedList"/>
    <dgm:cxn modelId="{93BA9635-504C-48B9-9717-3926B15E3136}" type="presOf" srcId="{8F68DA51-C6BB-4ABB-BEBB-2EB56C4BFEEF}" destId="{65390E6A-BCA6-4139-9208-94EFAFEB8D10}" srcOrd="0" destOrd="0" presId="urn:microsoft.com/office/officeart/2008/layout/LinedList"/>
    <dgm:cxn modelId="{6E5D5838-1534-4073-8B11-6E7BB9D755E8}" srcId="{2558118B-E395-4E08-9E00-49E19B9FF5DF}" destId="{8F68DA51-C6BB-4ABB-BEBB-2EB56C4BFEEF}" srcOrd="1" destOrd="0" parTransId="{0FCC9CB8-FF83-4DFD-9119-7AAE28007066}" sibTransId="{C1D678C5-0619-4995-912E-A97D4869AEAE}"/>
    <dgm:cxn modelId="{3DC6F142-C390-45C2-9A94-83DC280DCAB2}" srcId="{2558118B-E395-4E08-9E00-49E19B9FF5DF}" destId="{E449BB91-B221-45CB-B943-2AB7E967B4A2}" srcOrd="2" destOrd="0" parTransId="{F03394C2-1420-406C-A47C-552BE111D5CB}" sibTransId="{38F5B1AF-BF25-4757-B2A1-7C5776D48949}"/>
    <dgm:cxn modelId="{99690344-842E-452E-AC15-C2333CA3E609}" type="presOf" srcId="{2558118B-E395-4E08-9E00-49E19B9FF5DF}" destId="{C75CC589-275C-4175-92FD-E39B9FEDC19A}" srcOrd="0" destOrd="0" presId="urn:microsoft.com/office/officeart/2008/layout/LinedList"/>
    <dgm:cxn modelId="{80192D64-682A-411E-A7B7-7D3329DAACB8}" type="presOf" srcId="{28DE3EE3-F470-4269-BB31-B64BD3055CA0}" destId="{312850EF-18ED-497D-8176-D3D65BEC8ADE}" srcOrd="0" destOrd="0" presId="urn:microsoft.com/office/officeart/2008/layout/LinedList"/>
    <dgm:cxn modelId="{5B30D9B3-4C07-4E83-99D4-77DF0C6119B3}" srcId="{2558118B-E395-4E08-9E00-49E19B9FF5DF}" destId="{28DE3EE3-F470-4269-BB31-B64BD3055CA0}" srcOrd="0" destOrd="0" parTransId="{5DC8F6CE-0990-453E-AFB3-F3A5F860A4E8}" sibTransId="{CD5676CE-6D82-48D5-AEB6-2ED7ED513D09}"/>
    <dgm:cxn modelId="{022358BC-1F49-41BC-BF1C-9520FA78D844}" srcId="{2558118B-E395-4E08-9E00-49E19B9FF5DF}" destId="{34B58483-4AFB-4D91-AE00-784E1DE36FE7}" srcOrd="3" destOrd="0" parTransId="{ABCC16C5-5D10-4AD6-BF57-EC3CC1E8EA41}" sibTransId="{727D505B-60FC-4AE5-B66E-83C836DDD63E}"/>
    <dgm:cxn modelId="{A6508EC6-0CB3-4285-9AF7-BE5D8685EA00}" type="presOf" srcId="{2C1BF13A-B22F-4AD2-B0B6-63DABF777D72}" destId="{CC8BAC0B-7083-4975-8A1E-5E36631C5C1E}" srcOrd="0" destOrd="0" presId="urn:microsoft.com/office/officeart/2008/layout/LinedList"/>
    <dgm:cxn modelId="{AE51D8CE-DCCC-4E36-8374-1C953E01B287}" type="presOf" srcId="{E449BB91-B221-45CB-B943-2AB7E967B4A2}" destId="{B0667B5F-E483-4B08-BB8A-B005040C361A}" srcOrd="0" destOrd="0" presId="urn:microsoft.com/office/officeart/2008/layout/LinedList"/>
    <dgm:cxn modelId="{1B5E5910-E55E-4D02-AD3D-BC273C24E416}" type="presParOf" srcId="{C75CC589-275C-4175-92FD-E39B9FEDC19A}" destId="{CF4AA1E0-0914-4630-A4E5-F59D2C64A452}" srcOrd="0" destOrd="0" presId="urn:microsoft.com/office/officeart/2008/layout/LinedList"/>
    <dgm:cxn modelId="{2AE06660-F8B7-40DC-B766-0956717916B6}" type="presParOf" srcId="{C75CC589-275C-4175-92FD-E39B9FEDC19A}" destId="{A27F6EEE-480F-4FB7-BC2B-758E61E4DA79}" srcOrd="1" destOrd="0" presId="urn:microsoft.com/office/officeart/2008/layout/LinedList"/>
    <dgm:cxn modelId="{4C461FBF-104E-4E3A-B1DD-A4CD6EF76FC4}" type="presParOf" srcId="{A27F6EEE-480F-4FB7-BC2B-758E61E4DA79}" destId="{312850EF-18ED-497D-8176-D3D65BEC8ADE}" srcOrd="0" destOrd="0" presId="urn:microsoft.com/office/officeart/2008/layout/LinedList"/>
    <dgm:cxn modelId="{426D2B3F-5687-4507-A853-DDAA64FE8542}" type="presParOf" srcId="{A27F6EEE-480F-4FB7-BC2B-758E61E4DA79}" destId="{DA9978CD-96A1-4B14-9D3E-DAEB95EC2599}" srcOrd="1" destOrd="0" presId="urn:microsoft.com/office/officeart/2008/layout/LinedList"/>
    <dgm:cxn modelId="{F7A470E8-C40E-45D8-B80E-F6A4BA74D1DF}" type="presParOf" srcId="{C75CC589-275C-4175-92FD-E39B9FEDC19A}" destId="{B17FA4CE-C7E7-41E3-853E-7D2645CE24FC}" srcOrd="2" destOrd="0" presId="urn:microsoft.com/office/officeart/2008/layout/LinedList"/>
    <dgm:cxn modelId="{B35418B1-C229-412A-A38E-E4A4B1F73054}" type="presParOf" srcId="{C75CC589-275C-4175-92FD-E39B9FEDC19A}" destId="{C55B51E9-A828-4712-B547-9199DD6C0F50}" srcOrd="3" destOrd="0" presId="urn:microsoft.com/office/officeart/2008/layout/LinedList"/>
    <dgm:cxn modelId="{E04B0030-3EE8-411D-A15C-81C50F6CC0D0}" type="presParOf" srcId="{C55B51E9-A828-4712-B547-9199DD6C0F50}" destId="{65390E6A-BCA6-4139-9208-94EFAFEB8D10}" srcOrd="0" destOrd="0" presId="urn:microsoft.com/office/officeart/2008/layout/LinedList"/>
    <dgm:cxn modelId="{CFEFFE78-6D24-48C9-BAE3-951AB9A3A6A1}" type="presParOf" srcId="{C55B51E9-A828-4712-B547-9199DD6C0F50}" destId="{A93F69FB-E632-4D77-A09F-B7F855871722}" srcOrd="1" destOrd="0" presId="urn:microsoft.com/office/officeart/2008/layout/LinedList"/>
    <dgm:cxn modelId="{8A645EE4-6A82-4A4A-AA14-74C443F3B15A}" type="presParOf" srcId="{C75CC589-275C-4175-92FD-E39B9FEDC19A}" destId="{5CCEC024-6B0F-4452-92B1-007E3916B445}" srcOrd="4" destOrd="0" presId="urn:microsoft.com/office/officeart/2008/layout/LinedList"/>
    <dgm:cxn modelId="{62DF25E7-28C2-4ADF-895A-F273746ACFAA}" type="presParOf" srcId="{C75CC589-275C-4175-92FD-E39B9FEDC19A}" destId="{157A2286-4230-4EDB-AF00-8F2EF5A74BE3}" srcOrd="5" destOrd="0" presId="urn:microsoft.com/office/officeart/2008/layout/LinedList"/>
    <dgm:cxn modelId="{A82735AE-4F6F-468B-B3CB-901054F0937E}" type="presParOf" srcId="{157A2286-4230-4EDB-AF00-8F2EF5A74BE3}" destId="{B0667B5F-E483-4B08-BB8A-B005040C361A}" srcOrd="0" destOrd="0" presId="urn:microsoft.com/office/officeart/2008/layout/LinedList"/>
    <dgm:cxn modelId="{5FA28B12-5E96-44DA-96F0-F20B786EEF26}" type="presParOf" srcId="{157A2286-4230-4EDB-AF00-8F2EF5A74BE3}" destId="{3E0E366B-FB60-4E17-AA45-C47A60E1D232}" srcOrd="1" destOrd="0" presId="urn:microsoft.com/office/officeart/2008/layout/LinedList"/>
    <dgm:cxn modelId="{B695CD7C-7222-48BD-8A3D-174B48E62A12}" type="presParOf" srcId="{C75CC589-275C-4175-92FD-E39B9FEDC19A}" destId="{82549C39-4646-4828-83B1-99A8BCB0C77E}" srcOrd="6" destOrd="0" presId="urn:microsoft.com/office/officeart/2008/layout/LinedList"/>
    <dgm:cxn modelId="{65D42C8D-D06B-4D7F-82EB-BDF4BC6E5B45}" type="presParOf" srcId="{C75CC589-275C-4175-92FD-E39B9FEDC19A}" destId="{69A1E70B-7DFD-468A-BA13-306CA5CFF913}" srcOrd="7" destOrd="0" presId="urn:microsoft.com/office/officeart/2008/layout/LinedList"/>
    <dgm:cxn modelId="{545549BB-EA01-4114-B595-9F7D21CE3FD0}" type="presParOf" srcId="{69A1E70B-7DFD-468A-BA13-306CA5CFF913}" destId="{CC971C5A-3197-4863-8A10-5961DF895188}" srcOrd="0" destOrd="0" presId="urn:microsoft.com/office/officeart/2008/layout/LinedList"/>
    <dgm:cxn modelId="{CB775B8D-97C5-4BD2-A031-F3792E03C47C}" type="presParOf" srcId="{69A1E70B-7DFD-468A-BA13-306CA5CFF913}" destId="{F3D00B07-313D-477F-8F67-B2F4DF04004A}" srcOrd="1" destOrd="0" presId="urn:microsoft.com/office/officeart/2008/layout/LinedList"/>
    <dgm:cxn modelId="{3542AE1F-A1FF-4477-A12C-DF2C3EC5ACF1}" type="presParOf" srcId="{C75CC589-275C-4175-92FD-E39B9FEDC19A}" destId="{9CC2FA67-1D8D-406F-A55B-C414CBD2BC10}" srcOrd="8" destOrd="0" presId="urn:microsoft.com/office/officeart/2008/layout/LinedList"/>
    <dgm:cxn modelId="{E17C74CF-3C5A-452C-8302-3B80FE70032B}" type="presParOf" srcId="{C75CC589-275C-4175-92FD-E39B9FEDC19A}" destId="{5365AEBE-E916-486A-9FA8-2B010E4CD879}" srcOrd="9" destOrd="0" presId="urn:microsoft.com/office/officeart/2008/layout/LinedList"/>
    <dgm:cxn modelId="{C78A94AB-5C96-46A9-B446-BD7478CA286D}" type="presParOf" srcId="{5365AEBE-E916-486A-9FA8-2B010E4CD879}" destId="{CC8BAC0B-7083-4975-8A1E-5E36631C5C1E}" srcOrd="0" destOrd="0" presId="urn:microsoft.com/office/officeart/2008/layout/LinedList"/>
    <dgm:cxn modelId="{5F27C2F8-2616-4F4C-B68F-C96F1F67D411}" type="presParOf" srcId="{5365AEBE-E916-486A-9FA8-2B010E4CD879}" destId="{CB5C8CC8-D4B8-4F90-895D-11FB8FCD3E3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124317-E5A7-44B3-AD13-738DC02CDEF5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accent1_2" csCatId="accent1" phldr="1"/>
      <dgm:spPr/>
      <dgm:t>
        <a:bodyPr/>
        <a:lstStyle/>
        <a:p>
          <a:endParaRPr lang="en-US"/>
        </a:p>
      </dgm:t>
    </dgm:pt>
    <dgm:pt modelId="{6912AC40-36A4-49BF-B3F2-A18862C93508}">
      <dgm:prSet/>
      <dgm:spPr/>
      <dgm:t>
        <a:bodyPr/>
        <a:lstStyle/>
        <a:p>
          <a:r>
            <a:rPr lang="en-US" dirty="0"/>
            <a:t>CIO-led coalition of large tech employers working to nurture and expand a diverse pool of local technology talent</a:t>
          </a:r>
        </a:p>
      </dgm:t>
    </dgm:pt>
    <dgm:pt modelId="{D883FBA9-0A69-44CF-A2BE-A6C070C481AA}" type="parTrans" cxnId="{9805856C-46F3-4AED-A47F-3976FCFE8A21}">
      <dgm:prSet/>
      <dgm:spPr/>
      <dgm:t>
        <a:bodyPr/>
        <a:lstStyle/>
        <a:p>
          <a:endParaRPr lang="en-US"/>
        </a:p>
      </dgm:t>
    </dgm:pt>
    <dgm:pt modelId="{C865030A-B0C1-49E0-9B1B-14BA7992468A}" type="sibTrans" cxnId="{9805856C-46F3-4AED-A47F-3976FCFE8A21}">
      <dgm:prSet/>
      <dgm:spPr/>
      <dgm:t>
        <a:bodyPr/>
        <a:lstStyle/>
        <a:p>
          <a:endParaRPr lang="en-US"/>
        </a:p>
      </dgm:t>
    </dgm:pt>
    <dgm:pt modelId="{83713757-B5F1-4608-AE51-7E1527FA10F7}">
      <dgm:prSet/>
      <dgm:spPr/>
      <dgm:t>
        <a:bodyPr/>
        <a:lstStyle/>
        <a:p>
          <a:r>
            <a:rPr lang="en-US"/>
            <a:t>Collaborative effort to share best practices, co-create mutually beneficial solutions, and leverage collective influence/budgets to drive community impact</a:t>
          </a:r>
        </a:p>
      </dgm:t>
    </dgm:pt>
    <dgm:pt modelId="{0101E80C-F145-49BA-AA1B-F8C9E0FF5050}" type="parTrans" cxnId="{51B1D53F-4F64-44D4-BB0C-AB9735CECCF2}">
      <dgm:prSet/>
      <dgm:spPr/>
      <dgm:t>
        <a:bodyPr/>
        <a:lstStyle/>
        <a:p>
          <a:endParaRPr lang="en-US"/>
        </a:p>
      </dgm:t>
    </dgm:pt>
    <dgm:pt modelId="{9848100D-46A3-44D0-9C1A-E41357F82029}" type="sibTrans" cxnId="{51B1D53F-4F64-44D4-BB0C-AB9735CECCF2}">
      <dgm:prSet/>
      <dgm:spPr/>
      <dgm:t>
        <a:bodyPr/>
        <a:lstStyle/>
        <a:p>
          <a:endParaRPr lang="en-US"/>
        </a:p>
      </dgm:t>
    </dgm:pt>
    <dgm:pt modelId="{EFCFAE90-25D2-4ED0-B047-0E739F4F7D06}">
      <dgm:prSet/>
      <dgm:spPr/>
      <dgm:t>
        <a:bodyPr/>
        <a:lstStyle/>
        <a:p>
          <a:r>
            <a:rPr lang="en-US" dirty="0"/>
            <a:t>Currently working with alliance and community members to establish objectives, ideate strategies, and define key results </a:t>
          </a:r>
        </a:p>
      </dgm:t>
    </dgm:pt>
    <dgm:pt modelId="{872571D3-A133-4AD6-A772-B3B5B8863E3F}" type="parTrans" cxnId="{BEF1E851-E992-4279-B478-1E146AD02727}">
      <dgm:prSet/>
      <dgm:spPr/>
      <dgm:t>
        <a:bodyPr/>
        <a:lstStyle/>
        <a:p>
          <a:endParaRPr lang="en-US"/>
        </a:p>
      </dgm:t>
    </dgm:pt>
    <dgm:pt modelId="{92D282ED-CA29-4F5F-A2A5-8E7D61459C7C}" type="sibTrans" cxnId="{BEF1E851-E992-4279-B478-1E146AD02727}">
      <dgm:prSet/>
      <dgm:spPr/>
      <dgm:t>
        <a:bodyPr/>
        <a:lstStyle/>
        <a:p>
          <a:endParaRPr lang="en-US"/>
        </a:p>
      </dgm:t>
    </dgm:pt>
    <dgm:pt modelId="{DDC4394D-B02B-4B2A-B4F2-4582328A2238}">
      <dgm:prSet/>
      <dgm:spPr/>
      <dgm:t>
        <a:bodyPr/>
        <a:lstStyle/>
        <a:p>
          <a:r>
            <a:rPr lang="en-US" dirty="0"/>
            <a:t>While CIO-led, MnTech serves as backbone organization convening members and implementing work of Alliance</a:t>
          </a:r>
        </a:p>
      </dgm:t>
    </dgm:pt>
    <dgm:pt modelId="{D70B87CA-CFE1-48C8-86F0-30F0EE53ABA2}" type="parTrans" cxnId="{04303B20-3300-48B8-B2B6-A03CF2C4A44C}">
      <dgm:prSet/>
      <dgm:spPr/>
      <dgm:t>
        <a:bodyPr/>
        <a:lstStyle/>
        <a:p>
          <a:endParaRPr lang="en-US"/>
        </a:p>
      </dgm:t>
    </dgm:pt>
    <dgm:pt modelId="{CC8C1519-60D8-41C9-84FD-01ED9C9BB0FC}" type="sibTrans" cxnId="{04303B20-3300-48B8-B2B6-A03CF2C4A44C}">
      <dgm:prSet/>
      <dgm:spPr/>
      <dgm:t>
        <a:bodyPr/>
        <a:lstStyle/>
        <a:p>
          <a:endParaRPr lang="en-US"/>
        </a:p>
      </dgm:t>
    </dgm:pt>
    <dgm:pt modelId="{94FB9717-E735-49C0-87B2-136F7B4ECB68}" type="pres">
      <dgm:prSet presAssocID="{1C124317-E5A7-44B3-AD13-738DC02CDEF5}" presName="root" presStyleCnt="0">
        <dgm:presLayoutVars>
          <dgm:dir/>
          <dgm:resizeHandles val="exact"/>
        </dgm:presLayoutVars>
      </dgm:prSet>
      <dgm:spPr/>
    </dgm:pt>
    <dgm:pt modelId="{AD584BD4-050C-455A-B45F-1F1F5CB15D7E}" type="pres">
      <dgm:prSet presAssocID="{1C124317-E5A7-44B3-AD13-738DC02CDEF5}" presName="container" presStyleCnt="0">
        <dgm:presLayoutVars>
          <dgm:dir/>
          <dgm:resizeHandles val="exact"/>
        </dgm:presLayoutVars>
      </dgm:prSet>
      <dgm:spPr/>
    </dgm:pt>
    <dgm:pt modelId="{61828DB2-903C-41F5-B781-E1DAED5EC8B8}" type="pres">
      <dgm:prSet presAssocID="{6912AC40-36A4-49BF-B3F2-A18862C93508}" presName="compNode" presStyleCnt="0"/>
      <dgm:spPr/>
    </dgm:pt>
    <dgm:pt modelId="{3AB5D533-82D2-4BBA-99C8-541F30885503}" type="pres">
      <dgm:prSet presAssocID="{6912AC40-36A4-49BF-B3F2-A18862C93508}" presName="iconBgRect" presStyleLbl="bgShp" presStyleIdx="0" presStyleCnt="4"/>
      <dgm:spPr/>
    </dgm:pt>
    <dgm:pt modelId="{7EFDC04D-FD52-415D-84FF-6A03210F10F1}" type="pres">
      <dgm:prSet presAssocID="{6912AC40-36A4-49BF-B3F2-A18862C9350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89410D65-C792-4EDF-A27E-5BFB7B53C6BB}" type="pres">
      <dgm:prSet presAssocID="{6912AC40-36A4-49BF-B3F2-A18862C93508}" presName="spaceRect" presStyleCnt="0"/>
      <dgm:spPr/>
    </dgm:pt>
    <dgm:pt modelId="{9344ED1C-16B0-4F06-8954-98EAF4F30825}" type="pres">
      <dgm:prSet presAssocID="{6912AC40-36A4-49BF-B3F2-A18862C93508}" presName="textRect" presStyleLbl="revTx" presStyleIdx="0" presStyleCnt="4">
        <dgm:presLayoutVars>
          <dgm:chMax val="1"/>
          <dgm:chPref val="1"/>
        </dgm:presLayoutVars>
      </dgm:prSet>
      <dgm:spPr/>
    </dgm:pt>
    <dgm:pt modelId="{60B5CED0-29EC-48A6-83AB-CFF2EFA716D9}" type="pres">
      <dgm:prSet presAssocID="{C865030A-B0C1-49E0-9B1B-14BA7992468A}" presName="sibTrans" presStyleLbl="sibTrans2D1" presStyleIdx="0" presStyleCnt="0"/>
      <dgm:spPr/>
    </dgm:pt>
    <dgm:pt modelId="{58609DCB-3C11-442E-981C-F14A5DB488D7}" type="pres">
      <dgm:prSet presAssocID="{83713757-B5F1-4608-AE51-7E1527FA10F7}" presName="compNode" presStyleCnt="0"/>
      <dgm:spPr/>
    </dgm:pt>
    <dgm:pt modelId="{A4230E2E-1157-417E-96BD-FDA705F3C426}" type="pres">
      <dgm:prSet presAssocID="{83713757-B5F1-4608-AE51-7E1527FA10F7}" presName="iconBgRect" presStyleLbl="bgShp" presStyleIdx="1" presStyleCnt="4"/>
      <dgm:spPr/>
    </dgm:pt>
    <dgm:pt modelId="{97483D80-90BB-487C-BE62-64F6BA93DE27}" type="pres">
      <dgm:prSet presAssocID="{83713757-B5F1-4608-AE51-7E1527FA10F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F3B24542-8485-4626-843C-8F5CB0208712}" type="pres">
      <dgm:prSet presAssocID="{83713757-B5F1-4608-AE51-7E1527FA10F7}" presName="spaceRect" presStyleCnt="0"/>
      <dgm:spPr/>
    </dgm:pt>
    <dgm:pt modelId="{878995D5-7D17-4AB5-A9D7-C77B02A7C516}" type="pres">
      <dgm:prSet presAssocID="{83713757-B5F1-4608-AE51-7E1527FA10F7}" presName="textRect" presStyleLbl="revTx" presStyleIdx="1" presStyleCnt="4">
        <dgm:presLayoutVars>
          <dgm:chMax val="1"/>
          <dgm:chPref val="1"/>
        </dgm:presLayoutVars>
      </dgm:prSet>
      <dgm:spPr/>
    </dgm:pt>
    <dgm:pt modelId="{3AC01632-4094-4F74-AF6C-2D5A8360C49A}" type="pres">
      <dgm:prSet presAssocID="{9848100D-46A3-44D0-9C1A-E41357F82029}" presName="sibTrans" presStyleLbl="sibTrans2D1" presStyleIdx="0" presStyleCnt="0"/>
      <dgm:spPr/>
    </dgm:pt>
    <dgm:pt modelId="{E6901293-202A-4D75-80EA-61848926855B}" type="pres">
      <dgm:prSet presAssocID="{EFCFAE90-25D2-4ED0-B047-0E739F4F7D06}" presName="compNode" presStyleCnt="0"/>
      <dgm:spPr/>
    </dgm:pt>
    <dgm:pt modelId="{4D5B50B9-3511-4E9C-9EBF-BDC87627D2ED}" type="pres">
      <dgm:prSet presAssocID="{EFCFAE90-25D2-4ED0-B047-0E739F4F7D06}" presName="iconBgRect" presStyleLbl="bgShp" presStyleIdx="2" presStyleCnt="4"/>
      <dgm:spPr/>
    </dgm:pt>
    <dgm:pt modelId="{51ACA621-6ADA-45AD-A6E8-66C3E41D33AE}" type="pres">
      <dgm:prSet presAssocID="{EFCFAE90-25D2-4ED0-B047-0E739F4F7D0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82A148ED-FD24-421A-BDAF-1B3192CE2233}" type="pres">
      <dgm:prSet presAssocID="{EFCFAE90-25D2-4ED0-B047-0E739F4F7D06}" presName="spaceRect" presStyleCnt="0"/>
      <dgm:spPr/>
    </dgm:pt>
    <dgm:pt modelId="{E2286432-6CA5-4ED0-A8BC-C4883170D018}" type="pres">
      <dgm:prSet presAssocID="{EFCFAE90-25D2-4ED0-B047-0E739F4F7D06}" presName="textRect" presStyleLbl="revTx" presStyleIdx="2" presStyleCnt="4">
        <dgm:presLayoutVars>
          <dgm:chMax val="1"/>
          <dgm:chPref val="1"/>
        </dgm:presLayoutVars>
      </dgm:prSet>
      <dgm:spPr/>
    </dgm:pt>
    <dgm:pt modelId="{D3968233-B2BD-40E4-B3C4-F63A5A6B54A9}" type="pres">
      <dgm:prSet presAssocID="{92D282ED-CA29-4F5F-A2A5-8E7D61459C7C}" presName="sibTrans" presStyleLbl="sibTrans2D1" presStyleIdx="0" presStyleCnt="0"/>
      <dgm:spPr/>
    </dgm:pt>
    <dgm:pt modelId="{AFE77DB5-E2D4-48CF-83DF-1F1EE7B47C21}" type="pres">
      <dgm:prSet presAssocID="{DDC4394D-B02B-4B2A-B4F2-4582328A2238}" presName="compNode" presStyleCnt="0"/>
      <dgm:spPr/>
    </dgm:pt>
    <dgm:pt modelId="{5727CE21-E75D-4DD6-B9D9-856523F60B13}" type="pres">
      <dgm:prSet presAssocID="{DDC4394D-B02B-4B2A-B4F2-4582328A2238}" presName="iconBgRect" presStyleLbl="bgShp" presStyleIdx="3" presStyleCnt="4"/>
      <dgm:spPr/>
    </dgm:pt>
    <dgm:pt modelId="{B1DDC167-4765-46B6-B131-8F740732DCF2}" type="pres">
      <dgm:prSet presAssocID="{DDC4394D-B02B-4B2A-B4F2-4582328A223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nching Diagram"/>
        </a:ext>
      </dgm:extLst>
    </dgm:pt>
    <dgm:pt modelId="{5C2E7A42-179C-4004-83A3-F7C2A4D9AC12}" type="pres">
      <dgm:prSet presAssocID="{DDC4394D-B02B-4B2A-B4F2-4582328A2238}" presName="spaceRect" presStyleCnt="0"/>
      <dgm:spPr/>
    </dgm:pt>
    <dgm:pt modelId="{4E0D4C23-191A-4DB3-A0AB-1373669AB33A}" type="pres">
      <dgm:prSet presAssocID="{DDC4394D-B02B-4B2A-B4F2-4582328A2238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A516760E-3710-4BB5-9AF6-0DBACF8442E9}" type="presOf" srcId="{9848100D-46A3-44D0-9C1A-E41357F82029}" destId="{3AC01632-4094-4F74-AF6C-2D5A8360C49A}" srcOrd="0" destOrd="0" presId="urn:microsoft.com/office/officeart/2018/2/layout/IconCircleList"/>
    <dgm:cxn modelId="{128EE517-44D9-4381-BA77-AF684B605608}" type="presOf" srcId="{DDC4394D-B02B-4B2A-B4F2-4582328A2238}" destId="{4E0D4C23-191A-4DB3-A0AB-1373669AB33A}" srcOrd="0" destOrd="0" presId="urn:microsoft.com/office/officeart/2018/2/layout/IconCircleList"/>
    <dgm:cxn modelId="{04303B20-3300-48B8-B2B6-A03CF2C4A44C}" srcId="{1C124317-E5A7-44B3-AD13-738DC02CDEF5}" destId="{DDC4394D-B02B-4B2A-B4F2-4582328A2238}" srcOrd="3" destOrd="0" parTransId="{D70B87CA-CFE1-48C8-86F0-30F0EE53ABA2}" sibTransId="{CC8C1519-60D8-41C9-84FD-01ED9C9BB0FC}"/>
    <dgm:cxn modelId="{51B1D53F-4F64-44D4-BB0C-AB9735CECCF2}" srcId="{1C124317-E5A7-44B3-AD13-738DC02CDEF5}" destId="{83713757-B5F1-4608-AE51-7E1527FA10F7}" srcOrd="1" destOrd="0" parTransId="{0101E80C-F145-49BA-AA1B-F8C9E0FF5050}" sibTransId="{9848100D-46A3-44D0-9C1A-E41357F82029}"/>
    <dgm:cxn modelId="{9805856C-46F3-4AED-A47F-3976FCFE8A21}" srcId="{1C124317-E5A7-44B3-AD13-738DC02CDEF5}" destId="{6912AC40-36A4-49BF-B3F2-A18862C93508}" srcOrd="0" destOrd="0" parTransId="{D883FBA9-0A69-44CF-A2BE-A6C070C481AA}" sibTransId="{C865030A-B0C1-49E0-9B1B-14BA7992468A}"/>
    <dgm:cxn modelId="{BEF1E851-E992-4279-B478-1E146AD02727}" srcId="{1C124317-E5A7-44B3-AD13-738DC02CDEF5}" destId="{EFCFAE90-25D2-4ED0-B047-0E739F4F7D06}" srcOrd="2" destOrd="0" parTransId="{872571D3-A133-4AD6-A772-B3B5B8863E3F}" sibTransId="{92D282ED-CA29-4F5F-A2A5-8E7D61459C7C}"/>
    <dgm:cxn modelId="{7BC23183-1F8C-436D-A295-1FA5D07ED886}" type="presOf" srcId="{92D282ED-CA29-4F5F-A2A5-8E7D61459C7C}" destId="{D3968233-B2BD-40E4-B3C4-F63A5A6B54A9}" srcOrd="0" destOrd="0" presId="urn:microsoft.com/office/officeart/2018/2/layout/IconCircleList"/>
    <dgm:cxn modelId="{8E93679D-EFC6-41D7-B5CF-8665F66A3B56}" type="presOf" srcId="{1C124317-E5A7-44B3-AD13-738DC02CDEF5}" destId="{94FB9717-E735-49C0-87B2-136F7B4ECB68}" srcOrd="0" destOrd="0" presId="urn:microsoft.com/office/officeart/2018/2/layout/IconCircleList"/>
    <dgm:cxn modelId="{EC39079E-1E31-4CF5-94F0-18FBFE99F272}" type="presOf" srcId="{EFCFAE90-25D2-4ED0-B047-0E739F4F7D06}" destId="{E2286432-6CA5-4ED0-A8BC-C4883170D018}" srcOrd="0" destOrd="0" presId="urn:microsoft.com/office/officeart/2018/2/layout/IconCircleList"/>
    <dgm:cxn modelId="{DDAD09A2-8E50-43DB-825E-4860228FC05B}" type="presOf" srcId="{83713757-B5F1-4608-AE51-7E1527FA10F7}" destId="{878995D5-7D17-4AB5-A9D7-C77B02A7C516}" srcOrd="0" destOrd="0" presId="urn:microsoft.com/office/officeart/2018/2/layout/IconCircleList"/>
    <dgm:cxn modelId="{9BF9A0E5-20AB-4FB1-A9F2-62F6DDAB6288}" type="presOf" srcId="{6912AC40-36A4-49BF-B3F2-A18862C93508}" destId="{9344ED1C-16B0-4F06-8954-98EAF4F30825}" srcOrd="0" destOrd="0" presId="urn:microsoft.com/office/officeart/2018/2/layout/IconCircleList"/>
    <dgm:cxn modelId="{30A0DFF2-3152-4228-8182-8B5B2CC30E00}" type="presOf" srcId="{C865030A-B0C1-49E0-9B1B-14BA7992468A}" destId="{60B5CED0-29EC-48A6-83AB-CFF2EFA716D9}" srcOrd="0" destOrd="0" presId="urn:microsoft.com/office/officeart/2018/2/layout/IconCircleList"/>
    <dgm:cxn modelId="{498E2A52-DA76-4E95-8A40-941936A52DD1}" type="presParOf" srcId="{94FB9717-E735-49C0-87B2-136F7B4ECB68}" destId="{AD584BD4-050C-455A-B45F-1F1F5CB15D7E}" srcOrd="0" destOrd="0" presId="urn:microsoft.com/office/officeart/2018/2/layout/IconCircleList"/>
    <dgm:cxn modelId="{431ABCBD-DFBC-4E0E-85DF-6D1FFD97D4D9}" type="presParOf" srcId="{AD584BD4-050C-455A-B45F-1F1F5CB15D7E}" destId="{61828DB2-903C-41F5-B781-E1DAED5EC8B8}" srcOrd="0" destOrd="0" presId="urn:microsoft.com/office/officeart/2018/2/layout/IconCircleList"/>
    <dgm:cxn modelId="{73B77C0C-5480-49D3-86E9-F90A8509C517}" type="presParOf" srcId="{61828DB2-903C-41F5-B781-E1DAED5EC8B8}" destId="{3AB5D533-82D2-4BBA-99C8-541F30885503}" srcOrd="0" destOrd="0" presId="urn:microsoft.com/office/officeart/2018/2/layout/IconCircleList"/>
    <dgm:cxn modelId="{69575BCD-683C-47EE-A216-A3F4B681E45F}" type="presParOf" srcId="{61828DB2-903C-41F5-B781-E1DAED5EC8B8}" destId="{7EFDC04D-FD52-415D-84FF-6A03210F10F1}" srcOrd="1" destOrd="0" presId="urn:microsoft.com/office/officeart/2018/2/layout/IconCircleList"/>
    <dgm:cxn modelId="{CDC16D17-48D3-4BE0-9F0A-C79553B94E6F}" type="presParOf" srcId="{61828DB2-903C-41F5-B781-E1DAED5EC8B8}" destId="{89410D65-C792-4EDF-A27E-5BFB7B53C6BB}" srcOrd="2" destOrd="0" presId="urn:microsoft.com/office/officeart/2018/2/layout/IconCircleList"/>
    <dgm:cxn modelId="{EFC3FAD7-7F94-400D-8EF8-11E2C5DDC3F1}" type="presParOf" srcId="{61828DB2-903C-41F5-B781-E1DAED5EC8B8}" destId="{9344ED1C-16B0-4F06-8954-98EAF4F30825}" srcOrd="3" destOrd="0" presId="urn:microsoft.com/office/officeart/2018/2/layout/IconCircleList"/>
    <dgm:cxn modelId="{D94F4158-9A80-416A-A921-8B9AA947184F}" type="presParOf" srcId="{AD584BD4-050C-455A-B45F-1F1F5CB15D7E}" destId="{60B5CED0-29EC-48A6-83AB-CFF2EFA716D9}" srcOrd="1" destOrd="0" presId="urn:microsoft.com/office/officeart/2018/2/layout/IconCircleList"/>
    <dgm:cxn modelId="{D684410E-FC91-4C8F-AE38-2EDB2792B8C4}" type="presParOf" srcId="{AD584BD4-050C-455A-B45F-1F1F5CB15D7E}" destId="{58609DCB-3C11-442E-981C-F14A5DB488D7}" srcOrd="2" destOrd="0" presId="urn:microsoft.com/office/officeart/2018/2/layout/IconCircleList"/>
    <dgm:cxn modelId="{C330DFB2-2CD0-4625-A779-A811024E0F4E}" type="presParOf" srcId="{58609DCB-3C11-442E-981C-F14A5DB488D7}" destId="{A4230E2E-1157-417E-96BD-FDA705F3C426}" srcOrd="0" destOrd="0" presId="urn:microsoft.com/office/officeart/2018/2/layout/IconCircleList"/>
    <dgm:cxn modelId="{6E6B3747-580C-41F9-9C9E-A55FFC4EA56B}" type="presParOf" srcId="{58609DCB-3C11-442E-981C-F14A5DB488D7}" destId="{97483D80-90BB-487C-BE62-64F6BA93DE27}" srcOrd="1" destOrd="0" presId="urn:microsoft.com/office/officeart/2018/2/layout/IconCircleList"/>
    <dgm:cxn modelId="{3D9E909D-A7BE-4171-B7F7-8DD72440FDE3}" type="presParOf" srcId="{58609DCB-3C11-442E-981C-F14A5DB488D7}" destId="{F3B24542-8485-4626-843C-8F5CB0208712}" srcOrd="2" destOrd="0" presId="urn:microsoft.com/office/officeart/2018/2/layout/IconCircleList"/>
    <dgm:cxn modelId="{2B582532-BD3D-4FF7-89C6-15C113EE626E}" type="presParOf" srcId="{58609DCB-3C11-442E-981C-F14A5DB488D7}" destId="{878995D5-7D17-4AB5-A9D7-C77B02A7C516}" srcOrd="3" destOrd="0" presId="urn:microsoft.com/office/officeart/2018/2/layout/IconCircleList"/>
    <dgm:cxn modelId="{C4BEFFCC-F6B1-4F8B-A142-324165F830F0}" type="presParOf" srcId="{AD584BD4-050C-455A-B45F-1F1F5CB15D7E}" destId="{3AC01632-4094-4F74-AF6C-2D5A8360C49A}" srcOrd="3" destOrd="0" presId="urn:microsoft.com/office/officeart/2018/2/layout/IconCircleList"/>
    <dgm:cxn modelId="{8476C2B6-4D59-44E2-81E4-01FDA0C45B62}" type="presParOf" srcId="{AD584BD4-050C-455A-B45F-1F1F5CB15D7E}" destId="{E6901293-202A-4D75-80EA-61848926855B}" srcOrd="4" destOrd="0" presId="urn:microsoft.com/office/officeart/2018/2/layout/IconCircleList"/>
    <dgm:cxn modelId="{03C448CD-3CE2-460B-926E-EE3154846567}" type="presParOf" srcId="{E6901293-202A-4D75-80EA-61848926855B}" destId="{4D5B50B9-3511-4E9C-9EBF-BDC87627D2ED}" srcOrd="0" destOrd="0" presId="urn:microsoft.com/office/officeart/2018/2/layout/IconCircleList"/>
    <dgm:cxn modelId="{14A7081C-0BF0-4FA8-9EA5-50072E0A0769}" type="presParOf" srcId="{E6901293-202A-4D75-80EA-61848926855B}" destId="{51ACA621-6ADA-45AD-A6E8-66C3E41D33AE}" srcOrd="1" destOrd="0" presId="urn:microsoft.com/office/officeart/2018/2/layout/IconCircleList"/>
    <dgm:cxn modelId="{F87F9681-E7BE-4D4B-9562-B077076D0973}" type="presParOf" srcId="{E6901293-202A-4D75-80EA-61848926855B}" destId="{82A148ED-FD24-421A-BDAF-1B3192CE2233}" srcOrd="2" destOrd="0" presId="urn:microsoft.com/office/officeart/2018/2/layout/IconCircleList"/>
    <dgm:cxn modelId="{1081A68A-3AD7-49C8-89F3-F9C119A7C73E}" type="presParOf" srcId="{E6901293-202A-4D75-80EA-61848926855B}" destId="{E2286432-6CA5-4ED0-A8BC-C4883170D018}" srcOrd="3" destOrd="0" presId="urn:microsoft.com/office/officeart/2018/2/layout/IconCircleList"/>
    <dgm:cxn modelId="{82C08138-40C9-4C17-939E-D225780EC2A3}" type="presParOf" srcId="{AD584BD4-050C-455A-B45F-1F1F5CB15D7E}" destId="{D3968233-B2BD-40E4-B3C4-F63A5A6B54A9}" srcOrd="5" destOrd="0" presId="urn:microsoft.com/office/officeart/2018/2/layout/IconCircleList"/>
    <dgm:cxn modelId="{3329D91B-93E9-4622-829E-3C33A9D6F35E}" type="presParOf" srcId="{AD584BD4-050C-455A-B45F-1F1F5CB15D7E}" destId="{AFE77DB5-E2D4-48CF-83DF-1F1EE7B47C21}" srcOrd="6" destOrd="0" presId="urn:microsoft.com/office/officeart/2018/2/layout/IconCircleList"/>
    <dgm:cxn modelId="{67E9FF54-82ED-4257-8F56-674A932F3CD6}" type="presParOf" srcId="{AFE77DB5-E2D4-48CF-83DF-1F1EE7B47C21}" destId="{5727CE21-E75D-4DD6-B9D9-856523F60B13}" srcOrd="0" destOrd="0" presId="urn:microsoft.com/office/officeart/2018/2/layout/IconCircleList"/>
    <dgm:cxn modelId="{62774B23-1C34-4591-B11E-F964D0F2A9C9}" type="presParOf" srcId="{AFE77DB5-E2D4-48CF-83DF-1F1EE7B47C21}" destId="{B1DDC167-4765-46B6-B131-8F740732DCF2}" srcOrd="1" destOrd="0" presId="urn:microsoft.com/office/officeart/2018/2/layout/IconCircleList"/>
    <dgm:cxn modelId="{9438FFA9-74BF-4A17-A6D3-DE1E98D473D9}" type="presParOf" srcId="{AFE77DB5-E2D4-48CF-83DF-1F1EE7B47C21}" destId="{5C2E7A42-179C-4004-83A3-F7C2A4D9AC12}" srcOrd="2" destOrd="0" presId="urn:microsoft.com/office/officeart/2018/2/layout/IconCircleList"/>
    <dgm:cxn modelId="{CEE19764-ADFE-4701-9287-22D806B33113}" type="presParOf" srcId="{AFE77DB5-E2D4-48CF-83DF-1F1EE7B47C21}" destId="{4E0D4C23-191A-4DB3-A0AB-1373669AB33A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F8DCCA-D3CC-4A57-B7DE-A009C9C9893F}">
      <dsp:nvSpPr>
        <dsp:cNvPr id="0" name=""/>
        <dsp:cNvSpPr/>
      </dsp:nvSpPr>
      <dsp:spPr>
        <a:xfrm>
          <a:off x="0" y="666"/>
          <a:ext cx="745236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AA911-D788-4F2E-BBAD-D4493D2699F8}">
      <dsp:nvSpPr>
        <dsp:cNvPr id="0" name=""/>
        <dsp:cNvSpPr/>
      </dsp:nvSpPr>
      <dsp:spPr>
        <a:xfrm>
          <a:off x="0" y="666"/>
          <a:ext cx="7452360" cy="779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 dirty="0"/>
            <a:t>Call to Order / Roll Call	                 		8:30 – 8:45</a:t>
          </a:r>
          <a:endParaRPr lang="en-US" sz="2100" kern="1200" dirty="0"/>
        </a:p>
      </dsp:txBody>
      <dsp:txXfrm>
        <a:off x="0" y="666"/>
        <a:ext cx="7452360" cy="779767"/>
      </dsp:txXfrm>
    </dsp:sp>
    <dsp:sp modelId="{FA8A0354-C4F2-4D2E-BF9B-672425B4D5E9}">
      <dsp:nvSpPr>
        <dsp:cNvPr id="0" name=""/>
        <dsp:cNvSpPr/>
      </dsp:nvSpPr>
      <dsp:spPr>
        <a:xfrm>
          <a:off x="0" y="780434"/>
          <a:ext cx="745236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FCD974-05E4-4F11-AFB9-71E8A77A4B4B}">
      <dsp:nvSpPr>
        <dsp:cNvPr id="0" name=""/>
        <dsp:cNvSpPr/>
      </dsp:nvSpPr>
      <dsp:spPr>
        <a:xfrm>
          <a:off x="0" y="780434"/>
          <a:ext cx="7452360" cy="779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 dirty="0"/>
            <a:t>Approval of October Meeting Minutes </a:t>
          </a:r>
          <a:r>
            <a:rPr lang="en-US" sz="2100" b="1" kern="1200" dirty="0"/>
            <a:t>		</a:t>
          </a:r>
          <a:r>
            <a:rPr lang="en-US" sz="2100" b="1" i="0" kern="1200" dirty="0"/>
            <a:t>8:45 – 8:50</a:t>
          </a:r>
          <a:r>
            <a:rPr lang="en-US" sz="2100" b="0" i="0" kern="1200" dirty="0"/>
            <a:t> </a:t>
          </a:r>
          <a:endParaRPr lang="en-US" sz="2100" kern="1200" dirty="0"/>
        </a:p>
      </dsp:txBody>
      <dsp:txXfrm>
        <a:off x="0" y="780434"/>
        <a:ext cx="7452360" cy="779767"/>
      </dsp:txXfrm>
    </dsp:sp>
    <dsp:sp modelId="{CE494164-0632-454E-B61D-A6E01C44672E}">
      <dsp:nvSpPr>
        <dsp:cNvPr id="0" name=""/>
        <dsp:cNvSpPr/>
      </dsp:nvSpPr>
      <dsp:spPr>
        <a:xfrm>
          <a:off x="0" y="1560201"/>
          <a:ext cx="745236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4AAFAF-023A-4D62-AEB3-43E284CBD0B6}">
      <dsp:nvSpPr>
        <dsp:cNvPr id="0" name=""/>
        <dsp:cNvSpPr/>
      </dsp:nvSpPr>
      <dsp:spPr>
        <a:xfrm>
          <a:off x="0" y="1560201"/>
          <a:ext cx="7452360" cy="779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 dirty="0"/>
            <a:t>Financial Report </a:t>
          </a:r>
          <a:r>
            <a:rPr lang="en-US" sz="2100" b="1" kern="1200" dirty="0"/>
            <a:t>					</a:t>
          </a:r>
          <a:r>
            <a:rPr lang="en-US" sz="2100" b="1" i="0" kern="1200" dirty="0"/>
            <a:t>8:50 – 9:00</a:t>
          </a:r>
          <a:r>
            <a:rPr lang="en-US" sz="2100" b="0" i="0" kern="1200" dirty="0"/>
            <a:t> </a:t>
          </a:r>
          <a:endParaRPr lang="en-US" sz="2100" kern="1200" dirty="0"/>
        </a:p>
      </dsp:txBody>
      <dsp:txXfrm>
        <a:off x="0" y="1560201"/>
        <a:ext cx="7452360" cy="779767"/>
      </dsp:txXfrm>
    </dsp:sp>
    <dsp:sp modelId="{6A3CBB30-484A-45BE-B8AD-A20C01F60DC8}">
      <dsp:nvSpPr>
        <dsp:cNvPr id="0" name=""/>
        <dsp:cNvSpPr/>
      </dsp:nvSpPr>
      <dsp:spPr>
        <a:xfrm>
          <a:off x="0" y="2339969"/>
          <a:ext cx="745236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8B7599-6389-4BDD-82A6-A17C8F882159}">
      <dsp:nvSpPr>
        <dsp:cNvPr id="0" name=""/>
        <dsp:cNvSpPr/>
      </dsp:nvSpPr>
      <dsp:spPr>
        <a:xfrm>
          <a:off x="0" y="2339969"/>
          <a:ext cx="7452360" cy="779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 dirty="0"/>
            <a:t>CEO Report </a:t>
          </a:r>
          <a:r>
            <a:rPr lang="en-US" sz="2100" b="1" kern="1200" dirty="0"/>
            <a:t>					9:00</a:t>
          </a:r>
          <a:r>
            <a:rPr lang="en-US" sz="2100" b="1" i="0" kern="1200" dirty="0"/>
            <a:t> – 9:30</a:t>
          </a:r>
          <a:endParaRPr lang="en-US" sz="2100" kern="1200" dirty="0"/>
        </a:p>
      </dsp:txBody>
      <dsp:txXfrm>
        <a:off x="0" y="2339969"/>
        <a:ext cx="7452360" cy="779767"/>
      </dsp:txXfrm>
    </dsp:sp>
    <dsp:sp modelId="{0EED9646-C98F-49E7-9610-31AC2C662F4F}">
      <dsp:nvSpPr>
        <dsp:cNvPr id="0" name=""/>
        <dsp:cNvSpPr/>
      </dsp:nvSpPr>
      <dsp:spPr>
        <a:xfrm>
          <a:off x="0" y="3119736"/>
          <a:ext cx="745236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1E204C-F782-426D-857F-7917E4E02A2C}">
      <dsp:nvSpPr>
        <dsp:cNvPr id="0" name=""/>
        <dsp:cNvSpPr/>
      </dsp:nvSpPr>
      <dsp:spPr>
        <a:xfrm>
          <a:off x="0" y="3119736"/>
          <a:ext cx="7452360" cy="779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 dirty="0"/>
            <a:t>Legislative Update 				9:30 – 9:40</a:t>
          </a:r>
          <a:r>
            <a:rPr lang="en-US" sz="2100" b="0" i="0" kern="1200" dirty="0"/>
            <a:t> </a:t>
          </a:r>
          <a:endParaRPr lang="en-US" sz="2100" kern="1200" dirty="0"/>
        </a:p>
      </dsp:txBody>
      <dsp:txXfrm>
        <a:off x="0" y="3119736"/>
        <a:ext cx="7452360" cy="779767"/>
      </dsp:txXfrm>
    </dsp:sp>
    <dsp:sp modelId="{81066A0A-26A2-436D-924A-7A4CD2D1FB75}">
      <dsp:nvSpPr>
        <dsp:cNvPr id="0" name=""/>
        <dsp:cNvSpPr/>
      </dsp:nvSpPr>
      <dsp:spPr>
        <a:xfrm>
          <a:off x="0" y="3899504"/>
          <a:ext cx="745236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98A819-2D60-45C7-9378-9E2EB0C2A8DE}">
      <dsp:nvSpPr>
        <dsp:cNvPr id="0" name=""/>
        <dsp:cNvSpPr/>
      </dsp:nvSpPr>
      <dsp:spPr>
        <a:xfrm>
          <a:off x="0" y="3899504"/>
          <a:ext cx="7452360" cy="779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 dirty="0"/>
            <a:t>Election of Directors &amp; Officers	 </a:t>
          </a:r>
          <a:r>
            <a:rPr lang="en-US" sz="2100" b="0" i="0" kern="1200" dirty="0"/>
            <a:t> 		</a:t>
          </a:r>
          <a:r>
            <a:rPr lang="en-US" sz="2100" b="1" i="0" kern="1200" dirty="0"/>
            <a:t>9:40 – 10:00</a:t>
          </a:r>
          <a:r>
            <a:rPr lang="en-US" sz="2100" b="0" i="0" kern="1200" dirty="0"/>
            <a:t> </a:t>
          </a:r>
          <a:endParaRPr lang="en-US" sz="2100" kern="1200" dirty="0"/>
        </a:p>
      </dsp:txBody>
      <dsp:txXfrm>
        <a:off x="0" y="3899504"/>
        <a:ext cx="7452360" cy="779767"/>
      </dsp:txXfrm>
    </dsp:sp>
    <dsp:sp modelId="{34B09B4B-783C-44E2-8E80-15BA725CC9C5}">
      <dsp:nvSpPr>
        <dsp:cNvPr id="0" name=""/>
        <dsp:cNvSpPr/>
      </dsp:nvSpPr>
      <dsp:spPr>
        <a:xfrm>
          <a:off x="0" y="4679271"/>
          <a:ext cx="745236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82CCE1-62B6-4361-9CB5-BD4558F919A1}">
      <dsp:nvSpPr>
        <dsp:cNvPr id="0" name=""/>
        <dsp:cNvSpPr/>
      </dsp:nvSpPr>
      <dsp:spPr>
        <a:xfrm>
          <a:off x="0" y="4679271"/>
          <a:ext cx="7452360" cy="779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 dirty="0"/>
            <a:t>Other Business/General Discussion</a:t>
          </a:r>
          <a:r>
            <a:rPr lang="en-US" sz="2100" b="1" kern="1200" dirty="0"/>
            <a:t>		</a:t>
          </a:r>
          <a:r>
            <a:rPr lang="en-US" sz="2100" b="1" i="0" kern="1200" dirty="0"/>
            <a:t>10:00 – 10:30</a:t>
          </a:r>
          <a:r>
            <a:rPr lang="en-US" sz="2100" b="0" i="0" kern="1200" dirty="0"/>
            <a:t> </a:t>
          </a:r>
          <a:endParaRPr lang="en-US" sz="2100" kern="1200" dirty="0"/>
        </a:p>
      </dsp:txBody>
      <dsp:txXfrm>
        <a:off x="0" y="4679271"/>
        <a:ext cx="7452360" cy="7797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4AA1E0-0914-4630-A4E5-F59D2C64A452}">
      <dsp:nvSpPr>
        <dsp:cNvPr id="0" name=""/>
        <dsp:cNvSpPr/>
      </dsp:nvSpPr>
      <dsp:spPr>
        <a:xfrm>
          <a:off x="0" y="2543"/>
          <a:ext cx="693687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2850EF-18ED-497D-8176-D3D65BEC8ADE}">
      <dsp:nvSpPr>
        <dsp:cNvPr id="0" name=""/>
        <dsp:cNvSpPr/>
      </dsp:nvSpPr>
      <dsp:spPr>
        <a:xfrm>
          <a:off x="0" y="2543"/>
          <a:ext cx="6936871" cy="1048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Welcoming 4 new team members </a:t>
          </a:r>
        </a:p>
      </dsp:txBody>
      <dsp:txXfrm>
        <a:off x="0" y="2543"/>
        <a:ext cx="6936871" cy="1048252"/>
      </dsp:txXfrm>
    </dsp:sp>
    <dsp:sp modelId="{B17FA4CE-C7E7-41E3-853E-7D2645CE24FC}">
      <dsp:nvSpPr>
        <dsp:cNvPr id="0" name=""/>
        <dsp:cNvSpPr/>
      </dsp:nvSpPr>
      <dsp:spPr>
        <a:xfrm>
          <a:off x="0" y="1050795"/>
          <a:ext cx="6936871" cy="0"/>
        </a:xfrm>
        <a:prstGeom prst="line">
          <a:avLst/>
        </a:prstGeom>
        <a:solidFill>
          <a:schemeClr val="accent2">
            <a:hueOff val="1639125"/>
            <a:satOff val="-23054"/>
            <a:lumOff val="686"/>
            <a:alphaOff val="0"/>
          </a:schemeClr>
        </a:solidFill>
        <a:ln w="12700" cap="flat" cmpd="sng" algn="ctr">
          <a:solidFill>
            <a:schemeClr val="accent2">
              <a:hueOff val="1639125"/>
              <a:satOff val="-23054"/>
              <a:lumOff val="6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390E6A-BCA6-4139-9208-94EFAFEB8D10}">
      <dsp:nvSpPr>
        <dsp:cNvPr id="0" name=""/>
        <dsp:cNvSpPr/>
      </dsp:nvSpPr>
      <dsp:spPr>
        <a:xfrm>
          <a:off x="0" y="1050795"/>
          <a:ext cx="6936871" cy="1048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Exceeding plan on new &amp; renewing memberships</a:t>
          </a:r>
        </a:p>
      </dsp:txBody>
      <dsp:txXfrm>
        <a:off x="0" y="1050795"/>
        <a:ext cx="6936871" cy="1048252"/>
      </dsp:txXfrm>
    </dsp:sp>
    <dsp:sp modelId="{5CCEC024-6B0F-4452-92B1-007E3916B445}">
      <dsp:nvSpPr>
        <dsp:cNvPr id="0" name=""/>
        <dsp:cNvSpPr/>
      </dsp:nvSpPr>
      <dsp:spPr>
        <a:xfrm>
          <a:off x="0" y="2099047"/>
          <a:ext cx="6936871" cy="0"/>
        </a:xfrm>
        <a:prstGeom prst="line">
          <a:avLst/>
        </a:prstGeom>
        <a:solidFill>
          <a:schemeClr val="accent2">
            <a:hueOff val="3278250"/>
            <a:satOff val="-46108"/>
            <a:lumOff val="1372"/>
            <a:alphaOff val="0"/>
          </a:schemeClr>
        </a:solidFill>
        <a:ln w="12700" cap="flat" cmpd="sng" algn="ctr">
          <a:solidFill>
            <a:schemeClr val="accent2">
              <a:hueOff val="3278250"/>
              <a:satOff val="-46108"/>
              <a:lumOff val="13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667B5F-E483-4B08-BB8A-B005040C361A}">
      <dsp:nvSpPr>
        <dsp:cNvPr id="0" name=""/>
        <dsp:cNvSpPr/>
      </dsp:nvSpPr>
      <dsp:spPr>
        <a:xfrm>
          <a:off x="0" y="2099047"/>
          <a:ext cx="6936871" cy="1048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42 virtual events to date with 5,292 attendees</a:t>
          </a:r>
        </a:p>
      </dsp:txBody>
      <dsp:txXfrm>
        <a:off x="0" y="2099047"/>
        <a:ext cx="6936871" cy="1048252"/>
      </dsp:txXfrm>
    </dsp:sp>
    <dsp:sp modelId="{82549C39-4646-4828-83B1-99A8BCB0C77E}">
      <dsp:nvSpPr>
        <dsp:cNvPr id="0" name=""/>
        <dsp:cNvSpPr/>
      </dsp:nvSpPr>
      <dsp:spPr>
        <a:xfrm>
          <a:off x="0" y="3147300"/>
          <a:ext cx="6936871" cy="0"/>
        </a:xfrm>
        <a:prstGeom prst="line">
          <a:avLst/>
        </a:prstGeom>
        <a:solidFill>
          <a:schemeClr val="accent2">
            <a:hueOff val="4917375"/>
            <a:satOff val="-69162"/>
            <a:lumOff val="2059"/>
            <a:alphaOff val="0"/>
          </a:schemeClr>
        </a:solidFill>
        <a:ln w="12700" cap="flat" cmpd="sng" algn="ctr">
          <a:solidFill>
            <a:schemeClr val="accent2">
              <a:hueOff val="4917375"/>
              <a:satOff val="-69162"/>
              <a:lumOff val="2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971C5A-3197-4863-8A10-5961DF895188}">
      <dsp:nvSpPr>
        <dsp:cNvPr id="0" name=""/>
        <dsp:cNvSpPr/>
      </dsp:nvSpPr>
      <dsp:spPr>
        <a:xfrm>
          <a:off x="0" y="3147300"/>
          <a:ext cx="6936871" cy="907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SciTech/MN SBIR both impactful &amp; self-sufficient</a:t>
          </a:r>
        </a:p>
      </dsp:txBody>
      <dsp:txXfrm>
        <a:off x="0" y="3147300"/>
        <a:ext cx="6936871" cy="907304"/>
      </dsp:txXfrm>
    </dsp:sp>
    <dsp:sp modelId="{9CC2FA67-1D8D-406F-A55B-C414CBD2BC10}">
      <dsp:nvSpPr>
        <dsp:cNvPr id="0" name=""/>
        <dsp:cNvSpPr/>
      </dsp:nvSpPr>
      <dsp:spPr>
        <a:xfrm>
          <a:off x="0" y="4054604"/>
          <a:ext cx="6936871" cy="0"/>
        </a:xfrm>
        <a:prstGeom prst="line">
          <a:avLst/>
        </a:prstGeom>
        <a:solidFill>
          <a:schemeClr val="accent2">
            <a:hueOff val="6556501"/>
            <a:satOff val="-92216"/>
            <a:lumOff val="2745"/>
            <a:alphaOff val="0"/>
          </a:schemeClr>
        </a:solidFill>
        <a:ln w="12700" cap="flat" cmpd="sng" algn="ctr">
          <a:solidFill>
            <a:schemeClr val="accent2">
              <a:hueOff val="6556501"/>
              <a:satOff val="-92216"/>
              <a:lumOff val="2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8BAC0B-7083-4975-8A1E-5E36631C5C1E}">
      <dsp:nvSpPr>
        <dsp:cNvPr id="0" name=""/>
        <dsp:cNvSpPr/>
      </dsp:nvSpPr>
      <dsp:spPr>
        <a:xfrm>
          <a:off x="0" y="4054604"/>
          <a:ext cx="6936871" cy="1048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Tech Inclusion Alliance top priority for 2022</a:t>
          </a:r>
        </a:p>
      </dsp:txBody>
      <dsp:txXfrm>
        <a:off x="0" y="4054604"/>
        <a:ext cx="6936871" cy="10482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B5D533-82D2-4BBA-99C8-541F30885503}">
      <dsp:nvSpPr>
        <dsp:cNvPr id="0" name=""/>
        <dsp:cNvSpPr/>
      </dsp:nvSpPr>
      <dsp:spPr>
        <a:xfrm>
          <a:off x="212335" y="469890"/>
          <a:ext cx="1335915" cy="13359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FDC04D-FD52-415D-84FF-6A03210F10F1}">
      <dsp:nvSpPr>
        <dsp:cNvPr id="0" name=""/>
        <dsp:cNvSpPr/>
      </dsp:nvSpPr>
      <dsp:spPr>
        <a:xfrm>
          <a:off x="492877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44ED1C-16B0-4F06-8954-98EAF4F30825}">
      <dsp:nvSpPr>
        <dsp:cNvPr id="0" name=""/>
        <dsp:cNvSpPr/>
      </dsp:nvSpPr>
      <dsp:spPr>
        <a:xfrm>
          <a:off x="1834517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CIO-led coalition of large tech employers working to nurture and expand a diverse pool of local technology talent</a:t>
          </a:r>
        </a:p>
      </dsp:txBody>
      <dsp:txXfrm>
        <a:off x="1834517" y="469890"/>
        <a:ext cx="3148942" cy="1335915"/>
      </dsp:txXfrm>
    </dsp:sp>
    <dsp:sp modelId="{A4230E2E-1157-417E-96BD-FDA705F3C426}">
      <dsp:nvSpPr>
        <dsp:cNvPr id="0" name=""/>
        <dsp:cNvSpPr/>
      </dsp:nvSpPr>
      <dsp:spPr>
        <a:xfrm>
          <a:off x="5532139" y="469890"/>
          <a:ext cx="1335915" cy="13359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483D80-90BB-487C-BE62-64F6BA93DE27}">
      <dsp:nvSpPr>
        <dsp:cNvPr id="0" name=""/>
        <dsp:cNvSpPr/>
      </dsp:nvSpPr>
      <dsp:spPr>
        <a:xfrm>
          <a:off x="5812681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8995D5-7D17-4AB5-A9D7-C77B02A7C516}">
      <dsp:nvSpPr>
        <dsp:cNvPr id="0" name=""/>
        <dsp:cNvSpPr/>
      </dsp:nvSpPr>
      <dsp:spPr>
        <a:xfrm>
          <a:off x="7154322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Collaborative effort to share best practices, co-create mutually beneficial solutions, and leverage collective influence/budgets to drive community impact</a:t>
          </a:r>
        </a:p>
      </dsp:txBody>
      <dsp:txXfrm>
        <a:off x="7154322" y="469890"/>
        <a:ext cx="3148942" cy="1335915"/>
      </dsp:txXfrm>
    </dsp:sp>
    <dsp:sp modelId="{4D5B50B9-3511-4E9C-9EBF-BDC87627D2ED}">
      <dsp:nvSpPr>
        <dsp:cNvPr id="0" name=""/>
        <dsp:cNvSpPr/>
      </dsp:nvSpPr>
      <dsp:spPr>
        <a:xfrm>
          <a:off x="212335" y="2545532"/>
          <a:ext cx="1335915" cy="13359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ACA621-6ADA-45AD-A6E8-66C3E41D33AE}">
      <dsp:nvSpPr>
        <dsp:cNvPr id="0" name=""/>
        <dsp:cNvSpPr/>
      </dsp:nvSpPr>
      <dsp:spPr>
        <a:xfrm>
          <a:off x="492877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286432-6CA5-4ED0-A8BC-C4883170D018}">
      <dsp:nvSpPr>
        <dsp:cNvPr id="0" name=""/>
        <dsp:cNvSpPr/>
      </dsp:nvSpPr>
      <dsp:spPr>
        <a:xfrm>
          <a:off x="1834517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Currently working with alliance and community members to establish objectives, ideate strategies, and define key results </a:t>
          </a:r>
        </a:p>
      </dsp:txBody>
      <dsp:txXfrm>
        <a:off x="1834517" y="2545532"/>
        <a:ext cx="3148942" cy="1335915"/>
      </dsp:txXfrm>
    </dsp:sp>
    <dsp:sp modelId="{5727CE21-E75D-4DD6-B9D9-856523F60B13}">
      <dsp:nvSpPr>
        <dsp:cNvPr id="0" name=""/>
        <dsp:cNvSpPr/>
      </dsp:nvSpPr>
      <dsp:spPr>
        <a:xfrm>
          <a:off x="5532139" y="2545532"/>
          <a:ext cx="1335915" cy="13359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DDC167-4765-46B6-B131-8F740732DCF2}">
      <dsp:nvSpPr>
        <dsp:cNvPr id="0" name=""/>
        <dsp:cNvSpPr/>
      </dsp:nvSpPr>
      <dsp:spPr>
        <a:xfrm>
          <a:off x="5812681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0D4C23-191A-4DB3-A0AB-1373669AB33A}">
      <dsp:nvSpPr>
        <dsp:cNvPr id="0" name=""/>
        <dsp:cNvSpPr/>
      </dsp:nvSpPr>
      <dsp:spPr>
        <a:xfrm>
          <a:off x="7154322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While CIO-led, MnTech serves as backbone organization convening members and implementing work of Alliance</a:t>
          </a:r>
        </a:p>
      </dsp:txBody>
      <dsp:txXfrm>
        <a:off x="7154322" y="2545532"/>
        <a:ext cx="3148942" cy="1335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6D930F8-F6BA-C148-A416-877505A9AFFE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D8AA453-B7EF-234C-A26D-318EA9EE8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61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AA453-B7EF-234C-A26D-318EA9EE8A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91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3640B1D-EE9E-BD43-886A-25895E5092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B8C7B10-74BE-F340-AC06-33C7EFF9F704}"/>
              </a:ext>
            </a:extLst>
          </p:cNvPr>
          <p:cNvSpPr/>
          <p:nvPr userDrawn="1"/>
        </p:nvSpPr>
        <p:spPr>
          <a:xfrm>
            <a:off x="965200" y="1540701"/>
            <a:ext cx="4871929" cy="45576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45729C-54E3-5F4A-8F31-912AB3CD3E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2915" y="2242158"/>
            <a:ext cx="4188241" cy="2283721"/>
          </a:xfrm>
        </p:spPr>
        <p:txBody>
          <a:bodyPr anchor="t">
            <a:normAutofit/>
          </a:bodyPr>
          <a:lstStyle>
            <a:lvl1pPr algn="l">
              <a:defRPr sz="4400" b="1" i="0">
                <a:solidFill>
                  <a:schemeClr val="tx1"/>
                </a:solidFill>
                <a:latin typeface="Montserrat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DF3DD6-9C6E-6E4B-B5A8-A9F551682E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2915" y="4993323"/>
            <a:ext cx="4188242" cy="895584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 cap="all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56D99B-B573-0A44-9E95-EC1701CF9D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10064" y="4706859"/>
            <a:ext cx="754380" cy="1117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23C7027-BCF0-2C4D-BDFC-6BC893F4222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459463" y="1132912"/>
            <a:ext cx="3043590" cy="85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844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3640B1D-EE9E-BD43-886A-25895E5092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D457BC2-A423-9641-B5F9-21E32C74F84D}"/>
              </a:ext>
            </a:extLst>
          </p:cNvPr>
          <p:cNvSpPr/>
          <p:nvPr userDrawn="1"/>
        </p:nvSpPr>
        <p:spPr>
          <a:xfrm>
            <a:off x="927847" y="0"/>
            <a:ext cx="48006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45729C-54E3-5F4A-8F31-912AB3CD3E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6704" y="1575385"/>
            <a:ext cx="4070037" cy="1705697"/>
          </a:xfrm>
        </p:spPr>
        <p:txBody>
          <a:bodyPr anchor="t">
            <a:normAutofit/>
          </a:bodyPr>
          <a:lstStyle>
            <a:lvl1pPr algn="l">
              <a:defRPr sz="36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F37B7-C550-974E-806C-7514A4F51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F09E8123-1CE1-D544-BB60-6DDA02DD5CC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0F8EB9-B174-2949-B6F3-0A3B278501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754251" y="6181303"/>
            <a:ext cx="1373909" cy="68118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B2795B2-0C0D-0D43-91FE-2230C789B9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56051" y="3321050"/>
            <a:ext cx="4070037" cy="3394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5539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5388CBC-6F41-EA41-8D1F-F87D0046C58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457BC2-A423-9641-B5F9-21E32C74F84D}"/>
              </a:ext>
            </a:extLst>
          </p:cNvPr>
          <p:cNvSpPr/>
          <p:nvPr userDrawn="1"/>
        </p:nvSpPr>
        <p:spPr>
          <a:xfrm>
            <a:off x="927847" y="0"/>
            <a:ext cx="48006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45729C-54E3-5F4A-8F31-912AB3CD3E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6704" y="1575385"/>
            <a:ext cx="4070037" cy="1705697"/>
          </a:xfrm>
        </p:spPr>
        <p:txBody>
          <a:bodyPr anchor="t">
            <a:normAutofit/>
          </a:bodyPr>
          <a:lstStyle>
            <a:lvl1pPr algn="l">
              <a:defRPr sz="36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F37B7-C550-974E-806C-7514A4F51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F09E8123-1CE1-D544-BB60-6DDA02DD5CC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0F8EB9-B174-2949-B6F3-0A3B278501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754251" y="6181303"/>
            <a:ext cx="1373909" cy="68118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B2795B2-0C0D-0D43-91FE-2230C789B9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56051" y="3321050"/>
            <a:ext cx="4070037" cy="3394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7799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5388CBC-6F41-EA41-8D1F-F87D0046C58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457BC2-A423-9641-B5F9-21E32C74F84D}"/>
              </a:ext>
            </a:extLst>
          </p:cNvPr>
          <p:cNvSpPr/>
          <p:nvPr userDrawn="1"/>
        </p:nvSpPr>
        <p:spPr>
          <a:xfrm>
            <a:off x="927847" y="0"/>
            <a:ext cx="48006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45729C-54E3-5F4A-8F31-912AB3CD3E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6704" y="1575385"/>
            <a:ext cx="4070037" cy="1705697"/>
          </a:xfrm>
        </p:spPr>
        <p:txBody>
          <a:bodyPr anchor="t">
            <a:normAutofit/>
          </a:bodyPr>
          <a:lstStyle>
            <a:lvl1pPr algn="l">
              <a:defRPr sz="36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F37B7-C550-974E-806C-7514A4F51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F09E8123-1CE1-D544-BB60-6DDA02DD5CC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0F8EB9-B174-2949-B6F3-0A3B278501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754251" y="6181303"/>
            <a:ext cx="1373909" cy="68118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B2795B2-0C0D-0D43-91FE-2230C789B9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56051" y="3321050"/>
            <a:ext cx="4070037" cy="33940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9960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57E8659-F33A-5643-A6C5-851D2BCFB782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45729C-54E3-5F4A-8F31-912AB3CD3E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6705" y="1575385"/>
            <a:ext cx="3424578" cy="4448897"/>
          </a:xfrm>
        </p:spPr>
        <p:txBody>
          <a:bodyPr anchor="t">
            <a:normAutofit/>
          </a:bodyPr>
          <a:lstStyle>
            <a:lvl1pPr algn="l">
              <a:defRPr sz="36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F37B7-C550-974E-806C-7514A4F51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F09E8123-1CE1-D544-BB60-6DDA02DD5CC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0F8EB9-B174-2949-B6F3-0A3B278501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754251" y="6181303"/>
            <a:ext cx="1373909" cy="68118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B2795B2-0C0D-0D43-91FE-2230C789B9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15753" y="1584044"/>
            <a:ext cx="6744125" cy="44402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6554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110EF04-39E8-5147-8FD3-D4A401249F83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441DB-3E4D-4D49-86A3-9B65166A2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FEE03-396F-E840-B080-91298A2D0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24618-5386-C34E-8900-FB5CC575F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9E8123-1CE1-D544-BB60-6DDA02DD5CC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96FC10-5E08-FA4D-AD77-4CBF0C346B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754251" y="6181303"/>
            <a:ext cx="1373909" cy="6811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801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9EC87A-26B7-5B43-8E90-00DF46577D2A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61AA74-8534-FE4A-91D8-4ABDE4A53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33CA6-0465-D247-A8A4-1C685E9A44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F412FB-5D7B-9A45-82D7-25DC0292B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B203BA-C20F-134F-BDF2-FF4A699F1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9E8123-1CE1-D544-BB60-6DDA02DD5CC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41992B-9E41-BF47-A761-4D943871B4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754251" y="6181303"/>
            <a:ext cx="1373909" cy="6811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9057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B6FBEF3-F738-C047-BE80-EBC6F5503DB9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82A001-DC09-2C43-A1B1-30DE74F916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754251" y="6181303"/>
            <a:ext cx="1373909" cy="68118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5AA25B-52D5-9643-8069-781BBFD8F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9E8123-1CE1-D544-BB60-6DDA02DD5CC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62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70889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D47FD7-D2C5-4185-B521-08E1FAD6F6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3814011-8B2C-4EAF-88D7-12AE37E8DB5C}"/>
              </a:ext>
            </a:extLst>
          </p:cNvPr>
          <p:cNvSpPr/>
          <p:nvPr userDrawn="1"/>
        </p:nvSpPr>
        <p:spPr>
          <a:xfrm>
            <a:off x="965200" y="1540701"/>
            <a:ext cx="4871929" cy="45576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26C360-3198-4936-8691-514D809046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10064" y="4706859"/>
            <a:ext cx="754380" cy="1117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61CCD0-7E04-416C-AD00-BF9BD2011C8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459463" y="1132912"/>
            <a:ext cx="3043590" cy="85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195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8123-1CE1-D544-BB60-6DDA02DD5C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2D364D-B6EC-4D18-8249-A02BB808106F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09C391-0AA7-4D13-936A-069B7A29E5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754251" y="6181303"/>
            <a:ext cx="1373909" cy="6811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858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3640B1D-EE9E-BD43-886A-25895E5092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45729C-54E3-5F4A-8F31-912AB3CD3E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2916" y="2242158"/>
            <a:ext cx="5197930" cy="3707229"/>
          </a:xfrm>
        </p:spPr>
        <p:txBody>
          <a:bodyPr anchor="t">
            <a:normAutofit/>
          </a:bodyPr>
          <a:lstStyle>
            <a:lvl1pPr algn="l">
              <a:defRPr sz="4400" b="1" i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DF3DD6-9C6E-6E4B-B5A8-A9F551682E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2915" y="1448457"/>
            <a:ext cx="5197930" cy="793701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F37B7-C550-974E-806C-7514A4F51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F09E8123-1CE1-D544-BB60-6DDA02DD5CC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0F8EB9-B174-2949-B6F3-0A3B278501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754251" y="6181303"/>
            <a:ext cx="1373909" cy="6811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72807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8123-1CE1-D544-BB60-6DDA02DD5C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33916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8123-1CE1-D544-BB60-6DDA02DD5C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012FF4-53CC-4F59-83F5-585724B70269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323443-E492-4707-BBB7-A8C3A7358C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754251" y="6181303"/>
            <a:ext cx="1373909" cy="6811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0883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8123-1CE1-D544-BB60-6DDA02DD5C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702758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8123-1CE1-D544-BB60-6DDA02DD5C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549860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8123-1CE1-D544-BB60-6DDA02DD5C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00E8D8-DBB0-41F5-8846-0FC469740573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A6E6AE-B782-469E-AC33-4B959C333B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754251" y="6181303"/>
            <a:ext cx="1373909" cy="6811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31037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8123-1CE1-D544-BB60-6DDA02DD5C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384223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8123-1CE1-D544-BB60-6DDA02DD5C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41634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8123-1CE1-D544-BB60-6DDA02DD5C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32305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8123-1CE1-D544-BB60-6DDA02DD5C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11371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F9E119F-D100-6D47-8465-908EAA75AFA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45729C-54E3-5F4A-8F31-912AB3CD3E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2916" y="2242158"/>
            <a:ext cx="5197930" cy="3707229"/>
          </a:xfrm>
        </p:spPr>
        <p:txBody>
          <a:bodyPr anchor="t">
            <a:normAutofit/>
          </a:bodyPr>
          <a:lstStyle>
            <a:lvl1pPr algn="l">
              <a:defRPr sz="4400" b="1" i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DF3DD6-9C6E-6E4B-B5A8-A9F551682E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2915" y="1448457"/>
            <a:ext cx="5197930" cy="793701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F37B7-C550-974E-806C-7514A4F51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F09E8123-1CE1-D544-BB60-6DDA02DD5CC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0F8EB9-B174-2949-B6F3-0A3B278501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754251" y="6181303"/>
            <a:ext cx="1373909" cy="6811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7904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3640B1D-EE9E-BD43-886A-25895E5092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45729C-54E3-5F4A-8F31-912AB3CD3E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2916" y="2242158"/>
            <a:ext cx="5197930" cy="3707229"/>
          </a:xfrm>
        </p:spPr>
        <p:txBody>
          <a:bodyPr anchor="t">
            <a:normAutofit/>
          </a:bodyPr>
          <a:lstStyle>
            <a:lvl1pPr algn="l">
              <a:defRPr sz="4400" b="1" i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DF3DD6-9C6E-6E4B-B5A8-A9F551682E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2915" y="1448457"/>
            <a:ext cx="5197930" cy="793701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F37B7-C550-974E-806C-7514A4F51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F09E8123-1CE1-D544-BB60-6DDA02DD5CC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0F8EB9-B174-2949-B6F3-0A3B278501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754251" y="6181303"/>
            <a:ext cx="1373909" cy="6811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98859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5729C-54E3-5F4A-8F31-912AB3CD3E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2916" y="2242159"/>
            <a:ext cx="5197930" cy="2373684"/>
          </a:xfrm>
        </p:spPr>
        <p:txBody>
          <a:bodyPr anchor="t">
            <a:normAutofit/>
          </a:bodyPr>
          <a:lstStyle>
            <a:lvl1pPr algn="l">
              <a:defRPr sz="4400" b="1" i="0">
                <a:solidFill>
                  <a:schemeClr val="tx1"/>
                </a:solidFill>
                <a:latin typeface="Montserrat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DF3DD6-9C6E-6E4B-B5A8-A9F551682E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2915" y="1448457"/>
            <a:ext cx="5197930" cy="793701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F37B7-C550-974E-806C-7514A4F51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F09E8123-1CE1-D544-BB60-6DDA02DD5CC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0F8EB9-B174-2949-B6F3-0A3B278501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754251" y="6181303"/>
            <a:ext cx="1373909" cy="68118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51368B-C81A-5A4D-84EA-40CE0DFA31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3370" y="4615843"/>
            <a:ext cx="5197475" cy="103505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0219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5729C-54E3-5F4A-8F31-912AB3CD3E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2916" y="2242159"/>
            <a:ext cx="5197930" cy="2373684"/>
          </a:xfrm>
        </p:spPr>
        <p:txBody>
          <a:bodyPr anchor="t">
            <a:normAutofit/>
          </a:bodyPr>
          <a:lstStyle>
            <a:lvl1pPr algn="l">
              <a:defRPr sz="4400" b="1" i="0">
                <a:solidFill>
                  <a:schemeClr val="tx1"/>
                </a:solidFill>
                <a:latin typeface="Montserrat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DF3DD6-9C6E-6E4B-B5A8-A9F551682E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2915" y="1448457"/>
            <a:ext cx="5197930" cy="793701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F37B7-C550-974E-806C-7514A4F51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F09E8123-1CE1-D544-BB60-6DDA02DD5CC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0F8EB9-B174-2949-B6F3-0A3B278501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754251" y="6181303"/>
            <a:ext cx="1373909" cy="68118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51368B-C81A-5A4D-84EA-40CE0DFA31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3370" y="4615843"/>
            <a:ext cx="5197475" cy="103505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87157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3640B1D-EE9E-BD43-886A-25895E5092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D457BC2-A423-9641-B5F9-21E32C74F84D}"/>
              </a:ext>
            </a:extLst>
          </p:cNvPr>
          <p:cNvSpPr/>
          <p:nvPr userDrawn="1"/>
        </p:nvSpPr>
        <p:spPr>
          <a:xfrm>
            <a:off x="927847" y="0"/>
            <a:ext cx="48006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45729C-54E3-5F4A-8F31-912AB3CD3E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6704" y="1575385"/>
            <a:ext cx="4070037" cy="1705697"/>
          </a:xfrm>
        </p:spPr>
        <p:txBody>
          <a:bodyPr anchor="t">
            <a:normAutofit/>
          </a:bodyPr>
          <a:lstStyle>
            <a:lvl1pPr algn="l">
              <a:defRPr sz="36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F37B7-C550-974E-806C-7514A4F51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F09E8123-1CE1-D544-BB60-6DDA02DD5CC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0F8EB9-B174-2949-B6F3-0A3B278501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754251" y="6181303"/>
            <a:ext cx="1373909" cy="68118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B2795B2-0C0D-0D43-91FE-2230C789B9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56051" y="3321050"/>
            <a:ext cx="4070037" cy="3394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07375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3640B1D-EE9E-BD43-886A-25895E5092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D457BC2-A423-9641-B5F9-21E32C74F84D}"/>
              </a:ext>
            </a:extLst>
          </p:cNvPr>
          <p:cNvSpPr/>
          <p:nvPr userDrawn="1"/>
        </p:nvSpPr>
        <p:spPr>
          <a:xfrm>
            <a:off x="927847" y="0"/>
            <a:ext cx="48006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45729C-54E3-5F4A-8F31-912AB3CD3E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6704" y="1575385"/>
            <a:ext cx="4070037" cy="1705697"/>
          </a:xfrm>
        </p:spPr>
        <p:txBody>
          <a:bodyPr anchor="t">
            <a:normAutofit/>
          </a:bodyPr>
          <a:lstStyle>
            <a:lvl1pPr algn="l">
              <a:defRPr sz="36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F37B7-C550-974E-806C-7514A4F51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F09E8123-1CE1-D544-BB60-6DDA02DD5CC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0F8EB9-B174-2949-B6F3-0A3B278501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754251" y="6181303"/>
            <a:ext cx="1373909" cy="68118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B2795B2-0C0D-0D43-91FE-2230C789B9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56051" y="3321050"/>
            <a:ext cx="4070037" cy="3394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1588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5388CBC-6F41-EA41-8D1F-F87D0046C58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457BC2-A423-9641-B5F9-21E32C74F84D}"/>
              </a:ext>
            </a:extLst>
          </p:cNvPr>
          <p:cNvSpPr/>
          <p:nvPr userDrawn="1"/>
        </p:nvSpPr>
        <p:spPr>
          <a:xfrm>
            <a:off x="927847" y="0"/>
            <a:ext cx="48006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45729C-54E3-5F4A-8F31-912AB3CD3E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6704" y="1575385"/>
            <a:ext cx="4070037" cy="1705697"/>
          </a:xfrm>
        </p:spPr>
        <p:txBody>
          <a:bodyPr anchor="t">
            <a:normAutofit/>
          </a:bodyPr>
          <a:lstStyle>
            <a:lvl1pPr algn="l">
              <a:defRPr sz="36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F37B7-C550-974E-806C-7514A4F51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F09E8123-1CE1-D544-BB60-6DDA02DD5CC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0F8EB9-B174-2949-B6F3-0A3B278501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754251" y="6181303"/>
            <a:ext cx="1373909" cy="68118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B2795B2-0C0D-0D43-91FE-2230C789B9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56051" y="3321050"/>
            <a:ext cx="4070037" cy="3394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26563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5388CBC-6F41-EA41-8D1F-F87D0046C58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457BC2-A423-9641-B5F9-21E32C74F84D}"/>
              </a:ext>
            </a:extLst>
          </p:cNvPr>
          <p:cNvSpPr/>
          <p:nvPr userDrawn="1"/>
        </p:nvSpPr>
        <p:spPr>
          <a:xfrm>
            <a:off x="927847" y="0"/>
            <a:ext cx="48006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45729C-54E3-5F4A-8F31-912AB3CD3E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6704" y="1575385"/>
            <a:ext cx="4070037" cy="1705697"/>
          </a:xfrm>
        </p:spPr>
        <p:txBody>
          <a:bodyPr anchor="t">
            <a:normAutofit/>
          </a:bodyPr>
          <a:lstStyle>
            <a:lvl1pPr algn="l">
              <a:defRPr sz="36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F37B7-C550-974E-806C-7514A4F51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F09E8123-1CE1-D544-BB60-6DDA02DD5CC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0F8EB9-B174-2949-B6F3-0A3B278501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754251" y="6181303"/>
            <a:ext cx="1373909" cy="68118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B2795B2-0C0D-0D43-91FE-2230C789B9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56051" y="3321050"/>
            <a:ext cx="4070037" cy="33940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34005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57E8659-F33A-5643-A6C5-851D2BCFB782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45729C-54E3-5F4A-8F31-912AB3CD3E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6705" y="1575385"/>
            <a:ext cx="3424578" cy="4448897"/>
          </a:xfrm>
        </p:spPr>
        <p:txBody>
          <a:bodyPr anchor="t">
            <a:normAutofit/>
          </a:bodyPr>
          <a:lstStyle>
            <a:lvl1pPr algn="l">
              <a:defRPr sz="36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F37B7-C550-974E-806C-7514A4F51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F09E8123-1CE1-D544-BB60-6DDA02DD5CC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0F8EB9-B174-2949-B6F3-0A3B278501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754251" y="6181303"/>
            <a:ext cx="1373909" cy="68118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B2795B2-0C0D-0D43-91FE-2230C789B9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15753" y="1584044"/>
            <a:ext cx="6744125" cy="44402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3617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3640B1D-EE9E-BD43-886A-25895E5092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45729C-54E3-5F4A-8F31-912AB3CD3E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2916" y="2242158"/>
            <a:ext cx="5197930" cy="3707229"/>
          </a:xfrm>
        </p:spPr>
        <p:txBody>
          <a:bodyPr anchor="t">
            <a:normAutofit/>
          </a:bodyPr>
          <a:lstStyle>
            <a:lvl1pPr algn="l">
              <a:defRPr sz="4400" b="1" i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DF3DD6-9C6E-6E4B-B5A8-A9F551682E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2915" y="1448457"/>
            <a:ext cx="5197930" cy="793701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F37B7-C550-974E-806C-7514A4F51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F09E8123-1CE1-D544-BB60-6DDA02DD5CC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0F8EB9-B174-2949-B6F3-0A3B278501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754251" y="6181303"/>
            <a:ext cx="1373909" cy="6811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1186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3640B1D-EE9E-BD43-886A-25895E5092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45729C-54E3-5F4A-8F31-912AB3CD3E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2916" y="2242158"/>
            <a:ext cx="5197930" cy="3707229"/>
          </a:xfrm>
        </p:spPr>
        <p:txBody>
          <a:bodyPr anchor="t">
            <a:normAutofit/>
          </a:bodyPr>
          <a:lstStyle>
            <a:lvl1pPr algn="l">
              <a:defRPr sz="4400" b="1" i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DF3DD6-9C6E-6E4B-B5A8-A9F551682E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2915" y="1448457"/>
            <a:ext cx="5197930" cy="793701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F37B7-C550-974E-806C-7514A4F51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F09E8123-1CE1-D544-BB60-6DDA02DD5CC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0F8EB9-B174-2949-B6F3-0A3B278501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754251" y="6181303"/>
            <a:ext cx="1373909" cy="6811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1203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F9E119F-D100-6D47-8465-908EAA75AFA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45729C-54E3-5F4A-8F31-912AB3CD3E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2916" y="2242158"/>
            <a:ext cx="5197930" cy="3707229"/>
          </a:xfrm>
        </p:spPr>
        <p:txBody>
          <a:bodyPr anchor="t">
            <a:normAutofit/>
          </a:bodyPr>
          <a:lstStyle>
            <a:lvl1pPr algn="l">
              <a:defRPr sz="4400" b="1" i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DF3DD6-9C6E-6E4B-B5A8-A9F551682E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2915" y="1448457"/>
            <a:ext cx="5197930" cy="793701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F37B7-C550-974E-806C-7514A4F51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F09E8123-1CE1-D544-BB60-6DDA02DD5CC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0F8EB9-B174-2949-B6F3-0A3B278501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754251" y="6181303"/>
            <a:ext cx="1373909" cy="6811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2973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5729C-54E3-5F4A-8F31-912AB3CD3E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2916" y="2242159"/>
            <a:ext cx="5197930" cy="2373684"/>
          </a:xfrm>
        </p:spPr>
        <p:txBody>
          <a:bodyPr anchor="t">
            <a:normAutofit/>
          </a:bodyPr>
          <a:lstStyle>
            <a:lvl1pPr algn="l">
              <a:defRPr sz="4400" b="1" i="0">
                <a:solidFill>
                  <a:schemeClr val="tx1"/>
                </a:solidFill>
                <a:latin typeface="Montserrat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DF3DD6-9C6E-6E4B-B5A8-A9F551682E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2915" y="1448457"/>
            <a:ext cx="5197930" cy="793701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F37B7-C550-974E-806C-7514A4F51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F09E8123-1CE1-D544-BB60-6DDA02DD5CC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0F8EB9-B174-2949-B6F3-0A3B278501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754251" y="6181303"/>
            <a:ext cx="1373909" cy="68118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51368B-C81A-5A4D-84EA-40CE0DFA31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3370" y="4615843"/>
            <a:ext cx="5197475" cy="103505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363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5729C-54E3-5F4A-8F31-912AB3CD3E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2916" y="2242159"/>
            <a:ext cx="5197930" cy="2373684"/>
          </a:xfrm>
        </p:spPr>
        <p:txBody>
          <a:bodyPr anchor="t">
            <a:normAutofit/>
          </a:bodyPr>
          <a:lstStyle>
            <a:lvl1pPr algn="l">
              <a:defRPr sz="4400" b="1" i="0">
                <a:solidFill>
                  <a:schemeClr val="tx1"/>
                </a:solidFill>
                <a:latin typeface="Montserrat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DF3DD6-9C6E-6E4B-B5A8-A9F551682E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2915" y="1448457"/>
            <a:ext cx="5197930" cy="793701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F37B7-C550-974E-806C-7514A4F51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F09E8123-1CE1-D544-BB60-6DDA02DD5CC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0F8EB9-B174-2949-B6F3-0A3B278501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754251" y="6181303"/>
            <a:ext cx="1373909" cy="68118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51368B-C81A-5A4D-84EA-40CE0DFA31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3370" y="4615843"/>
            <a:ext cx="5197475" cy="103505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0796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3640B1D-EE9E-BD43-886A-25895E5092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D457BC2-A423-9641-B5F9-21E32C74F84D}"/>
              </a:ext>
            </a:extLst>
          </p:cNvPr>
          <p:cNvSpPr/>
          <p:nvPr userDrawn="1"/>
        </p:nvSpPr>
        <p:spPr>
          <a:xfrm>
            <a:off x="927847" y="0"/>
            <a:ext cx="48006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45729C-54E3-5F4A-8F31-912AB3CD3E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6704" y="1575385"/>
            <a:ext cx="4070037" cy="1705697"/>
          </a:xfrm>
        </p:spPr>
        <p:txBody>
          <a:bodyPr anchor="t">
            <a:normAutofit/>
          </a:bodyPr>
          <a:lstStyle>
            <a:lvl1pPr algn="l">
              <a:defRPr sz="36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F37B7-C550-974E-806C-7514A4F51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F09E8123-1CE1-D544-BB60-6DDA02DD5CC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0F8EB9-B174-2949-B6F3-0A3B278501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754251" y="6181303"/>
            <a:ext cx="1373909" cy="68118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B2795B2-0C0D-0D43-91FE-2230C789B9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56051" y="3321050"/>
            <a:ext cx="4070037" cy="3394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9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44B9DD-EBA0-3B4C-9137-A48C9D1CB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E19C94-DC99-DF42-9B03-5DF1BB14B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B61C2-AC70-8D43-92F2-4820FFBB52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49478"/>
            <a:ext cx="618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F09E8123-1CE1-D544-BB60-6DDA02DD5CC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306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E8123-1CE1-D544-BB60-6DDA02DD5C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6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78F57C5-E4F8-0246-B7E7-DD8240E22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8862" y="5060700"/>
            <a:ext cx="4369220" cy="89558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2800" spc="100" dirty="0">
                <a:solidFill>
                  <a:srgbClr val="0070C0"/>
                </a:solidFill>
                <a:latin typeface="Arial"/>
                <a:cs typeface="Arial"/>
              </a:rPr>
              <a:t>December 10, </a:t>
            </a:r>
            <a:r>
              <a:rPr lang="en-US" sz="2800" b="0" spc="100" dirty="0">
                <a:solidFill>
                  <a:srgbClr val="0070C0"/>
                </a:solidFill>
                <a:latin typeface="Arial"/>
                <a:cs typeface="Arial"/>
              </a:rPr>
              <a:t>2021</a:t>
            </a:r>
          </a:p>
          <a:p>
            <a:pPr algn="ctr"/>
            <a:r>
              <a:rPr lang="en-US" sz="1400" b="0" spc="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Meeting via Zoom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33484" y="2411006"/>
            <a:ext cx="4494598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spc="120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Minnesota Technology Association</a:t>
            </a:r>
          </a:p>
          <a:p>
            <a:pPr algn="ctr"/>
            <a:endParaRPr lang="en-US" sz="1600" b="1" spc="120" dirty="0">
              <a:latin typeface="Lato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n-US" sz="3200" b="1" spc="120" dirty="0">
                <a:latin typeface="Lato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3200" b="1" spc="120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Board of Directors</a:t>
            </a:r>
          </a:p>
          <a:p>
            <a:pPr algn="ctr"/>
            <a:r>
              <a:rPr lang="en-US" sz="3200" b="1" spc="120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Meeting</a:t>
            </a:r>
          </a:p>
          <a:p>
            <a:pPr algn="ctr"/>
            <a:endParaRPr lang="en-US" sz="3200" b="1" spc="120" dirty="0">
              <a:latin typeface="Lato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775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CEB75-B617-4D3E-874C-5CBD175F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6295" y="942933"/>
            <a:ext cx="4668257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Programming</a:t>
            </a:r>
          </a:p>
        </p:txBody>
      </p:sp>
      <p:sp>
        <p:nvSpPr>
          <p:cNvPr id="65" name="Freeform: Shape 58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191DDC-C891-4FBF-B978-FFC710327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0232" y="599325"/>
            <a:ext cx="548640" cy="548640"/>
          </a:xfrm>
          <a:prstGeom prst="ellipse">
            <a:avLst/>
          </a:prstGeom>
          <a:solidFill>
            <a:srgbClr val="5D5D38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F09E8123-1CE1-D544-BB60-6DDA02DD5CCD}" type="slidenum">
              <a:rPr lang="en-US" sz="150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ctr">
                <a:spcAft>
                  <a:spcPts val="600"/>
                </a:spcAft>
              </a:pPr>
              <a:t>10</a:t>
            </a:fld>
            <a:endParaRPr lang="en-US" sz="15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6" name="Freeform: Shape 60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Oval 62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Freeform: Shape 23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Freeform: Shape 25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27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CC33C7-B052-4010-BCBD-EFEC5EECA0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" r="-6" b="-6"/>
          <a:stretch/>
        </p:blipFill>
        <p:spPr>
          <a:xfrm>
            <a:off x="3559122" y="2661260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459361-4453-402E-9504-52274709B4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97" r="-4" b="6934"/>
          <a:stretch/>
        </p:blipFill>
        <p:spPr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DCD052-35B5-4D22-BDD0-FED81502E9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68" r="20356"/>
          <a:stretch/>
        </p:blipFill>
        <p:spPr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440409-4C0F-43C1-A2ED-333BEEF46440}"/>
              </a:ext>
            </a:extLst>
          </p:cNvPr>
          <p:cNvSpPr txBox="1"/>
          <p:nvPr/>
        </p:nvSpPr>
        <p:spPr>
          <a:xfrm>
            <a:off x="7006970" y="2250950"/>
            <a:ext cx="4842129" cy="3181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Tekne</a:t>
            </a:r>
            <a:r>
              <a:rPr lang="en-US" sz="2400" dirty="0"/>
              <a:t> Awards drew 411 attendees to November 17</a:t>
            </a:r>
            <a:r>
              <a:rPr lang="en-US" sz="2400" baseline="30000" dirty="0"/>
              <a:t>th</a:t>
            </a:r>
            <a:r>
              <a:rPr lang="en-US" sz="2400" dirty="0"/>
              <a:t> virtual celebration</a:t>
            </a:r>
          </a:p>
          <a:p>
            <a:pPr marL="285750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5,292 attendees at 42 events </a:t>
            </a:r>
          </a:p>
          <a:p>
            <a:pPr marL="285750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Event sponsorships now available for 2022</a:t>
            </a:r>
          </a:p>
          <a:p>
            <a:pPr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794589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9BC814-599D-4C56-A1D4-ACE312F07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Event Income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A09191B4-93AF-401F-A841-0BB900D37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2391752"/>
            <a:ext cx="11496821" cy="349100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FBBC5-3917-476D-8730-BCA7E3F8E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2430"/>
            <a:ext cx="2743200" cy="347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F09E8123-1CE1-D544-BB60-6DDA02DD5CCD}" type="slidenum">
              <a:rPr lang="en-US" sz="1200">
                <a:solidFill>
                  <a:srgbClr val="898989"/>
                </a:solidFill>
                <a:latin typeface="+mn-lt"/>
                <a:ea typeface="+mn-ea"/>
                <a:cs typeface="+mn-cs"/>
              </a:rPr>
              <a:pPr algn="r">
                <a:spcAft>
                  <a:spcPts val="600"/>
                </a:spcAft>
              </a:pPr>
              <a:t>11</a:t>
            </a:fld>
            <a:endParaRPr lang="en-US" sz="1200">
              <a:solidFill>
                <a:srgbClr val="898989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496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2AC00F-4E3C-4344-AAC5-8AC95FCEC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2021 Marks our Return to Profitability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C98CF5-444F-4572-9FE0-4CDCBB204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001" y="1174699"/>
            <a:ext cx="7378205" cy="416868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185C99-4F62-431E-8C43-6227436D8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4184" y="6356350"/>
            <a:ext cx="5143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F09E8123-1CE1-D544-BB60-6DDA02DD5CCD}" type="slidenum">
              <a:rPr lang="en-US" sz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pPr algn="r">
                <a:spcAft>
                  <a:spcPts val="600"/>
                </a:spcAft>
              </a:pPr>
              <a:t>12</a:t>
            </a:fld>
            <a:endParaRPr lang="en-US" sz="1200">
              <a:solidFill>
                <a:schemeClr val="tx1">
                  <a:alpha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144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E5D2BB-C986-6E47-9DC8-B6FBCCFF6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Tech Inclusion Alliance Overview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A51FC1-FAAC-1F42-95D6-1E222981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F09E8123-1CE1-D544-BB60-6DDA02DD5CCD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algn="r">
                <a:spcAft>
                  <a:spcPts val="600"/>
                </a:spcAft>
              </a:pPr>
              <a:t>13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1F307EB9-574B-4539-AEEC-C245A12D0B9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1464839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4346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5C53C80C-DD52-464F-9F63-42FBBB0118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A8199B-1DD2-42C1-8252-B88EEB398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F09E8123-1CE1-D544-BB60-6DDA02DD5CCD}" type="slidenum">
              <a:rPr lang="en-US" sz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>
                <a:spcAft>
                  <a:spcPts val="600"/>
                </a:spcAft>
              </a:pPr>
              <a:t>14</a:t>
            </a:fld>
            <a:endParaRPr lang="en-US" sz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0866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7611F7-F4F2-4871-BEB0-942DAE1741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9EFF95-3F82-425C-B6F3-FC20A3BF9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F09E8123-1CE1-D544-BB60-6DDA02DD5CCD}" type="slidenum">
              <a:rPr lang="en-US" sz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>
                <a:spcAft>
                  <a:spcPts val="600"/>
                </a:spcAft>
              </a:pPr>
              <a:t>15</a:t>
            </a:fld>
            <a:endParaRPr lang="en-US" sz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447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E0F7A-9BCC-4FD3-AEE0-E661ECD9D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4572"/>
          </a:xfr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TIA Working Group (10/1 – 11/7)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485205-2BA0-4941-876F-C533BB338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8123-1CE1-D544-BB60-6DDA02DD5CCD}" type="slidenum">
              <a:rPr lang="en-US" smtClean="0">
                <a:solidFill>
                  <a:srgbClr val="FFFFFF"/>
                </a:solidFill>
              </a:rPr>
              <a:pPr/>
              <a:t>16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23CCBE-CADE-49D1-955D-11304BB9D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04" y="1120588"/>
            <a:ext cx="11547391" cy="484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05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818BE29-5520-4941-A3F5-99573F101B1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7074" y="0"/>
            <a:ext cx="12144926" cy="656794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4B02D8-155D-4CA0-996F-F387D7F9D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F09E8123-1CE1-D544-BB60-6DDA02DD5CCD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algn="r">
                <a:spcAft>
                  <a:spcPts val="600"/>
                </a:spcAft>
              </a:pPr>
              <a:t>17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257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219904-DFDE-4266-99AD-9529CB7C32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" r="719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DD9FB5-55BE-4A01-82CF-1D33473ED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F09E8123-1CE1-D544-BB60-6DDA02DD5CCD}" type="slidenum">
              <a:rPr lang="en-US" sz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>
                <a:spcAft>
                  <a:spcPts val="600"/>
                </a:spcAft>
              </a:pPr>
              <a:t>18</a:t>
            </a:fld>
            <a:endParaRPr lang="en-US" sz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372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BC12CA-44A9-423A-8C9D-A919B3C33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+mj-lt"/>
              </a:rPr>
              <a:t>Focusing on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Five Primary Workstreams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9230F20-F7D8-4979-9EC0-2A970A0D46F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04347" y="1675227"/>
            <a:ext cx="10783306" cy="439419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0393BC-4AA3-45AF-9149-20F8426E9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F09E8123-1CE1-D544-BB60-6DDA02DD5CCD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algn="r">
                <a:spcAft>
                  <a:spcPts val="600"/>
                </a:spcAft>
              </a:pPr>
              <a:t>19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5471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286E0E-2BFC-4D30-A823-393BF8FE9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4B286-CB3C-4E4F-8B8A-FA478CA64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0257" y="6356350"/>
            <a:ext cx="5600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09E8123-1CE1-D544-BB60-6DDA02DD5CCD}" type="slidenum">
              <a:rPr lang="en-US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rgbClr val="898989"/>
              </a:solidFill>
            </a:endParaRPr>
          </a:p>
        </p:txBody>
      </p:sp>
      <p:graphicFrame>
        <p:nvGraphicFramePr>
          <p:cNvPr id="14" name="TextBox 10">
            <a:extLst>
              <a:ext uri="{FF2B5EF4-FFF2-40B4-BE49-F238E27FC236}">
                <a16:creationId xmlns:a16="http://schemas.microsoft.com/office/drawing/2014/main" id="{836ACBF4-D4C8-41BC-9EE1-C6A15206B2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3533846"/>
              </p:ext>
            </p:extLst>
          </p:nvPr>
        </p:nvGraphicFramePr>
        <p:xfrm>
          <a:off x="4041648" y="429030"/>
          <a:ext cx="7452360" cy="5459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37681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26EFF4-98C5-4C23-85E7-4E6D935A2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  <a:latin typeface="+mj-lt"/>
              </a:rPr>
              <a:t>TIA Status and Next Steps</a:t>
            </a:r>
          </a:p>
        </p:txBody>
      </p:sp>
      <p:sp>
        <p:nvSpPr>
          <p:cNvPr id="2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F4110-0DF7-48CC-8421-7FCE19AA0C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777494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900" dirty="0">
                <a:latin typeface="+mn-lt"/>
                <a:ea typeface="+mn-ea"/>
                <a:cs typeface="+mn-cs"/>
              </a:rPr>
              <a:t>Caroline getting up-to-speed, charting new path forward</a:t>
            </a:r>
          </a:p>
          <a:p>
            <a:r>
              <a:rPr lang="en-US" sz="1900" dirty="0">
                <a:latin typeface="+mn-lt"/>
                <a:ea typeface="+mn-ea"/>
                <a:cs typeface="+mn-cs"/>
              </a:rPr>
              <a:t>Currently recruiting for workstream steering teams, scheduling January kick-off meetings</a:t>
            </a:r>
          </a:p>
          <a:p>
            <a:r>
              <a:rPr lang="en-US" sz="1900" dirty="0">
                <a:latin typeface="+mn-lt"/>
                <a:ea typeface="+mn-ea"/>
                <a:cs typeface="+mn-cs"/>
              </a:rPr>
              <a:t>Developing TIA organizational capacity, communication tools, web site, etc. </a:t>
            </a:r>
          </a:p>
          <a:p>
            <a:r>
              <a:rPr lang="en-US" sz="1900" dirty="0">
                <a:latin typeface="+mn-lt"/>
                <a:ea typeface="+mn-ea"/>
                <a:cs typeface="+mn-cs"/>
              </a:rPr>
              <a:t>Next TIA CIO meeting tentatively scheduled for morning of February 23</a:t>
            </a:r>
          </a:p>
          <a:p>
            <a:endParaRPr lang="en-US" sz="1900" dirty="0"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Arrows pointing towards light">
            <a:extLst>
              <a:ext uri="{FF2B5EF4-FFF2-40B4-BE49-F238E27FC236}">
                <a16:creationId xmlns:a16="http://schemas.microsoft.com/office/drawing/2014/main" id="{FBE92235-C1AB-42DE-9C4E-F3E72C0E69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047" b="-1"/>
          <a:stretch/>
        </p:blipFill>
        <p:spPr>
          <a:xfrm>
            <a:off x="5771536" y="10"/>
            <a:ext cx="6418942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423E34-CBA8-4567-B92B-4631A541B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F09E8123-1CE1-D544-BB60-6DDA02DD5CCD}" type="slidenum">
              <a:rPr lang="en-US" sz="1200" b="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pPr algn="r">
                <a:spcAft>
                  <a:spcPts val="600"/>
                </a:spcAft>
                <a:defRPr/>
              </a:pPr>
              <a:t>20</a:t>
            </a:fld>
            <a:endParaRPr lang="en-US" sz="1200" b="0">
              <a:solidFill>
                <a:srgbClr val="FFFFFF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4628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48B65E-D8AD-4FF8-B279-81F54E3C3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Board Governance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A97539-4360-4D14-9A13-82E5F0B9DB59}"/>
              </a:ext>
            </a:extLst>
          </p:cNvPr>
          <p:cNvSpPr txBox="1"/>
          <p:nvPr/>
        </p:nvSpPr>
        <p:spPr>
          <a:xfrm>
            <a:off x="2634935" y="1885279"/>
            <a:ext cx="7369278" cy="3683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14350" indent="-7429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4000" dirty="0"/>
              <a:t>Elect New Board Members</a:t>
            </a:r>
          </a:p>
          <a:p>
            <a:pPr marL="514350" indent="-7429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4000" dirty="0"/>
              <a:t>Elect New Officers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8B7C77-686E-4C4F-AE30-F7E5F333E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431"/>
            <a:ext cx="44591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F09E8123-1CE1-D544-BB60-6DDA02DD5CCD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pPr algn="r">
                <a:spcAft>
                  <a:spcPts val="600"/>
                </a:spcAft>
              </a:pPr>
              <a:t>21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0341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F96DFE-C402-4CFB-A642-53BB92386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Board of Directors Elections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98662-7A3C-4A5A-95B4-0D778EDAF1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51256" y="1463675"/>
            <a:ext cx="6024654" cy="5257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Board Member Re-Elections:</a:t>
            </a:r>
          </a:p>
          <a:p>
            <a:pPr lvl="1"/>
            <a:r>
              <a:rPr lang="en-US" sz="28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Ed Foppe, PwC</a:t>
            </a:r>
          </a:p>
          <a:p>
            <a:pPr lvl="1"/>
            <a:r>
              <a:rPr lang="en-US" sz="28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Chuck Lefebvre, Unisys</a:t>
            </a:r>
          </a:p>
          <a:p>
            <a:pPr lvl="1"/>
            <a:r>
              <a:rPr lang="en-US" sz="28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Cy Morton, Robins Kaplan</a:t>
            </a:r>
          </a:p>
          <a:p>
            <a:pPr lvl="1"/>
            <a:r>
              <a:rPr lang="en-US" sz="28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Matt Reck, </a:t>
            </a:r>
            <a:r>
              <a:rPr lang="en-US" sz="2800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HelpSystems</a:t>
            </a:r>
            <a:endParaRPr lang="en-US" sz="2800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sz="28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Vinny Silva, Accenture</a:t>
            </a:r>
          </a:p>
          <a:p>
            <a:pPr lvl="1"/>
            <a:r>
              <a:rPr lang="en-US" sz="28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Paul Weirtz, AT&amp;T</a:t>
            </a:r>
          </a:p>
          <a:p>
            <a:pPr lvl="1" indent="0">
              <a:buNone/>
            </a:pPr>
            <a:endParaRPr lang="en-US" sz="3200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  <a:p>
            <a:pPr marL="914400" lvl="1"/>
            <a:endParaRPr lang="en-US" sz="3200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44FBD7-E699-4FF9-83EB-74D541BCD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F09E8123-1CE1-D544-BB60-6DDA02DD5CCD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algn="r">
                <a:spcAft>
                  <a:spcPts val="600"/>
                </a:spcAft>
              </a:pPr>
              <a:t>22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18015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86E0E-2BFC-4D30-A823-393BF8FE9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200"/>
            <a:ext cx="10515600" cy="109411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latin typeface="Montserrat"/>
              </a:rPr>
              <a:t>Election of New Board Members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4B286-CB3C-4E4F-8B8A-FA478CA64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8123-1CE1-D544-BB60-6DDA02DD5CCD}" type="slidenum">
              <a:rPr lang="en-US" smtClean="0">
                <a:solidFill>
                  <a:srgbClr val="FFFFFF"/>
                </a:solidFill>
              </a:rPr>
              <a:pPr/>
              <a:t>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692A77-44E3-4A20-9AC1-70D0C80037F6}"/>
              </a:ext>
            </a:extLst>
          </p:cNvPr>
          <p:cNvSpPr txBox="1"/>
          <p:nvPr/>
        </p:nvSpPr>
        <p:spPr>
          <a:xfrm>
            <a:off x="1640434" y="3060975"/>
            <a:ext cx="2295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Robin Brown</a:t>
            </a:r>
          </a:p>
          <a:p>
            <a:pPr algn="ctr"/>
            <a:r>
              <a:rPr lang="en-US" sz="1600" dirty="0"/>
              <a:t>CIO – Protein, Cargill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8054A1-1B2D-45B1-A0B4-2D1E6D7A1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1213" y="1237776"/>
            <a:ext cx="1825305" cy="1825305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B04C14-82D1-418A-8C3B-A105513BAE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067" y="3761785"/>
            <a:ext cx="2530999" cy="14714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D3F65A-E580-494B-8787-3CF33D9B94EE}"/>
              </a:ext>
            </a:extLst>
          </p:cNvPr>
          <p:cNvSpPr txBox="1"/>
          <p:nvPr/>
        </p:nvSpPr>
        <p:spPr>
          <a:xfrm>
            <a:off x="3238622" y="5233254"/>
            <a:ext cx="2211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Rachel Lockett</a:t>
            </a:r>
          </a:p>
          <a:p>
            <a:pPr algn="ctr"/>
            <a:r>
              <a:rPr lang="en-US" sz="1600" dirty="0"/>
              <a:t>CIO, Pohlad Companies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802A993-9F4A-4233-B472-4C96D7811C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223" y="1143921"/>
            <a:ext cx="1917055" cy="191705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FEB262C-6510-4F4A-AE6B-E2BA83ABC62B}"/>
              </a:ext>
            </a:extLst>
          </p:cNvPr>
          <p:cNvSpPr txBox="1"/>
          <p:nvPr/>
        </p:nvSpPr>
        <p:spPr>
          <a:xfrm>
            <a:off x="4989173" y="3084645"/>
            <a:ext cx="2451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Sharon Kennedy Vickers</a:t>
            </a:r>
          </a:p>
          <a:p>
            <a:pPr algn="ctr"/>
            <a:r>
              <a:rPr lang="en-US" sz="1600" dirty="0"/>
              <a:t>CIO, City of Saint Paul</a:t>
            </a:r>
          </a:p>
        </p:txBody>
      </p:sp>
      <p:pic>
        <p:nvPicPr>
          <p:cNvPr id="16" name="Picture 15" descr="Calabrio adds new CTO Josh Jabs from Entrust Datacard - Minneapolis / St.  Paul Business Journal">
            <a:extLst>
              <a:ext uri="{FF2B5EF4-FFF2-40B4-BE49-F238E27FC236}">
                <a16:creationId xmlns:a16="http://schemas.microsoft.com/office/drawing/2014/main" id="{1CF5AA1B-4A33-409F-8D40-5342B62949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361" y="3764561"/>
            <a:ext cx="2621783" cy="146869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D9AB1BA-DAAA-4A72-BD64-1AADB3F6A654}"/>
              </a:ext>
            </a:extLst>
          </p:cNvPr>
          <p:cNvSpPr txBox="1"/>
          <p:nvPr/>
        </p:nvSpPr>
        <p:spPr>
          <a:xfrm>
            <a:off x="7289824" y="5233253"/>
            <a:ext cx="1738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Josh Jabs</a:t>
            </a:r>
          </a:p>
          <a:p>
            <a:pPr algn="ctr"/>
            <a:r>
              <a:rPr lang="en-US" sz="1600" dirty="0"/>
              <a:t>CTO, Calabrio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5CF4377-9963-4780-AB64-6798B88095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401" y="1182317"/>
            <a:ext cx="1917056" cy="190232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06F1853-F762-4BCF-A0AC-801DEAFA778A}"/>
              </a:ext>
            </a:extLst>
          </p:cNvPr>
          <p:cNvSpPr txBox="1"/>
          <p:nvPr/>
        </p:nvSpPr>
        <p:spPr>
          <a:xfrm>
            <a:off x="8834400" y="3060976"/>
            <a:ext cx="1907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Sarah Segar</a:t>
            </a:r>
          </a:p>
          <a:p>
            <a:pPr algn="ctr"/>
            <a:r>
              <a:rPr lang="en-US" sz="1600" dirty="0"/>
              <a:t>Sr. Director, Best Buy</a:t>
            </a:r>
          </a:p>
        </p:txBody>
      </p:sp>
    </p:spTree>
    <p:extLst>
      <p:ext uri="{BB962C8B-B14F-4D97-AF65-F5344CB8AC3E}">
        <p14:creationId xmlns:p14="http://schemas.microsoft.com/office/powerpoint/2010/main" val="19968165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80FD36-1BFE-492A-BC8B-B18B8E1E1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Board Officer Elections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85E89DE-68D7-4F11-B7DF-0075619E1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494" y="655976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b="1" dirty="0">
                <a:solidFill>
                  <a:srgbClr val="0070C0"/>
                </a:solidFill>
              </a:rPr>
              <a:t>Proposed 2022 Board Officers:</a:t>
            </a:r>
          </a:p>
          <a:p>
            <a:pPr lvl="1"/>
            <a:r>
              <a:rPr lang="en-US" dirty="0"/>
              <a:t>Chairperson – Cy Morton</a:t>
            </a:r>
          </a:p>
          <a:p>
            <a:pPr lvl="1"/>
            <a:r>
              <a:rPr lang="en-US" dirty="0"/>
              <a:t>Vice Chair – Sri Koneru</a:t>
            </a:r>
          </a:p>
          <a:p>
            <a:pPr lvl="1"/>
            <a:r>
              <a:rPr lang="en-US" dirty="0"/>
              <a:t>Treasurer – Ed Foppe</a:t>
            </a:r>
          </a:p>
          <a:p>
            <a:pPr lvl="1"/>
            <a:r>
              <a:rPr lang="en-US" dirty="0"/>
              <a:t>Secretary – Doug Carnival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0E184-2D66-41EA-A856-B781394D3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09E8123-1CE1-D544-BB60-6DDA02DD5CCD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24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3676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81EA9-136F-4F78-88DA-A79E896AF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709" y="271478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Many Thanks to Our Directors Emeritus!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4D381D-EE88-49D2-A68E-A6A829E08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8123-1CE1-D544-BB60-6DDA02DD5CCD}" type="slidenum">
              <a:rPr lang="en-US" smtClean="0">
                <a:solidFill>
                  <a:srgbClr val="FFFFFF"/>
                </a:solidFill>
              </a:rPr>
              <a:pPr/>
              <a:t>25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8" name="Picture 4" descr="2021 Minneapolis CIO Virtual Town Hall">
            <a:extLst>
              <a:ext uri="{FF2B5EF4-FFF2-40B4-BE49-F238E27FC236}">
                <a16:creationId xmlns:a16="http://schemas.microsoft.com/office/drawing/2014/main" id="{EA085D91-7329-42B2-97E4-7233A6097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574" y="1876957"/>
            <a:ext cx="3005029" cy="300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acquelyn Hiltz Crowhurst">
            <a:extLst>
              <a:ext uri="{FF2B5EF4-FFF2-40B4-BE49-F238E27FC236}">
                <a16:creationId xmlns:a16="http://schemas.microsoft.com/office/drawing/2014/main" id="{BACA04CF-2F13-41CB-9CEA-6A77F6699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215" y="1810093"/>
            <a:ext cx="2127570" cy="307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cott Singer - President - CyberNINES | LinkedIn">
            <a:extLst>
              <a:ext uri="{FF2B5EF4-FFF2-40B4-BE49-F238E27FC236}">
                <a16:creationId xmlns:a16="http://schemas.microsoft.com/office/drawing/2014/main" id="{460981F8-BBD4-496D-9C74-8099791DE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397" y="1810093"/>
            <a:ext cx="3071894" cy="307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E6AB84-F7A0-4E5A-8865-A76715E79C18}"/>
              </a:ext>
            </a:extLst>
          </p:cNvPr>
          <p:cNvSpPr txBox="1"/>
          <p:nvPr/>
        </p:nvSpPr>
        <p:spPr>
          <a:xfrm>
            <a:off x="1486274" y="4974452"/>
            <a:ext cx="1920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Todd Hauschildt</a:t>
            </a:r>
          </a:p>
          <a:p>
            <a:pPr algn="ctr"/>
            <a:r>
              <a:rPr lang="en-US" dirty="0"/>
              <a:t>17 years of service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86E681-F305-4591-ABE7-7EBCCA535BB5}"/>
              </a:ext>
            </a:extLst>
          </p:cNvPr>
          <p:cNvSpPr txBox="1"/>
          <p:nvPr/>
        </p:nvSpPr>
        <p:spPr>
          <a:xfrm>
            <a:off x="5032215" y="4974452"/>
            <a:ext cx="2127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Jacquelyn Crowhurst</a:t>
            </a:r>
          </a:p>
          <a:p>
            <a:pPr algn="ctr"/>
            <a:r>
              <a:rPr lang="en-US" dirty="0"/>
              <a:t>11 years of service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B42590-A59D-4D39-97FD-6A164BC21625}"/>
              </a:ext>
            </a:extLst>
          </p:cNvPr>
          <p:cNvSpPr txBox="1"/>
          <p:nvPr/>
        </p:nvSpPr>
        <p:spPr>
          <a:xfrm>
            <a:off x="8687333" y="4974452"/>
            <a:ext cx="1920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Scott Singer</a:t>
            </a:r>
          </a:p>
          <a:p>
            <a:pPr algn="ctr"/>
            <a:r>
              <a:rPr lang="en-US" dirty="0"/>
              <a:t>11 years of service</a:t>
            </a:r>
          </a:p>
        </p:txBody>
      </p:sp>
    </p:spTree>
    <p:extLst>
      <p:ext uri="{BB962C8B-B14F-4D97-AF65-F5344CB8AC3E}">
        <p14:creationId xmlns:p14="http://schemas.microsoft.com/office/powerpoint/2010/main" val="8409804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1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A33A8A7-A2EA-7443-98B7-FFADC176F858}"/>
              </a:ext>
            </a:extLst>
          </p:cNvPr>
          <p:cNvSpPr txBox="1">
            <a:spLocks/>
          </p:cNvSpPr>
          <p:nvPr/>
        </p:nvSpPr>
        <p:spPr>
          <a:xfrm>
            <a:off x="914400" y="2390440"/>
            <a:ext cx="10439400" cy="1173394"/>
          </a:xfrm>
          <a:prstGeom prst="rect">
            <a:avLst/>
          </a:prstGeom>
        </p:spPr>
        <p:txBody>
          <a:bodyPr lIns="91440" tIns="45720" rIns="91440" bIns="4572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/>
              </a:rPr>
              <a:t>Other Business</a:t>
            </a:r>
            <a:r>
              <a:rPr lang="en-US" dirty="0">
                <a:latin typeface="Montserrat SemiBold"/>
              </a:rPr>
              <a:t>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/>
              </a:rPr>
              <a:t>/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Montserrat SemiBold"/>
              </a:rPr>
              <a:t> General Discussion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 SemiBold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4619FA4-256A-2D40-924F-204183966E0E}"/>
              </a:ext>
            </a:extLst>
          </p:cNvPr>
          <p:cNvSpPr txBox="1">
            <a:spLocks/>
          </p:cNvSpPr>
          <p:nvPr/>
        </p:nvSpPr>
        <p:spPr>
          <a:xfrm>
            <a:off x="11353800" y="6349478"/>
            <a:ext cx="61899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E8123-1CE1-D544-BB60-6DDA02DD5CCD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492FB3-7EF7-F041-921C-D4E1EC65AB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54251" y="6181303"/>
            <a:ext cx="1373909" cy="6811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2957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B3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24FCDE-AC26-45D0-9B64-0C1135E02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dirty="0">
                <a:solidFill>
                  <a:srgbClr val="FFFFFF"/>
                </a:solidFill>
              </a:rPr>
              <a:t>2021 YTD</a:t>
            </a:r>
            <a:br>
              <a:rPr lang="en-US" sz="2600" dirty="0">
                <a:solidFill>
                  <a:srgbClr val="FFFFFF"/>
                </a:solidFill>
              </a:rPr>
            </a:b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Income Statement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2AA35B9-E8B3-4D64-ADEA-D7BCA7026C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2172" y="619124"/>
            <a:ext cx="8229938" cy="54959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70FC5E-4893-41AE-BF4B-08F8CF2C8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0257" y="6356350"/>
            <a:ext cx="5600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09E8123-1CE1-D544-BB60-6DDA02DD5CCD}" type="slidenum">
              <a:rPr lang="en-US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456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33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24FCDE-AC26-45D0-9B64-0C1135E02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11/30/2021</a:t>
            </a: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Balance Sheet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64CF2C7-6C94-477A-A274-2AEA3E7012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136067"/>
            <a:ext cx="7188199" cy="458247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70FC5E-4893-41AE-BF4B-08F8CF2C8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0257" y="6356350"/>
            <a:ext cx="5600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09E8123-1CE1-D544-BB60-6DDA02DD5CCD}" type="slidenum">
              <a:rPr kumimoji="0" lang="en-US" b="0" i="0" u="none" strike="noStrike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b="0" i="0" u="none" strike="noStrike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01536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3E5D2BB-C986-6E47-9DC8-B6FBCCFF6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CEO Report</a:t>
            </a:r>
            <a:b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Headlines</a:t>
            </a: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A51FC1-FAAC-1F42-95D6-1E222981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5568" y="6309360"/>
            <a:ext cx="108823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F09E8123-1CE1-D544-BB60-6DDA02DD5CCD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rPr>
              <a:pPr algn="r">
                <a:spcAft>
                  <a:spcPts val="600"/>
                </a:spcAft>
              </a:pPr>
              <a:t>5</a:t>
            </a:fld>
            <a:endParaRPr lang="en-US" sz="1200">
              <a:solidFill>
                <a:prstClr val="black">
                  <a:tint val="75000"/>
                </a:prstClr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C03D24B-C3D3-41B4-828C-8D7BA5D3040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80436648"/>
              </p:ext>
            </p:extLst>
          </p:nvPr>
        </p:nvGraphicFramePr>
        <p:xfrm>
          <a:off x="5010150" y="685800"/>
          <a:ext cx="6936871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4517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D09424-57E6-4287-AB4C-8C0B204BA6C9}"/>
              </a:ext>
            </a:extLst>
          </p:cNvPr>
          <p:cNvSpPr txBox="1"/>
          <p:nvPr/>
        </p:nvSpPr>
        <p:spPr>
          <a:xfrm>
            <a:off x="1287464" y="5083175"/>
            <a:ext cx="2296563" cy="474663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>
                <a:solidFill>
                  <a:srgbClr val="FFFFFF"/>
                </a:solidFill>
              </a:rPr>
              <a:t>Leah Patton</a:t>
            </a:r>
          </a:p>
          <a:p>
            <a:pPr algn="ctr"/>
            <a:r>
              <a:rPr lang="en-US" sz="1600">
                <a:solidFill>
                  <a:srgbClr val="FFFFFF"/>
                </a:solidFill>
              </a:rPr>
              <a:t>VP, Programming</a:t>
            </a: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CD23EB0-5B2D-4752-AE57-DEB88355103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60982" y="2709862"/>
            <a:ext cx="2181225" cy="23733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ADAEEC8-73C5-447E-9756-9C1DAB4DF1BD}"/>
              </a:ext>
            </a:extLst>
          </p:cNvPr>
          <p:cNvSpPr txBox="1"/>
          <p:nvPr/>
        </p:nvSpPr>
        <p:spPr>
          <a:xfrm>
            <a:off x="3960982" y="5083175"/>
            <a:ext cx="2181225" cy="474663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</a:rPr>
              <a:t>Caroline Karanja</a:t>
            </a:r>
          </a:p>
          <a:p>
            <a:pPr algn="ctr"/>
            <a:r>
              <a:rPr lang="en-US" sz="1600" dirty="0">
                <a:solidFill>
                  <a:srgbClr val="FFFFFF"/>
                </a:solidFill>
              </a:rPr>
              <a:t>Director, TIA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BF1BF0-4578-4160-A0FE-388414FDB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2709862"/>
            <a:ext cx="2181225" cy="23733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81BDE0F-6875-4707-B2A2-B3E2DED85B84}"/>
              </a:ext>
            </a:extLst>
          </p:cNvPr>
          <p:cNvSpPr txBox="1"/>
          <p:nvPr/>
        </p:nvSpPr>
        <p:spPr>
          <a:xfrm>
            <a:off x="6629399" y="5083175"/>
            <a:ext cx="2181225" cy="474663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</a:rPr>
              <a:t>Katie McClelland</a:t>
            </a:r>
          </a:p>
          <a:p>
            <a:pPr algn="ctr"/>
            <a:r>
              <a:rPr lang="en-US" sz="1400" dirty="0">
                <a:solidFill>
                  <a:srgbClr val="FFFFFF"/>
                </a:solidFill>
              </a:rPr>
              <a:t>Director, Policy &amp; Research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A0591D-D69B-48FE-9D53-CDB3F5C07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9429" y="2648764"/>
            <a:ext cx="1837842" cy="24344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C9C35C-352C-403E-A97E-4523154E56B5}"/>
              </a:ext>
            </a:extLst>
          </p:cNvPr>
          <p:cNvSpPr txBox="1"/>
          <p:nvPr/>
        </p:nvSpPr>
        <p:spPr>
          <a:xfrm>
            <a:off x="9269430" y="5083175"/>
            <a:ext cx="1837842" cy="474663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dirty="0" err="1">
                <a:solidFill>
                  <a:srgbClr val="FFFFFF"/>
                </a:solidFill>
              </a:rPr>
              <a:t>Yahsmene</a:t>
            </a:r>
            <a:r>
              <a:rPr lang="en-US" sz="1200" dirty="0">
                <a:solidFill>
                  <a:srgbClr val="FFFFFF"/>
                </a:solidFill>
              </a:rPr>
              <a:t> Butler</a:t>
            </a:r>
          </a:p>
          <a:p>
            <a:pPr algn="ctr"/>
            <a:r>
              <a:rPr lang="en-US" sz="1200" dirty="0">
                <a:solidFill>
                  <a:srgbClr val="FFFFFF"/>
                </a:solidFill>
              </a:rPr>
              <a:t>Engagement Manager, TIA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6A7FC4-7FBD-4F26-9E69-4156D107A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23398" cy="8578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Welcome to MNTech!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F69331-4B33-4405-ADEE-1108A45D9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F09E8123-1CE1-D544-BB60-6DDA02DD5CCD}" type="slidenum">
              <a:rPr lang="en-US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rPr>
              <a:pPr algn="r">
                <a:spcAft>
                  <a:spcPts val="600"/>
                </a:spcAft>
              </a:pPr>
              <a:t>6</a:t>
            </a:fld>
            <a:endParaRPr lang="en-US" sz="1200">
              <a:solidFill>
                <a:prstClr val="black">
                  <a:tint val="75000"/>
                </a:prst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D0A874C-9844-4B24-B570-66FD18AC15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6933" y="2709862"/>
            <a:ext cx="2297094" cy="237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464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E3AF8E-A9C3-4B3C-AD41-80E399008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2022 Organizational Chart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E27183-9857-4420-9453-B308A3828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729" y="1343026"/>
            <a:ext cx="8250975" cy="439364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7DE331-BB8A-4166-9B58-F0D702A82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0257" y="6356350"/>
            <a:ext cx="5600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F09E8123-1CE1-D544-BB60-6DDA02DD5CCD}" type="slidenum">
              <a:rPr lang="en-US" sz="1200">
                <a:solidFill>
                  <a:srgbClr val="898989"/>
                </a:solidFill>
                <a:latin typeface="+mn-lt"/>
                <a:ea typeface="+mn-ea"/>
                <a:cs typeface="+mn-cs"/>
              </a:rPr>
              <a:pPr algn="r">
                <a:spcAft>
                  <a:spcPts val="600"/>
                </a:spcAft>
              </a:pPr>
              <a:t>7</a:t>
            </a:fld>
            <a:endParaRPr lang="en-US" sz="1200">
              <a:solidFill>
                <a:srgbClr val="898989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303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A16A5A-8687-4BF6-B639-59BFF4148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Membership </a:t>
            </a:r>
            <a:r>
              <a:rPr lang="en-US" sz="3000" dirty="0">
                <a:solidFill>
                  <a:schemeClr val="bg1"/>
                </a:solidFill>
                <a:latin typeface="+mj-lt"/>
              </a:rPr>
              <a:t>Trending Up!</a:t>
            </a:r>
            <a:endParaRPr lang="en-US" sz="3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661570-F87C-411B-A1E5-00A8B425E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F09E8123-1CE1-D544-BB60-6DDA02DD5CCD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algn="r">
                <a:spcAft>
                  <a:spcPts val="600"/>
                </a:spcAft>
              </a:pPr>
              <a:t>8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BA70912-07E9-40B5-B732-98795EAF8C89}"/>
              </a:ext>
            </a:extLst>
          </p:cNvPr>
          <p:cNvSpPr txBox="1">
            <a:spLocks/>
          </p:cNvSpPr>
          <p:nvPr/>
        </p:nvSpPr>
        <p:spPr>
          <a:xfrm>
            <a:off x="8304685" y="1685281"/>
            <a:ext cx="36681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D9C8B2-89F1-456A-9F45-57BD7A440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919" y="1537088"/>
            <a:ext cx="8067302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086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5D2BB-C986-6E47-9DC8-B6FBCCFF6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+mj-lt"/>
              </a:rPr>
              <a:t>New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2BBD5-F0EE-7D40-8B85-B498B914AD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438400"/>
            <a:ext cx="695986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+mn-lt"/>
                <a:ea typeface="+mn-ea"/>
                <a:cs typeface="+mn-cs"/>
              </a:rPr>
              <a:t>42 new member companies in 2021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+mn-lt"/>
                <a:ea typeface="+mn-ea"/>
                <a:cs typeface="+mn-cs"/>
              </a:rPr>
              <a:t>12 large organizations with $10k+ memberships, including 3M, Abbott, Ameriprise, Cargill, </a:t>
            </a:r>
            <a:r>
              <a:rPr lang="en-US" sz="2000" dirty="0" err="1">
                <a:latin typeface="+mn-lt"/>
                <a:ea typeface="+mn-ea"/>
                <a:cs typeface="+mn-cs"/>
              </a:rPr>
              <a:t>Entegris</a:t>
            </a:r>
            <a:r>
              <a:rPr lang="en-US" sz="2000" dirty="0">
                <a:latin typeface="+mn-lt"/>
                <a:ea typeface="+mn-ea"/>
                <a:cs typeface="+mn-cs"/>
              </a:rPr>
              <a:t>, Horizontal, </a:t>
            </a:r>
            <a:r>
              <a:rPr lang="en-US" sz="2000" dirty="0" err="1">
                <a:latin typeface="+mn-lt"/>
                <a:ea typeface="+mn-ea"/>
                <a:cs typeface="+mn-cs"/>
              </a:rPr>
              <a:t>Jamf</a:t>
            </a:r>
            <a:r>
              <a:rPr lang="en-US" sz="2000" dirty="0">
                <a:latin typeface="+mn-lt"/>
                <a:ea typeface="+mn-ea"/>
                <a:cs typeface="+mn-cs"/>
              </a:rPr>
              <a:t>, Pearson VUE, Polaris, Starkey, Surescripts, and U.S. Bank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+mn-lt"/>
                <a:ea typeface="+mn-ea"/>
                <a:cs typeface="+mn-cs"/>
              </a:rPr>
              <a:t>Ready to launch next round of new member outreach in January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+mn-lt"/>
                <a:ea typeface="+mn-ea"/>
                <a:cs typeface="+mn-cs"/>
              </a:rPr>
              <a:t>Identified 37 target prospects representing $339k of estimated annual revenue</a:t>
            </a:r>
          </a:p>
        </p:txBody>
      </p:sp>
      <p:pic>
        <p:nvPicPr>
          <p:cNvPr id="9" name="Picture 6" descr="One in a crowd">
            <a:extLst>
              <a:ext uri="{FF2B5EF4-FFF2-40B4-BE49-F238E27FC236}">
                <a16:creationId xmlns:a16="http://schemas.microsoft.com/office/drawing/2014/main" id="{494ACDCF-6626-4168-BCFF-2F68CE3DBC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10" r="20294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38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A51FC1-FAAC-1F42-95D6-1E222981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7042" y="6356350"/>
            <a:ext cx="118675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F09E8123-1CE1-D544-BB60-6DDA02DD5CCD}" type="slidenum">
              <a:rPr lang="en-US" sz="1200" b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algn="r">
                <a:spcAft>
                  <a:spcPts val="600"/>
                </a:spcAft>
                <a:defRPr/>
              </a:pPr>
              <a:t>9</a:t>
            </a:fld>
            <a:endParaRPr lang="en-US" sz="1200" b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552440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MN Tech">
      <a:dk1>
        <a:srgbClr val="000000"/>
      </a:dk1>
      <a:lt1>
        <a:srgbClr val="FFFFFF"/>
      </a:lt1>
      <a:dk2>
        <a:srgbClr val="00A1DD"/>
      </a:dk2>
      <a:lt2>
        <a:srgbClr val="A7B2AB"/>
      </a:lt2>
      <a:accent1>
        <a:srgbClr val="00628A"/>
      </a:accent1>
      <a:accent2>
        <a:srgbClr val="FEAD4D"/>
      </a:accent2>
      <a:accent3>
        <a:srgbClr val="A7B2AB"/>
      </a:accent3>
      <a:accent4>
        <a:srgbClr val="FFDB6D"/>
      </a:accent4>
      <a:accent5>
        <a:srgbClr val="00A1DD"/>
      </a:accent5>
      <a:accent6>
        <a:srgbClr val="659048"/>
      </a:accent6>
      <a:hlink>
        <a:srgbClr val="00A1DD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CE6D15C57D644B951CECD83C191385" ma:contentTypeVersion="14" ma:contentTypeDescription="Create a new document." ma:contentTypeScope="" ma:versionID="d455f50e85e3e5ff6257aea4de93fda4">
  <xsd:schema xmlns:xsd="http://www.w3.org/2001/XMLSchema" xmlns:xs="http://www.w3.org/2001/XMLSchema" xmlns:p="http://schemas.microsoft.com/office/2006/metadata/properties" xmlns:ns2="cb833c35-ba17-4fe0-ad7b-02ba429f0878" xmlns:ns3="616723d3-6109-4da8-9c9b-9f66caea59b5" targetNamespace="http://schemas.microsoft.com/office/2006/metadata/properties" ma:root="true" ma:fieldsID="963c7b1f11b7401f85492e5dc110747d" ns2:_="" ns3:_="">
    <xsd:import namespace="cb833c35-ba17-4fe0-ad7b-02ba429f0878"/>
    <xsd:import namespace="616723d3-6109-4da8-9c9b-9f66caea59b5"/>
    <xsd:element name="properties">
      <xsd:complexType>
        <xsd:sequence>
          <xsd:element name="documentManagement">
            <xsd:complexType>
              <xsd:all>
                <xsd:element ref="ns2:_dlc_DocIdUrl" minOccurs="0"/>
                <xsd:element ref="ns2:_dlc_DocId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833c35-ba17-4fe0-ad7b-02ba429f0878" elementFormDefault="qualified">
    <xsd:import namespace="http://schemas.microsoft.com/office/2006/documentManagement/types"/>
    <xsd:import namespace="http://schemas.microsoft.com/office/infopath/2007/PartnerControls"/>
    <xsd:element name="_dlc_DocIdUrl" ma:index="2" nillable="true" ma:displayName="Document ID" ma:description="Permanent link to this document." ma:hidden="true" ma:internalName="_dlc_DocId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" ma:index="8" nillable="true" ma:displayName="Document ID Value" ma:description="The value of the document ID assigned to this item." ma:hidden="true" ma:internalName="_dlc_DocId" ma:readOnly="false">
      <xsd:simpleType>
        <xsd:restriction base="dms:Text"/>
      </xsd:simpleType>
    </xsd:element>
    <xsd:element name="_dlc_DocIdPersistId" ma:index="10" nillable="true" ma:displayName="Persist ID" ma:description="Keep ID on add." ma:hidden="true" ma:internalName="_dlc_DocIdPersistId" ma:readOnly="false">
      <xsd:simpleType>
        <xsd:restriction base="dms:Boolean"/>
      </xsd:simple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6723d3-6109-4da8-9c9b-9f66caea59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hidden="true" ma:internalName="MediaServiceOCR" ma:readOnly="true">
      <xsd:simpleType>
        <xsd:restriction base="dms:Note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hidden="true" ma:internalName="MediaServiceKeyPoints" ma:readOnly="true">
      <xsd:simpleType>
        <xsd:restriction base="dms:Note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b833c35-ba17-4fe0-ad7b-02ba429f0878">EWRDVMZQPENA-647281013-264750</_dlc_DocId>
    <_dlc_DocIdUrl xmlns="cb833c35-ba17-4fe0-ad7b-02ba429f0878">
      <Url>https://mhta.sharepoint.com/sites/Public/_layouts/15/DocIdRedir.aspx?ID=EWRDVMZQPENA-647281013-264750</Url>
      <Description>EWRDVMZQPENA-647281013-264750</Description>
    </_dlc_DocIdUrl>
    <_dlc_DocIdPersistId xmlns="cb833c35-ba17-4fe0-ad7b-02ba429f0878" xsi:nil="true"/>
  </documentManagement>
</p:properties>
</file>

<file path=customXml/itemProps1.xml><?xml version="1.0" encoding="utf-8"?>
<ds:datastoreItem xmlns:ds="http://schemas.openxmlformats.org/officeDocument/2006/customXml" ds:itemID="{6A1283FA-5EFF-47CA-85B9-35BFCA4909DD}"/>
</file>

<file path=customXml/itemProps2.xml><?xml version="1.0" encoding="utf-8"?>
<ds:datastoreItem xmlns:ds="http://schemas.openxmlformats.org/officeDocument/2006/customXml" ds:itemID="{EB80A9B2-1BF8-4C80-BD72-336E3B9D46D4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5CF5324B-F89B-403D-9F66-C248C42490C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4E09205-E7E5-4720-B53A-536C3DCCE40D}">
  <ds:schemaRefs>
    <ds:schemaRef ds:uri="http://purl.org/dc/dcmitype/"/>
    <ds:schemaRef ds:uri="cb833c35-ba17-4fe0-ad7b-02ba429f0878"/>
    <ds:schemaRef ds:uri="http://www.w3.org/XML/1998/namespace"/>
    <ds:schemaRef ds:uri="http://schemas.openxmlformats.org/package/2006/metadata/core-properties"/>
    <ds:schemaRef ds:uri="616723d3-6109-4da8-9c9b-9f66caea59b5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1580</TotalTime>
  <Words>575</Words>
  <Application>Microsoft Office PowerPoint</Application>
  <PresentationFormat>Widescreen</PresentationFormat>
  <Paragraphs>118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Lato</vt:lpstr>
      <vt:lpstr>Montserrat</vt:lpstr>
      <vt:lpstr>Montserrat SemiBold</vt:lpstr>
      <vt:lpstr>Open Sans</vt:lpstr>
      <vt:lpstr>2_Office Theme</vt:lpstr>
      <vt:lpstr>Office Theme</vt:lpstr>
      <vt:lpstr>PowerPoint Presentation</vt:lpstr>
      <vt:lpstr>Agenda</vt:lpstr>
      <vt:lpstr>2021 YTD Income Statement</vt:lpstr>
      <vt:lpstr>11/30/2021 Balance Sheet</vt:lpstr>
      <vt:lpstr>CEO Report Headlines</vt:lpstr>
      <vt:lpstr>Welcome to MNTech!</vt:lpstr>
      <vt:lpstr>2022 Organizational Chart</vt:lpstr>
      <vt:lpstr>Membership Trending Up!</vt:lpstr>
      <vt:lpstr>New Members</vt:lpstr>
      <vt:lpstr>Programming</vt:lpstr>
      <vt:lpstr>Event Income</vt:lpstr>
      <vt:lpstr>2021 Marks our Return to Profitability</vt:lpstr>
      <vt:lpstr>Tech Inclusion Alliance Overview</vt:lpstr>
      <vt:lpstr>PowerPoint Presentation</vt:lpstr>
      <vt:lpstr>PowerPoint Presentation</vt:lpstr>
      <vt:lpstr>TIA Working Group (10/1 – 11/7)</vt:lpstr>
      <vt:lpstr>PowerPoint Presentation</vt:lpstr>
      <vt:lpstr>PowerPoint Presentation</vt:lpstr>
      <vt:lpstr>Focusing on Five Primary Workstreams</vt:lpstr>
      <vt:lpstr>TIA Status and Next Steps</vt:lpstr>
      <vt:lpstr>Board Governance</vt:lpstr>
      <vt:lpstr>Board of Directors Elections</vt:lpstr>
      <vt:lpstr>Election of New Board Members</vt:lpstr>
      <vt:lpstr>Board Officer Elections</vt:lpstr>
      <vt:lpstr>Many Thanks to Our Directors Emeritus!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Belinda Kveen</dc:creator>
  <cp:lastModifiedBy>Jeff Tollefson</cp:lastModifiedBy>
  <cp:revision>595</cp:revision>
  <cp:lastPrinted>2021-12-10T03:20:51Z</cp:lastPrinted>
  <dcterms:created xsi:type="dcterms:W3CDTF">2020-04-28T12:31:51Z</dcterms:created>
  <dcterms:modified xsi:type="dcterms:W3CDTF">2021-12-10T03:21:29Z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0x01010021CE6D15C57D644B951CECD83C191385</vt:lpwstr>
  </property>
  <property fmtid="{D5CDD505-2E9C-101B-9397-08002B2CF9AE}" pid="3" name="Order">
    <vt:r8>2470000</vt:r8>
  </property>
  <property fmtid="{D5CDD505-2E9C-101B-9397-08002B2CF9AE}" pid="4" name="_dlc_DocIdItemGuid">
    <vt:lpwstr>23ca5e0a-09c5-442d-9e6c-4b360e39c966</vt:lpwstr>
  </property>
</Properties>
</file>