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1"/>
  </p:notesMasterIdLst>
  <p:sldIdLst>
    <p:sldId id="261" r:id="rId5"/>
    <p:sldId id="317" r:id="rId6"/>
    <p:sldId id="303" r:id="rId7"/>
    <p:sldId id="310" r:id="rId8"/>
    <p:sldId id="262" r:id="rId9"/>
    <p:sldId id="263" r:id="rId10"/>
    <p:sldId id="264" r:id="rId11"/>
    <p:sldId id="265" r:id="rId12"/>
    <p:sldId id="266" r:id="rId13"/>
    <p:sldId id="319" r:id="rId14"/>
    <p:sldId id="256" r:id="rId15"/>
    <p:sldId id="257" r:id="rId16"/>
    <p:sldId id="304" r:id="rId17"/>
    <p:sldId id="259" r:id="rId18"/>
    <p:sldId id="260" r:id="rId19"/>
    <p:sldId id="320" r:id="rId20"/>
    <p:sldId id="267" r:id="rId21"/>
    <p:sldId id="268" r:id="rId22"/>
    <p:sldId id="269" r:id="rId23"/>
    <p:sldId id="305" r:id="rId24"/>
    <p:sldId id="271" r:id="rId25"/>
    <p:sldId id="272" r:id="rId26"/>
    <p:sldId id="321" r:id="rId27"/>
    <p:sldId id="273" r:id="rId28"/>
    <p:sldId id="274" r:id="rId29"/>
    <p:sldId id="275" r:id="rId30"/>
    <p:sldId id="326" r:id="rId31"/>
    <p:sldId id="276" r:id="rId32"/>
    <p:sldId id="277" r:id="rId33"/>
    <p:sldId id="306" r:id="rId34"/>
    <p:sldId id="279" r:id="rId35"/>
    <p:sldId id="280" r:id="rId36"/>
    <p:sldId id="281" r:id="rId37"/>
    <p:sldId id="322" r:id="rId38"/>
    <p:sldId id="282" r:id="rId39"/>
    <p:sldId id="283" r:id="rId40"/>
    <p:sldId id="307" r:id="rId41"/>
    <p:sldId id="285" r:id="rId42"/>
    <p:sldId id="286" r:id="rId43"/>
    <p:sldId id="287" r:id="rId44"/>
    <p:sldId id="323" r:id="rId45"/>
    <p:sldId id="298" r:id="rId46"/>
    <p:sldId id="299" r:id="rId47"/>
    <p:sldId id="308" r:id="rId48"/>
    <p:sldId id="301" r:id="rId49"/>
    <p:sldId id="302" r:id="rId50"/>
    <p:sldId id="324" r:id="rId51"/>
    <p:sldId id="311" r:id="rId52"/>
    <p:sldId id="289" r:id="rId53"/>
    <p:sldId id="312" r:id="rId54"/>
    <p:sldId id="313" r:id="rId55"/>
    <p:sldId id="314" r:id="rId56"/>
    <p:sldId id="293" r:id="rId57"/>
    <p:sldId id="309" r:id="rId58"/>
    <p:sldId id="315" r:id="rId59"/>
    <p:sldId id="325" r:id="rId60"/>
  </p:sldIdLst>
  <p:sldSz cx="18288000" cy="10287000"/>
  <p:notesSz cx="6858000" cy="9144000"/>
  <p:embeddedFontLst>
    <p:embeddedFont>
      <p:font typeface="Bahnschrift SemiBold" panose="020B0502040204020203" pitchFamily="34" charset="0"/>
      <p:bold r:id="rId62"/>
    </p:embeddedFont>
    <p:embeddedFont>
      <p:font typeface="Bebas Neue Cyrillic" panose="020B0604020202020204" charset="0"/>
      <p:regular r:id="rId63"/>
    </p:embeddedFont>
    <p:embeddedFont>
      <p:font typeface="Calibri" panose="020F0502020204030204" pitchFamily="34" charset="0"/>
      <p:regular r:id="rId64"/>
      <p:bold r:id="rId65"/>
      <p:italic r:id="rId66"/>
      <p:boldItalic r:id="rId67"/>
    </p:embeddedFont>
    <p:embeddedFont>
      <p:font typeface="Chiller" panose="020B0604020202020204" charset="0"/>
      <p:regular r:id="rId68"/>
    </p:embeddedFont>
    <p:embeddedFont>
      <p:font typeface="Montserrat Classic" panose="020B0604020202020204" charset="0"/>
      <p:regular r:id="rId69"/>
    </p:embeddedFont>
    <p:embeddedFont>
      <p:font typeface="Montserrat Classic Bold" panose="020B0604020202020204" charset="0"/>
      <p:regular r:id="rId70"/>
      <p:bold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CCEC19-FB0E-0416-02A8-D4C2D3A85196}" name="Kris Patrow" initials="KP" userId="S::kris.patrow_padillaco.com#ext#@mhta.onmicrosoft.com::1ccf3dae-baef-498e-9ef0-91760f3cb4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FFD0"/>
    <a:srgbClr val="66FFC9"/>
    <a:srgbClr val="94FFDA"/>
    <a:srgbClr val="6FE8BE"/>
    <a:srgbClr val="00FFA6"/>
    <a:srgbClr val="B8FFE6"/>
    <a:srgbClr val="0CF0A0"/>
    <a:srgbClr val="5AE8B7"/>
    <a:srgbClr val="A2E8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EC44E-CC58-304E-27F2-AC270F3DA1A5}" v="135" dt="2022-10-13T12:57:20.463"/>
    <p1510:client id="{19A68F39-CD07-5520-B9C2-51CDCD1B4A28}" v="27" dt="2022-10-13T18:37:15.875"/>
    <p1510:client id="{1C0FEF74-13E4-426D-71EB-5928DAA13603}" v="30" dt="2022-10-13T18:30:26.977"/>
    <p1510:client id="{20D5FFC2-6390-4100-A0BF-B61377B8EC42}" v="4" vWet="6" dt="2022-10-13T18:34:52.222"/>
    <p1510:client id="{20D7D17A-B48D-5515-6A3C-057F42FBDCD8}" v="23" dt="2022-10-13T18:25:43.271"/>
    <p1510:client id="{264C406C-7252-1E05-001F-F5F8B6B37D83}" v="21" dt="2022-10-13T18:02:05.198"/>
    <p1510:client id="{410814D4-9780-C117-75C9-F5EFD4B90216}" v="38" dt="2022-10-13T16:55:10.982"/>
    <p1510:client id="{4BDB10FA-076D-FDA0-EA3E-2E38FD2092CC}" v="30" dt="2022-10-13T18:23:37.899"/>
    <p1510:client id="{6A2AB93A-78A5-4784-BA7B-0F7658D44B51}" vWet="2" dt="2022-10-13T17:58:53.300"/>
    <p1510:client id="{7E22AA0E-70B9-FF85-FD63-388A95559366}" v="337" dt="2022-10-12T23:37:11.312"/>
    <p1510:client id="{83FBAE00-E8D4-DB22-87C4-2A91532158A6}" v="13" dt="2022-10-13T14:35:51.839"/>
    <p1510:client id="{A3923953-999D-5940-A8CE-AE06CF5EE2E6}" v="399" dt="2022-10-13T18:38:19.904"/>
    <p1510:client id="{C3D9A215-1087-FBCB-1809-7C2773D6E4AC}" v="3" dt="2022-10-12T23:39:05.623"/>
    <p1510:client id="{D06EE694-03E6-FB2B-12D2-14138E2580B5}" v="12" dt="2022-10-13T18:23:46.450"/>
    <p1510:client id="{DAB963C8-4B09-D3B8-07CB-4A8514075965}" v="82" dt="2022-10-13T18:22:43.121"/>
    <p1510:client id="{F2F5B94D-E4BE-1099-6483-786257FC903E}" v="69" dt="2022-10-13T19:15:43.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5.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3.fntdata"/><Relationship Id="rId69" Type="http://schemas.openxmlformats.org/officeDocument/2006/relationships/font" Target="fonts/font8.fntdata"/><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4.fntdata"/><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vall, Ginger" userId="S::gmovall_landolakes.com#ext#@mhta.onmicrosoft.com::8e17a2de-ac7b-411c-9802-55b0b53fd265" providerId="AD" clId="Web-{DAB963C8-4B09-D3B8-07CB-4A8514075965}"/>
    <pc:docChg chg="modSld">
      <pc:chgData name="Ovall, Ginger" userId="S::gmovall_landolakes.com#ext#@mhta.onmicrosoft.com::8e17a2de-ac7b-411c-9802-55b0b53fd265" providerId="AD" clId="Web-{DAB963C8-4B09-D3B8-07CB-4A8514075965}" dt="2022-10-13T18:22:43.059" v="50" actId="1076"/>
      <pc:docMkLst>
        <pc:docMk/>
      </pc:docMkLst>
      <pc:sldChg chg="addSp modSp">
        <pc:chgData name="Ovall, Ginger" userId="S::gmovall_landolakes.com#ext#@mhta.onmicrosoft.com::8e17a2de-ac7b-411c-9802-55b0b53fd265" providerId="AD" clId="Web-{DAB963C8-4B09-D3B8-07CB-4A8514075965}" dt="2022-10-13T18:22:43.059" v="50" actId="1076"/>
        <pc:sldMkLst>
          <pc:docMk/>
          <pc:sldMk cId="0" sldId="280"/>
        </pc:sldMkLst>
        <pc:spChg chg="mod">
          <ac:chgData name="Ovall, Ginger" userId="S::gmovall_landolakes.com#ext#@mhta.onmicrosoft.com::8e17a2de-ac7b-411c-9802-55b0b53fd265" providerId="AD" clId="Web-{DAB963C8-4B09-D3B8-07CB-4A8514075965}" dt="2022-10-13T18:19:29.317" v="11" actId="14100"/>
          <ac:spMkLst>
            <pc:docMk/>
            <pc:sldMk cId="0" sldId="280"/>
            <ac:spMk id="3" creationId="{00000000-0000-0000-0000-000000000000}"/>
          </ac:spMkLst>
        </pc:spChg>
        <pc:spChg chg="add mod">
          <ac:chgData name="Ovall, Ginger" userId="S::gmovall_landolakes.com#ext#@mhta.onmicrosoft.com::8e17a2de-ac7b-411c-9802-55b0b53fd265" providerId="AD" clId="Web-{DAB963C8-4B09-D3B8-07CB-4A8514075965}" dt="2022-10-13T18:22:43.059" v="50" actId="1076"/>
          <ac:spMkLst>
            <pc:docMk/>
            <pc:sldMk cId="0" sldId="280"/>
            <ac:spMk id="4" creationId="{6C74CA41-56DD-4623-B4A9-B4F38B2811CA}"/>
          </ac:spMkLst>
        </pc:spChg>
        <pc:picChg chg="mod">
          <ac:chgData name="Ovall, Ginger" userId="S::gmovall_landolakes.com#ext#@mhta.onmicrosoft.com::8e17a2de-ac7b-411c-9802-55b0b53fd265" providerId="AD" clId="Web-{DAB963C8-4B09-D3B8-07CB-4A8514075965}" dt="2022-10-13T18:19:31.817" v="12" actId="1076"/>
          <ac:picMkLst>
            <pc:docMk/>
            <pc:sldMk cId="0" sldId="280"/>
            <ac:picMk id="1026" creationId="{3ADC6C84-9F05-4397-8EF5-28B397D84A8B}"/>
          </ac:picMkLst>
        </pc:picChg>
      </pc:sldChg>
    </pc:docChg>
  </pc:docChgLst>
  <pc:docChgLst>
    <pc:chgData name="Nat Eremon" userId="S::nat.eremon_rimage.com#ext#@mhta.onmicrosoft.com::6c777077-9a5d-4cae-b6ed-167a79f34dbf" providerId="AD" clId="Web-{20D7D17A-B48D-5515-6A3C-057F42FBDCD8}"/>
    <pc:docChg chg="modSld">
      <pc:chgData name="Nat Eremon" userId="S::nat.eremon_rimage.com#ext#@mhta.onmicrosoft.com::6c777077-9a5d-4cae-b6ed-167a79f34dbf" providerId="AD" clId="Web-{20D7D17A-B48D-5515-6A3C-057F42FBDCD8}" dt="2022-10-13T18:25:43.271" v="20" actId="1076"/>
      <pc:docMkLst>
        <pc:docMk/>
      </pc:docMkLst>
      <pc:sldChg chg="addSp delSp modSp">
        <pc:chgData name="Nat Eremon" userId="S::nat.eremon_rimage.com#ext#@mhta.onmicrosoft.com::6c777077-9a5d-4cae-b6ed-167a79f34dbf" providerId="AD" clId="Web-{20D7D17A-B48D-5515-6A3C-057F42FBDCD8}" dt="2022-10-13T18:25:43.271" v="20" actId="1076"/>
        <pc:sldMkLst>
          <pc:docMk/>
          <pc:sldMk cId="0" sldId="283"/>
        </pc:sldMkLst>
        <pc:spChg chg="mod">
          <ac:chgData name="Nat Eremon" userId="S::nat.eremon_rimage.com#ext#@mhta.onmicrosoft.com::6c777077-9a5d-4cae-b6ed-167a79f34dbf" providerId="AD" clId="Web-{20D7D17A-B48D-5515-6A3C-057F42FBDCD8}" dt="2022-10-13T18:14:39.980" v="4" actId="1076"/>
          <ac:spMkLst>
            <pc:docMk/>
            <pc:sldMk cId="0" sldId="283"/>
            <ac:spMk id="4" creationId="{00000000-0000-0000-0000-000000000000}"/>
          </ac:spMkLst>
        </pc:spChg>
        <pc:picChg chg="mod">
          <ac:chgData name="Nat Eremon" userId="S::nat.eremon_rimage.com#ext#@mhta.onmicrosoft.com::6c777077-9a5d-4cae-b6ed-167a79f34dbf" providerId="AD" clId="Web-{20D7D17A-B48D-5515-6A3C-057F42FBDCD8}" dt="2022-10-13T18:25:43.271" v="20" actId="1076"/>
          <ac:picMkLst>
            <pc:docMk/>
            <pc:sldMk cId="0" sldId="283"/>
            <ac:picMk id="5" creationId="{F47E3F55-B5E2-D03C-119B-549D11FD05A2}"/>
          </ac:picMkLst>
        </pc:picChg>
        <pc:picChg chg="add del mod">
          <ac:chgData name="Nat Eremon" userId="S::nat.eremon_rimage.com#ext#@mhta.onmicrosoft.com::6c777077-9a5d-4cae-b6ed-167a79f34dbf" providerId="AD" clId="Web-{20D7D17A-B48D-5515-6A3C-057F42FBDCD8}" dt="2022-10-13T18:25:10.068" v="10"/>
          <ac:picMkLst>
            <pc:docMk/>
            <pc:sldMk cId="0" sldId="283"/>
            <ac:picMk id="6" creationId="{09C3A379-CA14-CAC7-7D13-93C2742D32EA}"/>
          </ac:picMkLst>
        </pc:picChg>
        <pc:picChg chg="add mod">
          <ac:chgData name="Nat Eremon" userId="S::nat.eremon_rimage.com#ext#@mhta.onmicrosoft.com::6c777077-9a5d-4cae-b6ed-167a79f34dbf" providerId="AD" clId="Web-{20D7D17A-B48D-5515-6A3C-057F42FBDCD8}" dt="2022-10-13T18:25:38.834" v="19" actId="14100"/>
          <ac:picMkLst>
            <pc:docMk/>
            <pc:sldMk cId="0" sldId="283"/>
            <ac:picMk id="7" creationId="{6144DB92-28A6-12D8-BD40-E35DD27F841A}"/>
          </ac:picMkLst>
        </pc:picChg>
      </pc:sldChg>
    </pc:docChg>
  </pc:docChgLst>
  <pc:docChgLst>
    <pc:chgData name="Scott Brons" userId="S::skbrons_spscommerce.com#ext#@mhta.onmicrosoft.com::7a9f8e15-9e6c-4170-8ab9-c7b4b4ab99ee" providerId="AD" clId="Web-{F2F5B94D-E4BE-1099-6483-786257FC903E}"/>
    <pc:docChg chg="addSld delSld modSld">
      <pc:chgData name="Scott Brons" userId="S::skbrons_spscommerce.com#ext#@mhta.onmicrosoft.com::7a9f8e15-9e6c-4170-8ab9-c7b4b4ab99ee" providerId="AD" clId="Web-{F2F5B94D-E4BE-1099-6483-786257FC903E}" dt="2022-10-13T19:15:43.258" v="36" actId="20577"/>
      <pc:docMkLst>
        <pc:docMk/>
      </pc:docMkLst>
      <pc:sldChg chg="modSp">
        <pc:chgData name="Scott Brons" userId="S::skbrons_spscommerce.com#ext#@mhta.onmicrosoft.com::7a9f8e15-9e6c-4170-8ab9-c7b4b4ab99ee" providerId="AD" clId="Web-{F2F5B94D-E4BE-1099-6483-786257FC903E}" dt="2022-10-13T19:15:43.258" v="36" actId="20577"/>
        <pc:sldMkLst>
          <pc:docMk/>
          <pc:sldMk cId="0" sldId="266"/>
        </pc:sldMkLst>
        <pc:spChg chg="mod">
          <ac:chgData name="Scott Brons" userId="S::skbrons_spscommerce.com#ext#@mhta.onmicrosoft.com::7a9f8e15-9e6c-4170-8ab9-c7b4b4ab99ee" providerId="AD" clId="Web-{F2F5B94D-E4BE-1099-6483-786257FC903E}" dt="2022-10-13T19:15:12.069" v="25" actId="20577"/>
          <ac:spMkLst>
            <pc:docMk/>
            <pc:sldMk cId="0" sldId="266"/>
            <ac:spMk id="12" creationId="{8F79AC42-A9CF-4C01-B550-1E2549312A76}"/>
          </ac:spMkLst>
        </pc:spChg>
        <pc:spChg chg="mod">
          <ac:chgData name="Scott Brons" userId="S::skbrons_spscommerce.com#ext#@mhta.onmicrosoft.com::7a9f8e15-9e6c-4170-8ab9-c7b4b4ab99ee" providerId="AD" clId="Web-{F2F5B94D-E4BE-1099-6483-786257FC903E}" dt="2022-10-13T19:15:43.258" v="36" actId="20577"/>
          <ac:spMkLst>
            <pc:docMk/>
            <pc:sldMk cId="0" sldId="266"/>
            <ac:spMk id="15" creationId="{A1BE9D77-1756-44E1-8E71-07184F181A47}"/>
          </ac:spMkLst>
        </pc:spChg>
      </pc:sldChg>
      <pc:sldChg chg="new del">
        <pc:chgData name="Scott Brons" userId="S::skbrons_spscommerce.com#ext#@mhta.onmicrosoft.com::7a9f8e15-9e6c-4170-8ab9-c7b4b4ab99ee" providerId="AD" clId="Web-{F2F5B94D-E4BE-1099-6483-786257FC903E}" dt="2022-10-13T18:18:56.759" v="1"/>
        <pc:sldMkLst>
          <pc:docMk/>
          <pc:sldMk cId="3530867306" sldId="318"/>
        </pc:sldMkLst>
      </pc:sldChg>
    </pc:docChg>
  </pc:docChgLst>
  <pc:docChgLst>
    <pc:chgData name="Jerel Thompson" userId="8e558826-27ff-4ce5-80bd-c7d8a597c02c" providerId="ADAL" clId="{A3923953-999D-5940-A8CE-AE06CF5EE2E6}"/>
    <pc:docChg chg="undo custSel addSld modSld sldOrd">
      <pc:chgData name="Jerel Thompson" userId="8e558826-27ff-4ce5-80bd-c7d8a597c02c" providerId="ADAL" clId="{A3923953-999D-5940-A8CE-AE06CF5EE2E6}" dt="2022-10-13T18:38:19.904" v="396" actId="1076"/>
      <pc:docMkLst>
        <pc:docMk/>
      </pc:docMkLst>
      <pc:sldChg chg="addSp delSp modSp mod">
        <pc:chgData name="Jerel Thompson" userId="8e558826-27ff-4ce5-80bd-c7d8a597c02c" providerId="ADAL" clId="{A3923953-999D-5940-A8CE-AE06CF5EE2E6}" dt="2022-10-13T18:38:19.904" v="396" actId="1076"/>
        <pc:sldMkLst>
          <pc:docMk/>
          <pc:sldMk cId="376138173" sldId="276"/>
        </pc:sldMkLst>
        <pc:spChg chg="mod topLvl">
          <ac:chgData name="Jerel Thompson" userId="8e558826-27ff-4ce5-80bd-c7d8a597c02c" providerId="ADAL" clId="{A3923953-999D-5940-A8CE-AE06CF5EE2E6}" dt="2022-10-13T18:35:32.134" v="372" actId="14861"/>
          <ac:spMkLst>
            <pc:docMk/>
            <pc:sldMk cId="376138173" sldId="276"/>
            <ac:spMk id="9" creationId="{7479FDF7-5592-4504-9D71-DFFD545E43F5}"/>
          </ac:spMkLst>
        </pc:spChg>
        <pc:spChg chg="mod topLvl">
          <ac:chgData name="Jerel Thompson" userId="8e558826-27ff-4ce5-80bd-c7d8a597c02c" providerId="ADAL" clId="{A3923953-999D-5940-A8CE-AE06CF5EE2E6}" dt="2022-10-13T18:33:35.573" v="9" actId="165"/>
          <ac:spMkLst>
            <pc:docMk/>
            <pc:sldMk cId="376138173" sldId="276"/>
            <ac:spMk id="10" creationId="{A4F133DF-48C6-4EDE-808D-A822B6CD20F2}"/>
          </ac:spMkLst>
        </pc:spChg>
        <pc:spChg chg="mod topLvl">
          <ac:chgData name="Jerel Thompson" userId="8e558826-27ff-4ce5-80bd-c7d8a597c02c" providerId="ADAL" clId="{A3923953-999D-5940-A8CE-AE06CF5EE2E6}" dt="2022-10-13T18:33:35.573" v="9" actId="165"/>
          <ac:spMkLst>
            <pc:docMk/>
            <pc:sldMk cId="376138173" sldId="276"/>
            <ac:spMk id="11" creationId="{DE8683B4-963F-459C-A532-E9B4F813E1F1}"/>
          </ac:spMkLst>
        </pc:spChg>
        <pc:spChg chg="mod topLvl">
          <ac:chgData name="Jerel Thompson" userId="8e558826-27ff-4ce5-80bd-c7d8a597c02c" providerId="ADAL" clId="{A3923953-999D-5940-A8CE-AE06CF5EE2E6}" dt="2022-10-13T18:35:32.134" v="372" actId="14861"/>
          <ac:spMkLst>
            <pc:docMk/>
            <pc:sldMk cId="376138173" sldId="276"/>
            <ac:spMk id="12" creationId="{850B97A5-72A0-46D0-A1D9-018DF3F9DC6C}"/>
          </ac:spMkLst>
        </pc:spChg>
        <pc:spChg chg="mod topLvl">
          <ac:chgData name="Jerel Thompson" userId="8e558826-27ff-4ce5-80bd-c7d8a597c02c" providerId="ADAL" clId="{A3923953-999D-5940-A8CE-AE06CF5EE2E6}" dt="2022-10-13T18:34:57.263" v="247" actId="171"/>
          <ac:spMkLst>
            <pc:docMk/>
            <pc:sldMk cId="376138173" sldId="276"/>
            <ac:spMk id="13" creationId="{EAB957F9-458E-4181-9769-02F2F32785AF}"/>
          </ac:spMkLst>
        </pc:spChg>
        <pc:spChg chg="mod topLvl">
          <ac:chgData name="Jerel Thompson" userId="8e558826-27ff-4ce5-80bd-c7d8a597c02c" providerId="ADAL" clId="{A3923953-999D-5940-A8CE-AE06CF5EE2E6}" dt="2022-10-13T18:33:29.642" v="8" actId="165"/>
          <ac:spMkLst>
            <pc:docMk/>
            <pc:sldMk cId="376138173" sldId="276"/>
            <ac:spMk id="15" creationId="{0C8D0172-656F-4ECA-835C-C7F294B0180F}"/>
          </ac:spMkLst>
        </pc:spChg>
        <pc:spChg chg="mod topLvl">
          <ac:chgData name="Jerel Thompson" userId="8e558826-27ff-4ce5-80bd-c7d8a597c02c" providerId="ADAL" clId="{A3923953-999D-5940-A8CE-AE06CF5EE2E6}" dt="2022-10-13T18:33:29.642" v="8" actId="165"/>
          <ac:spMkLst>
            <pc:docMk/>
            <pc:sldMk cId="376138173" sldId="276"/>
            <ac:spMk id="16" creationId="{B3B39808-E608-455B-8CEA-213AFECF095C}"/>
          </ac:spMkLst>
        </pc:spChg>
        <pc:spChg chg="mod topLvl">
          <ac:chgData name="Jerel Thompson" userId="8e558826-27ff-4ce5-80bd-c7d8a597c02c" providerId="ADAL" clId="{A3923953-999D-5940-A8CE-AE06CF5EE2E6}" dt="2022-10-13T18:33:29.642" v="8" actId="165"/>
          <ac:spMkLst>
            <pc:docMk/>
            <pc:sldMk cId="376138173" sldId="276"/>
            <ac:spMk id="17" creationId="{A790E63E-0649-416D-985C-1905A754E3E7}"/>
          </ac:spMkLst>
        </pc:spChg>
        <pc:spChg chg="mod topLvl">
          <ac:chgData name="Jerel Thompson" userId="8e558826-27ff-4ce5-80bd-c7d8a597c02c" providerId="ADAL" clId="{A3923953-999D-5940-A8CE-AE06CF5EE2E6}" dt="2022-10-13T18:33:29.642" v="8" actId="165"/>
          <ac:spMkLst>
            <pc:docMk/>
            <pc:sldMk cId="376138173" sldId="276"/>
            <ac:spMk id="18" creationId="{52EFD149-477B-4472-B651-0A83C4752629}"/>
          </ac:spMkLst>
        </pc:spChg>
        <pc:spChg chg="add del mod">
          <ac:chgData name="Jerel Thompson" userId="8e558826-27ff-4ce5-80bd-c7d8a597c02c" providerId="ADAL" clId="{A3923953-999D-5940-A8CE-AE06CF5EE2E6}" dt="2022-10-13T18:36:44.270" v="389" actId="14100"/>
          <ac:spMkLst>
            <pc:docMk/>
            <pc:sldMk cId="376138173" sldId="276"/>
            <ac:spMk id="21" creationId="{721A0FBD-74A9-48BD-B920-3CE0A044D3FC}"/>
          </ac:spMkLst>
        </pc:spChg>
        <pc:grpChg chg="add del mod">
          <ac:chgData name="Jerel Thompson" userId="8e558826-27ff-4ce5-80bd-c7d8a597c02c" providerId="ADAL" clId="{A3923953-999D-5940-A8CE-AE06CF5EE2E6}" dt="2022-10-13T18:33:29.642" v="8" actId="165"/>
          <ac:grpSpMkLst>
            <pc:docMk/>
            <pc:sldMk cId="376138173" sldId="276"/>
            <ac:grpSpMk id="7" creationId="{4B8BE205-50E4-6CEE-C39C-2787AAB7548F}"/>
          </ac:grpSpMkLst>
        </pc:grpChg>
        <pc:grpChg chg="del mod topLvl">
          <ac:chgData name="Jerel Thompson" userId="8e558826-27ff-4ce5-80bd-c7d8a597c02c" providerId="ADAL" clId="{A3923953-999D-5940-A8CE-AE06CF5EE2E6}" dt="2022-10-13T18:33:35.573" v="9" actId="165"/>
          <ac:grpSpMkLst>
            <pc:docMk/>
            <pc:sldMk cId="376138173" sldId="276"/>
            <ac:grpSpMk id="14" creationId="{0254A530-C5BB-4BB0-ABA7-610FF2182209}"/>
          </ac:grpSpMkLst>
        </pc:grpChg>
        <pc:grpChg chg="del">
          <ac:chgData name="Jerel Thompson" userId="8e558826-27ff-4ce5-80bd-c7d8a597c02c" providerId="ADAL" clId="{A3923953-999D-5940-A8CE-AE06CF5EE2E6}" dt="2022-10-13T18:32:20.282" v="5" actId="165"/>
          <ac:grpSpMkLst>
            <pc:docMk/>
            <pc:sldMk cId="376138173" sldId="276"/>
            <ac:grpSpMk id="20" creationId="{00DC11EC-A492-4B3A-8CB8-3DE66E26B76B}"/>
          </ac:grpSpMkLst>
        </pc:grpChg>
        <pc:picChg chg="add mod">
          <ac:chgData name="Jerel Thompson" userId="8e558826-27ff-4ce5-80bd-c7d8a597c02c" providerId="ADAL" clId="{A3923953-999D-5940-A8CE-AE06CF5EE2E6}" dt="2022-10-13T18:38:19.904" v="396" actId="1076"/>
          <ac:picMkLst>
            <pc:docMk/>
            <pc:sldMk cId="376138173" sldId="276"/>
            <ac:picMk id="19" creationId="{CC0B8CE7-3279-98DB-270F-AA7100EFF926}"/>
          </ac:picMkLst>
        </pc:picChg>
        <pc:picChg chg="add mod">
          <ac:chgData name="Jerel Thompson" userId="8e558826-27ff-4ce5-80bd-c7d8a597c02c" providerId="ADAL" clId="{A3923953-999D-5940-A8CE-AE06CF5EE2E6}" dt="2022-10-13T18:38:16.967" v="395" actId="1076"/>
          <ac:picMkLst>
            <pc:docMk/>
            <pc:sldMk cId="376138173" sldId="276"/>
            <ac:picMk id="23" creationId="{2883A5F0-C5E6-ADDA-69E1-D2B559B09C84}"/>
          </ac:picMkLst>
        </pc:picChg>
      </pc:sldChg>
      <pc:sldChg chg="addSp delSp modSp add mod ord">
        <pc:chgData name="Jerel Thompson" userId="8e558826-27ff-4ce5-80bd-c7d8a597c02c" providerId="ADAL" clId="{A3923953-999D-5940-A8CE-AE06CF5EE2E6}" dt="2022-10-13T18:36:04.825" v="376" actId="478"/>
        <pc:sldMkLst>
          <pc:docMk/>
          <pc:sldMk cId="3687292321" sldId="326"/>
        </pc:sldMkLst>
        <pc:spChg chg="mod">
          <ac:chgData name="Jerel Thompson" userId="8e558826-27ff-4ce5-80bd-c7d8a597c02c" providerId="ADAL" clId="{A3923953-999D-5940-A8CE-AE06CF5EE2E6}" dt="2022-10-13T18:32:11.762" v="3" actId="165"/>
          <ac:spMkLst>
            <pc:docMk/>
            <pc:sldMk cId="3687292321" sldId="326"/>
            <ac:spMk id="9" creationId="{7479FDF7-5592-4504-9D71-DFFD545E43F5}"/>
          </ac:spMkLst>
        </pc:spChg>
        <pc:spChg chg="mod">
          <ac:chgData name="Jerel Thompson" userId="8e558826-27ff-4ce5-80bd-c7d8a597c02c" providerId="ADAL" clId="{A3923953-999D-5940-A8CE-AE06CF5EE2E6}" dt="2022-10-13T18:32:11.762" v="3" actId="165"/>
          <ac:spMkLst>
            <pc:docMk/>
            <pc:sldMk cId="3687292321" sldId="326"/>
            <ac:spMk id="10" creationId="{A4F133DF-48C6-4EDE-808D-A822B6CD20F2}"/>
          </ac:spMkLst>
        </pc:spChg>
        <pc:spChg chg="mod">
          <ac:chgData name="Jerel Thompson" userId="8e558826-27ff-4ce5-80bd-c7d8a597c02c" providerId="ADAL" clId="{A3923953-999D-5940-A8CE-AE06CF5EE2E6}" dt="2022-10-13T18:32:11.762" v="3" actId="165"/>
          <ac:spMkLst>
            <pc:docMk/>
            <pc:sldMk cId="3687292321" sldId="326"/>
            <ac:spMk id="11" creationId="{DE8683B4-963F-459C-A532-E9B4F813E1F1}"/>
          </ac:spMkLst>
        </pc:spChg>
        <pc:spChg chg="mod">
          <ac:chgData name="Jerel Thompson" userId="8e558826-27ff-4ce5-80bd-c7d8a597c02c" providerId="ADAL" clId="{A3923953-999D-5940-A8CE-AE06CF5EE2E6}" dt="2022-10-13T18:32:11.762" v="3" actId="165"/>
          <ac:spMkLst>
            <pc:docMk/>
            <pc:sldMk cId="3687292321" sldId="326"/>
            <ac:spMk id="12" creationId="{850B97A5-72A0-46D0-A1D9-018DF3F9DC6C}"/>
          </ac:spMkLst>
        </pc:spChg>
        <pc:spChg chg="mod">
          <ac:chgData name="Jerel Thompson" userId="8e558826-27ff-4ce5-80bd-c7d8a597c02c" providerId="ADAL" clId="{A3923953-999D-5940-A8CE-AE06CF5EE2E6}" dt="2022-10-13T18:32:11.762" v="3" actId="165"/>
          <ac:spMkLst>
            <pc:docMk/>
            <pc:sldMk cId="3687292321" sldId="326"/>
            <ac:spMk id="13" creationId="{EAB957F9-458E-4181-9769-02F2F32785AF}"/>
          </ac:spMkLst>
        </pc:spChg>
        <pc:spChg chg="mod topLvl">
          <ac:chgData name="Jerel Thompson" userId="8e558826-27ff-4ce5-80bd-c7d8a597c02c" providerId="ADAL" clId="{A3923953-999D-5940-A8CE-AE06CF5EE2E6}" dt="2022-10-13T18:32:11.762" v="3" actId="165"/>
          <ac:spMkLst>
            <pc:docMk/>
            <pc:sldMk cId="3687292321" sldId="326"/>
            <ac:spMk id="15" creationId="{0C8D0172-656F-4ECA-835C-C7F294B0180F}"/>
          </ac:spMkLst>
        </pc:spChg>
        <pc:spChg chg="mod topLvl">
          <ac:chgData name="Jerel Thompson" userId="8e558826-27ff-4ce5-80bd-c7d8a597c02c" providerId="ADAL" clId="{A3923953-999D-5940-A8CE-AE06CF5EE2E6}" dt="2022-10-13T18:32:11.762" v="3" actId="165"/>
          <ac:spMkLst>
            <pc:docMk/>
            <pc:sldMk cId="3687292321" sldId="326"/>
            <ac:spMk id="16" creationId="{B3B39808-E608-455B-8CEA-213AFECF095C}"/>
          </ac:spMkLst>
        </pc:spChg>
        <pc:spChg chg="mod topLvl">
          <ac:chgData name="Jerel Thompson" userId="8e558826-27ff-4ce5-80bd-c7d8a597c02c" providerId="ADAL" clId="{A3923953-999D-5940-A8CE-AE06CF5EE2E6}" dt="2022-10-13T18:32:11.762" v="3" actId="165"/>
          <ac:spMkLst>
            <pc:docMk/>
            <pc:sldMk cId="3687292321" sldId="326"/>
            <ac:spMk id="17" creationId="{A790E63E-0649-416D-985C-1905A754E3E7}"/>
          </ac:spMkLst>
        </pc:spChg>
        <pc:spChg chg="mod topLvl">
          <ac:chgData name="Jerel Thompson" userId="8e558826-27ff-4ce5-80bd-c7d8a597c02c" providerId="ADAL" clId="{A3923953-999D-5940-A8CE-AE06CF5EE2E6}" dt="2022-10-13T18:32:11.762" v="3" actId="165"/>
          <ac:spMkLst>
            <pc:docMk/>
            <pc:sldMk cId="3687292321" sldId="326"/>
            <ac:spMk id="18" creationId="{52EFD149-477B-4472-B651-0A83C4752629}"/>
          </ac:spMkLst>
        </pc:spChg>
        <pc:spChg chg="del mod">
          <ac:chgData name="Jerel Thompson" userId="8e558826-27ff-4ce5-80bd-c7d8a597c02c" providerId="ADAL" clId="{A3923953-999D-5940-A8CE-AE06CF5EE2E6}" dt="2022-10-13T18:36:04.825" v="376" actId="478"/>
          <ac:spMkLst>
            <pc:docMk/>
            <pc:sldMk cId="3687292321" sldId="326"/>
            <ac:spMk id="21" creationId="{721A0FBD-74A9-48BD-B920-3CE0A044D3FC}"/>
          </ac:spMkLst>
        </pc:spChg>
        <pc:grpChg chg="mod topLvl">
          <ac:chgData name="Jerel Thompson" userId="8e558826-27ff-4ce5-80bd-c7d8a597c02c" providerId="ADAL" clId="{A3923953-999D-5940-A8CE-AE06CF5EE2E6}" dt="2022-10-13T18:32:11.762" v="3" actId="165"/>
          <ac:grpSpMkLst>
            <pc:docMk/>
            <pc:sldMk cId="3687292321" sldId="326"/>
            <ac:grpSpMk id="14" creationId="{0254A530-C5BB-4BB0-ABA7-610FF2182209}"/>
          </ac:grpSpMkLst>
        </pc:grpChg>
        <pc:grpChg chg="add del mod">
          <ac:chgData name="Jerel Thompson" userId="8e558826-27ff-4ce5-80bd-c7d8a597c02c" providerId="ADAL" clId="{A3923953-999D-5940-A8CE-AE06CF5EE2E6}" dt="2022-10-13T18:32:11.762" v="3" actId="165"/>
          <ac:grpSpMkLst>
            <pc:docMk/>
            <pc:sldMk cId="3687292321" sldId="326"/>
            <ac:grpSpMk id="20" creationId="{00DC11EC-A492-4B3A-8CB8-3DE66E26B76B}"/>
          </ac:grpSpMkLst>
        </pc:grpChg>
      </pc:sldChg>
    </pc:docChg>
  </pc:docChgLst>
  <pc:docChgLst>
    <pc:chgData name="Ahrens, John" userId="S::john.ahrens_chsinc.com#ext#@mhta.onmicrosoft.com::0fc7f0c0-81d4-4463-8b43-f68a5b4302d7" providerId="AD" clId="Web-{83FBAE00-E8D4-DB22-87C4-2A91532158A6}"/>
    <pc:docChg chg="modSld">
      <pc:chgData name="Ahrens, John" userId="S::john.ahrens_chsinc.com#ext#@mhta.onmicrosoft.com::0fc7f0c0-81d4-4463-8b43-f68a5b4302d7" providerId="AD" clId="Web-{83FBAE00-E8D4-DB22-87C4-2A91532158A6}" dt="2022-10-13T14:35:51.839" v="6" actId="1076"/>
      <pc:docMkLst>
        <pc:docMk/>
      </pc:docMkLst>
      <pc:sldChg chg="modSp">
        <pc:chgData name="Ahrens, John" userId="S::john.ahrens_chsinc.com#ext#@mhta.onmicrosoft.com::0fc7f0c0-81d4-4463-8b43-f68a5b4302d7" providerId="AD" clId="Web-{83FBAE00-E8D4-DB22-87C4-2A91532158A6}" dt="2022-10-13T14:35:51.839" v="6" actId="1076"/>
        <pc:sldMkLst>
          <pc:docMk/>
          <pc:sldMk cId="0" sldId="285"/>
        </pc:sldMkLst>
        <pc:spChg chg="mod">
          <ac:chgData name="Ahrens, John" userId="S::john.ahrens_chsinc.com#ext#@mhta.onmicrosoft.com::0fc7f0c0-81d4-4463-8b43-f68a5b4302d7" providerId="AD" clId="Web-{83FBAE00-E8D4-DB22-87C4-2A91532158A6}" dt="2022-10-13T14:35:47.527" v="5" actId="1076"/>
          <ac:spMkLst>
            <pc:docMk/>
            <pc:sldMk cId="0" sldId="285"/>
            <ac:spMk id="3" creationId="{00000000-0000-0000-0000-000000000000}"/>
          </ac:spMkLst>
        </pc:spChg>
        <pc:spChg chg="mod">
          <ac:chgData name="Ahrens, John" userId="S::john.ahrens_chsinc.com#ext#@mhta.onmicrosoft.com::0fc7f0c0-81d4-4463-8b43-f68a5b4302d7" providerId="AD" clId="Web-{83FBAE00-E8D4-DB22-87C4-2A91532158A6}" dt="2022-10-13T14:35:51.839" v="6" actId="1076"/>
          <ac:spMkLst>
            <pc:docMk/>
            <pc:sldMk cId="0" sldId="285"/>
            <ac:spMk id="9" creationId="{00000000-0000-0000-0000-000000000000}"/>
          </ac:spMkLst>
        </pc:spChg>
      </pc:sldChg>
      <pc:sldChg chg="modSp">
        <pc:chgData name="Ahrens, John" userId="S::john.ahrens_chsinc.com#ext#@mhta.onmicrosoft.com::0fc7f0c0-81d4-4463-8b43-f68a5b4302d7" providerId="AD" clId="Web-{83FBAE00-E8D4-DB22-87C4-2A91532158A6}" dt="2022-10-13T14:35:15.979" v="4" actId="1076"/>
        <pc:sldMkLst>
          <pc:docMk/>
          <pc:sldMk cId="2007092183" sldId="287"/>
        </pc:sldMkLst>
        <pc:spChg chg="mod">
          <ac:chgData name="Ahrens, John" userId="S::john.ahrens_chsinc.com#ext#@mhta.onmicrosoft.com::0fc7f0c0-81d4-4463-8b43-f68a5b4302d7" providerId="AD" clId="Web-{83FBAE00-E8D4-DB22-87C4-2A91532158A6}" dt="2022-10-13T14:35:10.448" v="3" actId="20577"/>
          <ac:spMkLst>
            <pc:docMk/>
            <pc:sldMk cId="2007092183" sldId="287"/>
            <ac:spMk id="4" creationId="{00000000-0000-0000-0000-000000000000}"/>
          </ac:spMkLst>
        </pc:spChg>
        <pc:spChg chg="mod">
          <ac:chgData name="Ahrens, John" userId="S::john.ahrens_chsinc.com#ext#@mhta.onmicrosoft.com::0fc7f0c0-81d4-4463-8b43-f68a5b4302d7" providerId="AD" clId="Web-{83FBAE00-E8D4-DB22-87C4-2A91532158A6}" dt="2022-10-13T14:35:15.979" v="4" actId="1076"/>
          <ac:spMkLst>
            <pc:docMk/>
            <pc:sldMk cId="2007092183" sldId="287"/>
            <ac:spMk id="5" creationId="{00000000-0000-0000-0000-000000000000}"/>
          </ac:spMkLst>
        </pc:spChg>
      </pc:sldChg>
    </pc:docChg>
  </pc:docChgLst>
  <pc:docChgLst>
    <pc:chgData name="ian.king" userId="S::ian.king_chsinc.com#ext#@mhta.onmicrosoft.com::769de238-0c11-4236-812e-7e5be4270596" providerId="AD" clId="Web-{013EC44E-CC58-304E-27F2-AC270F3DA1A5}"/>
    <pc:docChg chg="modSld">
      <pc:chgData name="ian.king" userId="S::ian.king_chsinc.com#ext#@mhta.onmicrosoft.com::769de238-0c11-4236-812e-7e5be4270596" providerId="AD" clId="Web-{013EC44E-CC58-304E-27F2-AC270F3DA1A5}" dt="2022-10-13T12:57:18.213" v="31" actId="20577"/>
      <pc:docMkLst>
        <pc:docMk/>
      </pc:docMkLst>
      <pc:sldChg chg="modSp modNotes">
        <pc:chgData name="ian.king" userId="S::ian.king_chsinc.com#ext#@mhta.onmicrosoft.com::769de238-0c11-4236-812e-7e5be4270596" providerId="AD" clId="Web-{013EC44E-CC58-304E-27F2-AC270F3DA1A5}" dt="2022-10-13T12:57:18.213" v="31" actId="20577"/>
        <pc:sldMkLst>
          <pc:docMk/>
          <pc:sldMk cId="240185151" sldId="313"/>
        </pc:sldMkLst>
        <pc:spChg chg="mod">
          <ac:chgData name="ian.king" userId="S::ian.king_chsinc.com#ext#@mhta.onmicrosoft.com::769de238-0c11-4236-812e-7e5be4270596" providerId="AD" clId="Web-{013EC44E-CC58-304E-27F2-AC270F3DA1A5}" dt="2022-10-13T12:57:18.213" v="31" actId="20577"/>
          <ac:spMkLst>
            <pc:docMk/>
            <pc:sldMk cId="240185151" sldId="313"/>
            <ac:spMk id="11" creationId="{5AB13284-D435-7BA5-26A1-395F4DCE0F8B}"/>
          </ac:spMkLst>
        </pc:spChg>
      </pc:sldChg>
    </pc:docChg>
  </pc:docChgLst>
  <pc:docChgLst>
    <pc:chgData name="Manjila Purushothaman, Arun" userId="S::amanjilapurushothaman_landolakes.com#ext#@mhta.onmicrosoft.com::81e75440-19d5-4c5c-8022-411d5657c16b" providerId="AD" clId="Web-{D06EE694-03E6-FB2B-12D2-14138E2580B5}"/>
    <pc:docChg chg="modSld">
      <pc:chgData name="Manjila Purushothaman, Arun" userId="S::amanjilapurushothaman_landolakes.com#ext#@mhta.onmicrosoft.com::81e75440-19d5-4c5c-8022-411d5657c16b" providerId="AD" clId="Web-{D06EE694-03E6-FB2B-12D2-14138E2580B5}" dt="2022-10-13T18:23:46.450" v="6" actId="20577"/>
      <pc:docMkLst>
        <pc:docMk/>
      </pc:docMkLst>
      <pc:sldChg chg="modSp">
        <pc:chgData name="Manjila Purushothaman, Arun" userId="S::amanjilapurushothaman_landolakes.com#ext#@mhta.onmicrosoft.com::81e75440-19d5-4c5c-8022-411d5657c16b" providerId="AD" clId="Web-{D06EE694-03E6-FB2B-12D2-14138E2580B5}" dt="2022-10-13T18:23:46.450" v="6" actId="20577"/>
        <pc:sldMkLst>
          <pc:docMk/>
          <pc:sldMk cId="0" sldId="266"/>
        </pc:sldMkLst>
        <pc:spChg chg="mod">
          <ac:chgData name="Manjila Purushothaman, Arun" userId="S::amanjilapurushothaman_landolakes.com#ext#@mhta.onmicrosoft.com::81e75440-19d5-4c5c-8022-411d5657c16b" providerId="AD" clId="Web-{D06EE694-03E6-FB2B-12D2-14138E2580B5}" dt="2022-10-13T18:23:46.450" v="6" actId="20577"/>
          <ac:spMkLst>
            <pc:docMk/>
            <pc:sldMk cId="0" sldId="266"/>
            <ac:spMk id="12" creationId="{8F79AC42-A9CF-4C01-B550-1E2549312A76}"/>
          </ac:spMkLst>
        </pc:spChg>
      </pc:sldChg>
    </pc:docChg>
  </pc:docChgLst>
  <pc:docChgLst>
    <pc:chgData name="Aim" userId="3e8af568-3651-4a54-81bc-6cca574ef8fe" providerId="ADAL" clId="{20D5FFC2-6390-4100-A0BF-B61377B8EC42}"/>
    <pc:docChg chg="modSld">
      <pc:chgData name="Aim" userId="3e8af568-3651-4a54-81bc-6cca574ef8fe" providerId="ADAL" clId="{20D5FFC2-6390-4100-A0BF-B61377B8EC42}" dt="2022-10-13T18:34:43.006" v="1" actId="1036"/>
      <pc:docMkLst>
        <pc:docMk/>
      </pc:docMkLst>
      <pc:sldChg chg="modSp mod">
        <pc:chgData name="Aim" userId="3e8af568-3651-4a54-81bc-6cca574ef8fe" providerId="ADAL" clId="{20D5FFC2-6390-4100-A0BF-B61377B8EC42}" dt="2022-10-13T18:34:43.006" v="1" actId="1036"/>
        <pc:sldMkLst>
          <pc:docMk/>
          <pc:sldMk cId="1009202674" sldId="305"/>
        </pc:sldMkLst>
        <pc:picChg chg="mod">
          <ac:chgData name="Aim" userId="3e8af568-3651-4a54-81bc-6cca574ef8fe" providerId="ADAL" clId="{20D5FFC2-6390-4100-A0BF-B61377B8EC42}" dt="2022-10-13T18:34:43.006" v="1" actId="1036"/>
          <ac:picMkLst>
            <pc:docMk/>
            <pc:sldMk cId="1009202674" sldId="305"/>
            <ac:picMk id="8" creationId="{B2202B24-26C4-BA74-F38F-D6B64FEE57E7}"/>
          </ac:picMkLst>
        </pc:picChg>
      </pc:sldChg>
    </pc:docChg>
  </pc:docChgLst>
  <pc:docChgLst>
    <pc:chgData name="Kathryn.Wolfram" userId="S::kathryn.wolfram_target.com#ext#@mhta.onmicrosoft.com::9984312b-1b09-4ab4-aebb-37ac5c4fb714" providerId="AD" clId="Web-{C3D9A215-1087-FBCB-1809-7C2773D6E4AC}"/>
    <pc:docChg chg="modSld">
      <pc:chgData name="Kathryn.Wolfram" userId="S::kathryn.wolfram_target.com#ext#@mhta.onmicrosoft.com::9984312b-1b09-4ab4-aebb-37ac5c4fb714" providerId="AD" clId="Web-{C3D9A215-1087-FBCB-1809-7C2773D6E4AC}" dt="2022-10-12T23:39:05.623" v="2"/>
      <pc:docMkLst>
        <pc:docMk/>
      </pc:docMkLst>
      <pc:sldChg chg="modSp">
        <pc:chgData name="Kathryn.Wolfram" userId="S::kathryn.wolfram_target.com#ext#@mhta.onmicrosoft.com::9984312b-1b09-4ab4-aebb-37ac5c4fb714" providerId="AD" clId="Web-{C3D9A215-1087-FBCB-1809-7C2773D6E4AC}" dt="2022-10-12T23:39:05.623" v="2"/>
        <pc:sldMkLst>
          <pc:docMk/>
          <pc:sldMk cId="0" sldId="265"/>
        </pc:sldMkLst>
        <pc:spChg chg="mod">
          <ac:chgData name="Kathryn.Wolfram" userId="S::kathryn.wolfram_target.com#ext#@mhta.onmicrosoft.com::9984312b-1b09-4ab4-aebb-37ac5c4fb714" providerId="AD" clId="Web-{C3D9A215-1087-FBCB-1809-7C2773D6E4AC}" dt="2022-10-12T23:38:56.435" v="1"/>
          <ac:spMkLst>
            <pc:docMk/>
            <pc:sldMk cId="0" sldId="265"/>
            <ac:spMk id="6" creationId="{00000000-0000-0000-0000-000000000000}"/>
          </ac:spMkLst>
        </pc:spChg>
        <pc:spChg chg="mod">
          <ac:chgData name="Kathryn.Wolfram" userId="S::kathryn.wolfram_target.com#ext#@mhta.onmicrosoft.com::9984312b-1b09-4ab4-aebb-37ac5c4fb714" providerId="AD" clId="Web-{C3D9A215-1087-FBCB-1809-7C2773D6E4AC}" dt="2022-10-12T23:39:05.623" v="2"/>
          <ac:spMkLst>
            <pc:docMk/>
            <pc:sldMk cId="0" sldId="265"/>
            <ac:spMk id="10" creationId="{00000000-0000-0000-0000-000000000000}"/>
          </ac:spMkLst>
        </pc:spChg>
      </pc:sldChg>
    </pc:docChg>
  </pc:docChgLst>
  <pc:docChgLst>
    <pc:chgData name="Ahrens, John" userId="S::john.ahrens_chsinc.com#ext#@mhta.onmicrosoft.com::0fc7f0c0-81d4-4463-8b43-f68a5b4302d7" providerId="AD" clId="Web-{19A68F39-CD07-5520-B9C2-51CDCD1B4A28}"/>
    <pc:docChg chg="modSld">
      <pc:chgData name="Ahrens, John" userId="S::john.ahrens_chsinc.com#ext#@mhta.onmicrosoft.com::0fc7f0c0-81d4-4463-8b43-f68a5b4302d7" providerId="AD" clId="Web-{19A68F39-CD07-5520-B9C2-51CDCD1B4A28}" dt="2022-10-13T18:37:15.844" v="248"/>
      <pc:docMkLst>
        <pc:docMk/>
      </pc:docMkLst>
      <pc:sldChg chg="addSp delSp modSp modNotes">
        <pc:chgData name="Ahrens, John" userId="S::john.ahrens_chsinc.com#ext#@mhta.onmicrosoft.com::0fc7f0c0-81d4-4463-8b43-f68a5b4302d7" providerId="AD" clId="Web-{19A68F39-CD07-5520-B9C2-51CDCD1B4A28}" dt="2022-10-13T18:29:07.550" v="91" actId="1076"/>
        <pc:sldMkLst>
          <pc:docMk/>
          <pc:sldMk cId="0" sldId="283"/>
        </pc:sldMkLst>
        <pc:spChg chg="del mod">
          <ac:chgData name="Ahrens, John" userId="S::john.ahrens_chsinc.com#ext#@mhta.onmicrosoft.com::0fc7f0c0-81d4-4463-8b43-f68a5b4302d7" providerId="AD" clId="Web-{19A68F39-CD07-5520-B9C2-51CDCD1B4A28}" dt="2022-10-13T18:16:04.576" v="4"/>
          <ac:spMkLst>
            <pc:docMk/>
            <pc:sldMk cId="0" sldId="283"/>
            <ac:spMk id="4" creationId="{00000000-0000-0000-0000-000000000000}"/>
          </ac:spMkLst>
        </pc:spChg>
        <pc:picChg chg="add mod">
          <ac:chgData name="Ahrens, John" userId="S::john.ahrens_chsinc.com#ext#@mhta.onmicrosoft.com::0fc7f0c0-81d4-4463-8b43-f68a5b4302d7" providerId="AD" clId="Web-{19A68F39-CD07-5520-B9C2-51CDCD1B4A28}" dt="2022-10-13T18:29:07.550" v="91" actId="1076"/>
          <ac:picMkLst>
            <pc:docMk/>
            <pc:sldMk cId="0" sldId="283"/>
            <ac:picMk id="5" creationId="{F47E3F55-B5E2-D03C-119B-549D11FD05A2}"/>
          </ac:picMkLst>
        </pc:picChg>
      </pc:sldChg>
      <pc:sldChg chg="modNotes">
        <pc:chgData name="Ahrens, John" userId="S::john.ahrens_chsinc.com#ext#@mhta.onmicrosoft.com::0fc7f0c0-81d4-4463-8b43-f68a5b4302d7" providerId="AD" clId="Web-{19A68F39-CD07-5520-B9C2-51CDCD1B4A28}" dt="2022-10-13T18:37:15.844" v="248"/>
        <pc:sldMkLst>
          <pc:docMk/>
          <pc:sldMk cId="0" sldId="286"/>
        </pc:sldMkLst>
      </pc:sldChg>
      <pc:sldChg chg="addSp delSp modSp">
        <pc:chgData name="Ahrens, John" userId="S::john.ahrens_chsinc.com#ext#@mhta.onmicrosoft.com::0fc7f0c0-81d4-4463-8b43-f68a5b4302d7" providerId="AD" clId="Web-{19A68F39-CD07-5520-B9C2-51CDCD1B4A28}" dt="2022-10-13T18:27:38.360" v="90" actId="14100"/>
        <pc:sldMkLst>
          <pc:docMk/>
          <pc:sldMk cId="2007092183" sldId="287"/>
        </pc:sldMkLst>
        <pc:spChg chg="del mod">
          <ac:chgData name="Ahrens, John" userId="S::john.ahrens_chsinc.com#ext#@mhta.onmicrosoft.com::0fc7f0c0-81d4-4463-8b43-f68a5b4302d7" providerId="AD" clId="Web-{19A68F39-CD07-5520-B9C2-51CDCD1B4A28}" dt="2022-10-13T18:27:23" v="87"/>
          <ac:spMkLst>
            <pc:docMk/>
            <pc:sldMk cId="2007092183" sldId="287"/>
            <ac:spMk id="4" creationId="{00000000-0000-0000-0000-000000000000}"/>
          </ac:spMkLst>
        </pc:spChg>
        <pc:spChg chg="del mod">
          <ac:chgData name="Ahrens, John" userId="S::john.ahrens_chsinc.com#ext#@mhta.onmicrosoft.com::0fc7f0c0-81d4-4463-8b43-f68a5b4302d7" providerId="AD" clId="Web-{19A68F39-CD07-5520-B9C2-51CDCD1B4A28}" dt="2022-10-13T18:27:10.437" v="85"/>
          <ac:spMkLst>
            <pc:docMk/>
            <pc:sldMk cId="2007092183" sldId="287"/>
            <ac:spMk id="5" creationId="{00000000-0000-0000-0000-000000000000}"/>
          </ac:spMkLst>
        </pc:spChg>
        <pc:picChg chg="add mod">
          <ac:chgData name="Ahrens, John" userId="S::john.ahrens_chsinc.com#ext#@mhta.onmicrosoft.com::0fc7f0c0-81d4-4463-8b43-f68a5b4302d7" providerId="AD" clId="Web-{19A68F39-CD07-5520-B9C2-51CDCD1B4A28}" dt="2022-10-13T18:27:38.360" v="90" actId="14100"/>
          <ac:picMkLst>
            <pc:docMk/>
            <pc:sldMk cId="2007092183" sldId="287"/>
            <ac:picMk id="3" creationId="{C0581C9A-57B8-65E3-A85E-8C04AC319EAB}"/>
          </ac:picMkLst>
        </pc:picChg>
      </pc:sldChg>
    </pc:docChg>
  </pc:docChgLst>
  <pc:docChgLst>
    <pc:chgData name="Manjila Purushothaman, Arun" userId="S::amanjilapurushothaman_landolakes.com#ext#@mhta.onmicrosoft.com::81e75440-19d5-4c5c-8022-411d5657c16b" providerId="AD" clId="Web-{9D54543E-B3E8-4B7B-3CF0-A8F925A096E5}"/>
    <pc:docChg chg="modSld">
      <pc:chgData name="Manjila Purushothaman, Arun" userId="S::amanjilapurushothaman_landolakes.com#ext#@mhta.onmicrosoft.com::81e75440-19d5-4c5c-8022-411d5657c16b" providerId="AD" clId="Web-{9D54543E-B3E8-4B7B-3CF0-A8F925A096E5}" dt="2022-10-12T16:48:31.513" v="0" actId="1076"/>
      <pc:docMkLst>
        <pc:docMk/>
      </pc:docMkLst>
      <pc:sldChg chg="modSp">
        <pc:chgData name="Manjila Purushothaman, Arun" userId="S::amanjilapurushothaman_landolakes.com#ext#@mhta.onmicrosoft.com::81e75440-19d5-4c5c-8022-411d5657c16b" providerId="AD" clId="Web-{9D54543E-B3E8-4B7B-3CF0-A8F925A096E5}" dt="2022-10-12T16:48:31.513" v="0" actId="1076"/>
        <pc:sldMkLst>
          <pc:docMk/>
          <pc:sldMk cId="1009202674" sldId="305"/>
        </pc:sldMkLst>
        <pc:picChg chg="mod">
          <ac:chgData name="Manjila Purushothaman, Arun" userId="S::amanjilapurushothaman_landolakes.com#ext#@mhta.onmicrosoft.com::81e75440-19d5-4c5c-8022-411d5657c16b" providerId="AD" clId="Web-{9D54543E-B3E8-4B7B-3CF0-A8F925A096E5}" dt="2022-10-12T16:48:31.513" v="0" actId="1076"/>
          <ac:picMkLst>
            <pc:docMk/>
            <pc:sldMk cId="1009202674" sldId="305"/>
            <ac:picMk id="8" creationId="{B2202B24-26C4-BA74-F38F-D6B64FEE57E7}"/>
          </ac:picMkLst>
        </pc:picChg>
      </pc:sldChg>
    </pc:docChg>
  </pc:docChgLst>
  <pc:docChgLst>
    <pc:chgData name="David King" userId="S::dking_digineer.com#ext#@mhta.onmicrosoft.com::b65f60b1-da74-47fa-9f11-6f0b35223a53" providerId="AD" clId="Web-{4BDB10FA-076D-FDA0-EA3E-2E38FD2092CC}"/>
    <pc:docChg chg="modSld">
      <pc:chgData name="David King" userId="S::dking_digineer.com#ext#@mhta.onmicrosoft.com::b65f60b1-da74-47fa-9f11-6f0b35223a53" providerId="AD" clId="Web-{4BDB10FA-076D-FDA0-EA3E-2E38FD2092CC}" dt="2022-10-13T18:23:37.899" v="18"/>
      <pc:docMkLst>
        <pc:docMk/>
      </pc:docMkLst>
      <pc:sldChg chg="modSp">
        <pc:chgData name="David King" userId="S::dking_digineer.com#ext#@mhta.onmicrosoft.com::b65f60b1-da74-47fa-9f11-6f0b35223a53" providerId="AD" clId="Web-{4BDB10FA-076D-FDA0-EA3E-2E38FD2092CC}" dt="2022-10-13T18:21:22.582" v="17"/>
        <pc:sldMkLst>
          <pc:docMk/>
          <pc:sldMk cId="0" sldId="273"/>
        </pc:sldMkLst>
        <pc:spChg chg="mod">
          <ac:chgData name="David King" userId="S::dking_digineer.com#ext#@mhta.onmicrosoft.com::b65f60b1-da74-47fa-9f11-6f0b35223a53" providerId="AD" clId="Web-{4BDB10FA-076D-FDA0-EA3E-2E38FD2092CC}" dt="2022-10-13T18:21:22.582" v="17"/>
          <ac:spMkLst>
            <pc:docMk/>
            <pc:sldMk cId="0" sldId="273"/>
            <ac:spMk id="12" creationId="{00000000-0000-0000-0000-000000000000}"/>
          </ac:spMkLst>
        </pc:spChg>
      </pc:sldChg>
      <pc:sldChg chg="delAnim">
        <pc:chgData name="David King" userId="S::dking_digineer.com#ext#@mhta.onmicrosoft.com::b65f60b1-da74-47fa-9f11-6f0b35223a53" providerId="AD" clId="Web-{4BDB10FA-076D-FDA0-EA3E-2E38FD2092CC}" dt="2022-10-13T18:23:37.899" v="18"/>
        <pc:sldMkLst>
          <pc:docMk/>
          <pc:sldMk cId="0" sldId="274"/>
        </pc:sldMkLst>
      </pc:sldChg>
    </pc:docChg>
  </pc:docChgLst>
  <pc:docChgLst>
    <pc:chgData name="Joel Crandall" userId="S::joel@mntech.org::f4acb6c0-d2e8-4694-85d2-53dad55b08dc" providerId="AD" clId="Web-{410814D4-9780-C117-75C9-F5EFD4B90216}"/>
    <pc:docChg chg="addSld delSld modSld sldOrd">
      <pc:chgData name="Joel Crandall" userId="S::joel@mntech.org::f4acb6c0-d2e8-4694-85d2-53dad55b08dc" providerId="AD" clId="Web-{410814D4-9780-C117-75C9-F5EFD4B90216}" dt="2022-10-13T16:55:10.982" v="31" actId="1076"/>
      <pc:docMkLst>
        <pc:docMk/>
      </pc:docMkLst>
      <pc:sldChg chg="modSp">
        <pc:chgData name="Joel Crandall" userId="S::joel@mntech.org::f4acb6c0-d2e8-4694-85d2-53dad55b08dc" providerId="AD" clId="Web-{410814D4-9780-C117-75C9-F5EFD4B90216}" dt="2022-10-13T13:59:39.729" v="0" actId="1076"/>
        <pc:sldMkLst>
          <pc:docMk/>
          <pc:sldMk cId="1009202674" sldId="305"/>
        </pc:sldMkLst>
        <pc:picChg chg="mod">
          <ac:chgData name="Joel Crandall" userId="S::joel@mntech.org::f4acb6c0-d2e8-4694-85d2-53dad55b08dc" providerId="AD" clId="Web-{410814D4-9780-C117-75C9-F5EFD4B90216}" dt="2022-10-13T13:59:39.729" v="0" actId="1076"/>
          <ac:picMkLst>
            <pc:docMk/>
            <pc:sldMk cId="1009202674" sldId="305"/>
            <ac:picMk id="8" creationId="{B2202B24-26C4-BA74-F38F-D6B64FEE57E7}"/>
          </ac:picMkLst>
        </pc:picChg>
      </pc:sldChg>
      <pc:sldChg chg="new del ord">
        <pc:chgData name="Joel Crandall" userId="S::joel@mntech.org::f4acb6c0-d2e8-4694-85d2-53dad55b08dc" providerId="AD" clId="Web-{410814D4-9780-C117-75C9-F5EFD4B90216}" dt="2022-10-13T16:49:53.221" v="4"/>
        <pc:sldMkLst>
          <pc:docMk/>
          <pc:sldMk cId="3497397235" sldId="316"/>
        </pc:sldMkLst>
      </pc:sldChg>
      <pc:sldChg chg="addSp delSp modSp add replId">
        <pc:chgData name="Joel Crandall" userId="S::joel@mntech.org::f4acb6c0-d2e8-4694-85d2-53dad55b08dc" providerId="AD" clId="Web-{410814D4-9780-C117-75C9-F5EFD4B90216}" dt="2022-10-13T16:55:10.982" v="31" actId="1076"/>
        <pc:sldMkLst>
          <pc:docMk/>
          <pc:sldMk cId="4070779016" sldId="317"/>
        </pc:sldMkLst>
        <pc:spChg chg="add mod">
          <ac:chgData name="Joel Crandall" userId="S::joel@mntech.org::f4acb6c0-d2e8-4694-85d2-53dad55b08dc" providerId="AD" clId="Web-{410814D4-9780-C117-75C9-F5EFD4B90216}" dt="2022-10-13T16:55:10.982" v="31" actId="1076"/>
          <ac:spMkLst>
            <pc:docMk/>
            <pc:sldMk cId="4070779016" sldId="317"/>
            <ac:spMk id="2" creationId="{EF7BFD77-4186-AE50-2401-5A45F583C30B}"/>
          </ac:spMkLst>
        </pc:spChg>
        <pc:spChg chg="del">
          <ac:chgData name="Joel Crandall" userId="S::joel@mntech.org::f4acb6c0-d2e8-4694-85d2-53dad55b08dc" providerId="AD" clId="Web-{410814D4-9780-C117-75C9-F5EFD4B90216}" dt="2022-10-13T16:50:16.894" v="7"/>
          <ac:spMkLst>
            <pc:docMk/>
            <pc:sldMk cId="4070779016" sldId="317"/>
            <ac:spMk id="11" creationId="{00000000-0000-0000-0000-000000000000}"/>
          </ac:spMkLst>
        </pc:spChg>
        <pc:spChg chg="mod">
          <ac:chgData name="Joel Crandall" userId="S::joel@mntech.org::f4acb6c0-d2e8-4694-85d2-53dad55b08dc" providerId="AD" clId="Web-{410814D4-9780-C117-75C9-F5EFD4B90216}" dt="2022-10-13T16:50:10.113" v="6" actId="1076"/>
          <ac:spMkLst>
            <pc:docMk/>
            <pc:sldMk cId="4070779016" sldId="317"/>
            <ac:spMk id="16" creationId="{00000000-0000-0000-0000-000000000000}"/>
          </ac:spMkLst>
        </pc:spChg>
        <pc:spChg chg="del">
          <ac:chgData name="Joel Crandall" userId="S::joel@mntech.org::f4acb6c0-d2e8-4694-85d2-53dad55b08dc" providerId="AD" clId="Web-{410814D4-9780-C117-75C9-F5EFD4B90216}" dt="2022-10-13T16:50:22.801" v="8"/>
          <ac:spMkLst>
            <pc:docMk/>
            <pc:sldMk cId="4070779016" sldId="317"/>
            <ac:spMk id="17" creationId="{00000000-0000-0000-0000-000000000000}"/>
          </ac:spMkLst>
        </pc:spChg>
        <pc:grpChg chg="mod">
          <ac:chgData name="Joel Crandall" userId="S::joel@mntech.org::f4acb6c0-d2e8-4694-85d2-53dad55b08dc" providerId="AD" clId="Web-{410814D4-9780-C117-75C9-F5EFD4B90216}" dt="2022-10-13T16:49:57.472" v="5" actId="1076"/>
          <ac:grpSpMkLst>
            <pc:docMk/>
            <pc:sldMk cId="4070779016" sldId="317"/>
            <ac:grpSpMk id="13" creationId="{00000000-0000-0000-0000-000000000000}"/>
          </ac:grpSpMkLst>
        </pc:grpChg>
      </pc:sldChg>
    </pc:docChg>
  </pc:docChgLst>
  <pc:docChgLst>
    <pc:chgData name="Kathryn.Wolfram" userId="S::kathryn.wolfram_target.com#ext#@mhta.onmicrosoft.com::9984312b-1b09-4ab4-aebb-37ac5c4fb714" providerId="AD" clId="Web-{7E22AA0E-70B9-FF85-FD63-388A95559366}"/>
    <pc:docChg chg="modSld">
      <pc:chgData name="Kathryn.Wolfram" userId="S::kathryn.wolfram_target.com#ext#@mhta.onmicrosoft.com::9984312b-1b09-4ab4-aebb-37ac5c4fb714" providerId="AD" clId="Web-{7E22AA0E-70B9-FF85-FD63-388A95559366}" dt="2022-10-12T23:37:06.484" v="387" actId="20577"/>
      <pc:docMkLst>
        <pc:docMk/>
      </pc:docMkLst>
      <pc:sldChg chg="modSp modNotes">
        <pc:chgData name="Kathryn.Wolfram" userId="S::kathryn.wolfram_target.com#ext#@mhta.onmicrosoft.com::9984312b-1b09-4ab4-aebb-37ac5c4fb714" providerId="AD" clId="Web-{7E22AA0E-70B9-FF85-FD63-388A95559366}" dt="2022-10-12T23:21:07.196" v="109"/>
        <pc:sldMkLst>
          <pc:docMk/>
          <pc:sldMk cId="0" sldId="262"/>
        </pc:sldMkLst>
        <pc:spChg chg="mod">
          <ac:chgData name="Kathryn.Wolfram" userId="S::kathryn.wolfram_target.com#ext#@mhta.onmicrosoft.com::9984312b-1b09-4ab4-aebb-37ac5c4fb714" providerId="AD" clId="Web-{7E22AA0E-70B9-FF85-FD63-388A95559366}" dt="2022-10-12T23:21:07.196" v="109"/>
          <ac:spMkLst>
            <pc:docMk/>
            <pc:sldMk cId="0" sldId="262"/>
            <ac:spMk id="4" creationId="{00000000-0000-0000-0000-000000000000}"/>
          </ac:spMkLst>
        </pc:spChg>
      </pc:sldChg>
      <pc:sldChg chg="addSp delSp modSp">
        <pc:chgData name="Kathryn.Wolfram" userId="S::kathryn.wolfram_target.com#ext#@mhta.onmicrosoft.com::9984312b-1b09-4ab4-aebb-37ac5c4fb714" providerId="AD" clId="Web-{7E22AA0E-70B9-FF85-FD63-388A95559366}" dt="2022-10-12T23:26:48.720" v="121"/>
        <pc:sldMkLst>
          <pc:docMk/>
          <pc:sldMk cId="4283244192" sldId="263"/>
        </pc:sldMkLst>
        <pc:spChg chg="mod">
          <ac:chgData name="Kathryn.Wolfram" userId="S::kathryn.wolfram_target.com#ext#@mhta.onmicrosoft.com::9984312b-1b09-4ab4-aebb-37ac5c4fb714" providerId="AD" clId="Web-{7E22AA0E-70B9-FF85-FD63-388A95559366}" dt="2022-10-12T23:26:48.720" v="121"/>
          <ac:spMkLst>
            <pc:docMk/>
            <pc:sldMk cId="4283244192" sldId="263"/>
            <ac:spMk id="3" creationId="{00000000-0000-0000-0000-000000000000}"/>
          </ac:spMkLst>
        </pc:spChg>
        <pc:picChg chg="add del mod">
          <ac:chgData name="Kathryn.Wolfram" userId="S::kathryn.wolfram_target.com#ext#@mhta.onmicrosoft.com::9984312b-1b09-4ab4-aebb-37ac5c4fb714" providerId="AD" clId="Web-{7E22AA0E-70B9-FF85-FD63-388A95559366}" dt="2022-10-12T23:22:51.636" v="111"/>
          <ac:picMkLst>
            <pc:docMk/>
            <pc:sldMk cId="4283244192" sldId="263"/>
            <ac:picMk id="4" creationId="{D96A51DF-67BE-A72F-9806-63EF6621D7E2}"/>
          </ac:picMkLst>
        </pc:picChg>
        <pc:picChg chg="add del mod">
          <ac:chgData name="Kathryn.Wolfram" userId="S::kathryn.wolfram_target.com#ext#@mhta.onmicrosoft.com::9984312b-1b09-4ab4-aebb-37ac5c4fb714" providerId="AD" clId="Web-{7E22AA0E-70B9-FF85-FD63-388A95559366}" dt="2022-10-12T23:24:19.576" v="117"/>
          <ac:picMkLst>
            <pc:docMk/>
            <pc:sldMk cId="4283244192" sldId="263"/>
            <ac:picMk id="5" creationId="{E56256BA-C07B-340F-310A-59EBECC5E689}"/>
          </ac:picMkLst>
        </pc:picChg>
      </pc:sldChg>
      <pc:sldChg chg="modSp">
        <pc:chgData name="Kathryn.Wolfram" userId="S::kathryn.wolfram_target.com#ext#@mhta.onmicrosoft.com::9984312b-1b09-4ab4-aebb-37ac5c4fb714" providerId="AD" clId="Web-{7E22AA0E-70B9-FF85-FD63-388A95559366}" dt="2022-10-12T23:27:03.126" v="122" actId="1076"/>
        <pc:sldMkLst>
          <pc:docMk/>
          <pc:sldMk cId="0" sldId="264"/>
        </pc:sldMkLst>
        <pc:picChg chg="mod">
          <ac:chgData name="Kathryn.Wolfram" userId="S::kathryn.wolfram_target.com#ext#@mhta.onmicrosoft.com::9984312b-1b09-4ab4-aebb-37ac5c4fb714" providerId="AD" clId="Web-{7E22AA0E-70B9-FF85-FD63-388A95559366}" dt="2022-10-12T23:27:03.126" v="122" actId="1076"/>
          <ac:picMkLst>
            <pc:docMk/>
            <pc:sldMk cId="0" sldId="264"/>
            <ac:picMk id="8" creationId="{DADDCA0D-FB28-81B0-8CA2-864CFF390399}"/>
          </ac:picMkLst>
        </pc:picChg>
      </pc:sldChg>
      <pc:sldChg chg="modSp">
        <pc:chgData name="Kathryn.Wolfram" userId="S::kathryn.wolfram_target.com#ext#@mhta.onmicrosoft.com::9984312b-1b09-4ab4-aebb-37ac5c4fb714" providerId="AD" clId="Web-{7E22AA0E-70B9-FF85-FD63-388A95559366}" dt="2022-10-12T23:33:15.354" v="177" actId="1076"/>
        <pc:sldMkLst>
          <pc:docMk/>
          <pc:sldMk cId="0" sldId="265"/>
        </pc:sldMkLst>
        <pc:spChg chg="mod">
          <ac:chgData name="Kathryn.Wolfram" userId="S::kathryn.wolfram_target.com#ext#@mhta.onmicrosoft.com::9984312b-1b09-4ab4-aebb-37ac5c4fb714" providerId="AD" clId="Web-{7E22AA0E-70B9-FF85-FD63-388A95559366}" dt="2022-10-12T23:31:28.742" v="141" actId="1076"/>
          <ac:spMkLst>
            <pc:docMk/>
            <pc:sldMk cId="0" sldId="265"/>
            <ac:spMk id="3" creationId="{00000000-0000-0000-0000-000000000000}"/>
          </ac:spMkLst>
        </pc:spChg>
        <pc:spChg chg="mod">
          <ac:chgData name="Kathryn.Wolfram" userId="S::kathryn.wolfram_target.com#ext#@mhta.onmicrosoft.com::9984312b-1b09-4ab4-aebb-37ac5c4fb714" providerId="AD" clId="Web-{7E22AA0E-70B9-FF85-FD63-388A95559366}" dt="2022-10-12T23:31:28.726" v="140" actId="1076"/>
          <ac:spMkLst>
            <pc:docMk/>
            <pc:sldMk cId="0" sldId="265"/>
            <ac:spMk id="6" creationId="{00000000-0000-0000-0000-000000000000}"/>
          </ac:spMkLst>
        </pc:spChg>
        <pc:spChg chg="mod">
          <ac:chgData name="Kathryn.Wolfram" userId="S::kathryn.wolfram_target.com#ext#@mhta.onmicrosoft.com::9984312b-1b09-4ab4-aebb-37ac5c4fb714" providerId="AD" clId="Web-{7E22AA0E-70B9-FF85-FD63-388A95559366}" dt="2022-10-12T23:33:15.307" v="176" actId="1076"/>
          <ac:spMkLst>
            <pc:docMk/>
            <pc:sldMk cId="0" sldId="265"/>
            <ac:spMk id="10" creationId="{00000000-0000-0000-0000-000000000000}"/>
          </ac:spMkLst>
        </pc:spChg>
        <pc:spChg chg="mod">
          <ac:chgData name="Kathryn.Wolfram" userId="S::kathryn.wolfram_target.com#ext#@mhta.onmicrosoft.com::9984312b-1b09-4ab4-aebb-37ac5c4fb714" providerId="AD" clId="Web-{7E22AA0E-70B9-FF85-FD63-388A95559366}" dt="2022-10-12T23:33:15.354" v="177" actId="1076"/>
          <ac:spMkLst>
            <pc:docMk/>
            <pc:sldMk cId="0" sldId="265"/>
            <ac:spMk id="11" creationId="{00000000-0000-0000-0000-000000000000}"/>
          </ac:spMkLst>
        </pc:spChg>
      </pc:sldChg>
      <pc:sldChg chg="modSp modNotes">
        <pc:chgData name="Kathryn.Wolfram" userId="S::kathryn.wolfram_target.com#ext#@mhta.onmicrosoft.com::9984312b-1b09-4ab4-aebb-37ac5c4fb714" providerId="AD" clId="Web-{7E22AA0E-70B9-FF85-FD63-388A95559366}" dt="2022-10-12T23:37:06.484" v="387" actId="20577"/>
        <pc:sldMkLst>
          <pc:docMk/>
          <pc:sldMk cId="0" sldId="266"/>
        </pc:sldMkLst>
        <pc:spChg chg="mod">
          <ac:chgData name="Kathryn.Wolfram" userId="S::kathryn.wolfram_target.com#ext#@mhta.onmicrosoft.com::9984312b-1b09-4ab4-aebb-37ac5c4fb714" providerId="AD" clId="Web-{7E22AA0E-70B9-FF85-FD63-388A95559366}" dt="2022-10-12T23:36:08.326" v="227" actId="20577"/>
          <ac:spMkLst>
            <pc:docMk/>
            <pc:sldMk cId="0" sldId="266"/>
            <ac:spMk id="12" creationId="{8F79AC42-A9CF-4C01-B550-1E2549312A76}"/>
          </ac:spMkLst>
        </pc:spChg>
        <pc:spChg chg="mod">
          <ac:chgData name="Kathryn.Wolfram" userId="S::kathryn.wolfram_target.com#ext#@mhta.onmicrosoft.com::9984312b-1b09-4ab4-aebb-37ac5c4fb714" providerId="AD" clId="Web-{7E22AA0E-70B9-FF85-FD63-388A95559366}" dt="2022-10-12T23:37:06.484" v="387" actId="20577"/>
          <ac:spMkLst>
            <pc:docMk/>
            <pc:sldMk cId="0" sldId="266"/>
            <ac:spMk id="15" creationId="{A1BE9D77-1756-44E1-8E71-07184F181A47}"/>
          </ac:spMkLst>
        </pc:spChg>
      </pc:sldChg>
      <pc:sldChg chg="modSp">
        <pc:chgData name="Kathryn.Wolfram" userId="S::kathryn.wolfram_target.com#ext#@mhta.onmicrosoft.com::9984312b-1b09-4ab4-aebb-37ac5c4fb714" providerId="AD" clId="Web-{7E22AA0E-70B9-FF85-FD63-388A95559366}" dt="2022-10-12T23:15:08.203" v="0"/>
        <pc:sldMkLst>
          <pc:docMk/>
          <pc:sldMk cId="1000523835" sldId="310"/>
        </pc:sldMkLst>
        <pc:spChg chg="mod">
          <ac:chgData name="Kathryn.Wolfram" userId="S::kathryn.wolfram_target.com#ext#@mhta.onmicrosoft.com::9984312b-1b09-4ab4-aebb-37ac5c4fb714" providerId="AD" clId="Web-{7E22AA0E-70B9-FF85-FD63-388A95559366}" dt="2022-10-12T23:15:08.203" v="0"/>
          <ac:spMkLst>
            <pc:docMk/>
            <pc:sldMk cId="1000523835" sldId="310"/>
            <ac:spMk id="12" creationId="{00000000-0000-0000-0000-000000000000}"/>
          </ac:spMkLst>
        </pc:spChg>
      </pc:sldChg>
    </pc:docChg>
  </pc:docChgLst>
  <pc:docChgLst>
    <pc:chgData name="abbi.butterfield" userId="S::abbi.butterfield_gmail.com#ext#@mhta.onmicrosoft.com::5543cdbc-65c0-4d42-b449-7373d6f802f0" providerId="AD" clId="Web-{264C406C-7252-1E05-001F-F5F8B6B37D83}"/>
    <pc:docChg chg="addSld delSld modSld">
      <pc:chgData name="abbi.butterfield" userId="S::abbi.butterfield_gmail.com#ext#@mhta.onmicrosoft.com::5543cdbc-65c0-4d42-b449-7373d6f802f0" providerId="AD" clId="Web-{264C406C-7252-1E05-001F-F5F8B6B37D83}" dt="2022-10-13T18:02:05.198" v="16" actId="1076"/>
      <pc:docMkLst>
        <pc:docMk/>
      </pc:docMkLst>
      <pc:sldChg chg="addSp delSp modSp">
        <pc:chgData name="abbi.butterfield" userId="S::abbi.butterfield_gmail.com#ext#@mhta.onmicrosoft.com::5543cdbc-65c0-4d42-b449-7373d6f802f0" providerId="AD" clId="Web-{264C406C-7252-1E05-001F-F5F8B6B37D83}" dt="2022-10-13T18:02:05.198" v="16" actId="1076"/>
        <pc:sldMkLst>
          <pc:docMk/>
          <pc:sldMk cId="0" sldId="283"/>
        </pc:sldMkLst>
        <pc:spChg chg="mod">
          <ac:chgData name="abbi.butterfield" userId="S::abbi.butterfield_gmail.com#ext#@mhta.onmicrosoft.com::5543cdbc-65c0-4d42-b449-7373d6f802f0" providerId="AD" clId="Web-{264C406C-7252-1E05-001F-F5F8B6B37D83}" dt="2022-10-13T18:02:05.198" v="16" actId="1076"/>
          <ac:spMkLst>
            <pc:docMk/>
            <pc:sldMk cId="0" sldId="283"/>
            <ac:spMk id="4" creationId="{00000000-0000-0000-0000-000000000000}"/>
          </ac:spMkLst>
        </pc:spChg>
        <pc:spChg chg="add del mod">
          <ac:chgData name="abbi.butterfield" userId="S::abbi.butterfield_gmail.com#ext#@mhta.onmicrosoft.com::5543cdbc-65c0-4d42-b449-7373d6f802f0" providerId="AD" clId="Web-{264C406C-7252-1E05-001F-F5F8B6B37D83}" dt="2022-10-13T18:00:09.491" v="6"/>
          <ac:spMkLst>
            <pc:docMk/>
            <pc:sldMk cId="0" sldId="283"/>
            <ac:spMk id="6" creationId="{E6128077-28E6-93C3-01B1-362D7F35B402}"/>
          </ac:spMkLst>
        </pc:spChg>
        <pc:spChg chg="add del mod">
          <ac:chgData name="abbi.butterfield" userId="S::abbi.butterfield_gmail.com#ext#@mhta.onmicrosoft.com::5543cdbc-65c0-4d42-b449-7373d6f802f0" providerId="AD" clId="Web-{264C406C-7252-1E05-001F-F5F8B6B37D83}" dt="2022-10-13T18:01:58.885" v="15"/>
          <ac:spMkLst>
            <pc:docMk/>
            <pc:sldMk cId="0" sldId="283"/>
            <ac:spMk id="7" creationId="{D1E50C4A-4DD3-B425-11B4-D017FDE5FC56}"/>
          </ac:spMkLst>
        </pc:spChg>
        <pc:picChg chg="add del mod">
          <ac:chgData name="abbi.butterfield" userId="S::abbi.butterfield_gmail.com#ext#@mhta.onmicrosoft.com::5543cdbc-65c0-4d42-b449-7373d6f802f0" providerId="AD" clId="Web-{264C406C-7252-1E05-001F-F5F8B6B37D83}" dt="2022-10-13T17:57:40.079" v="2"/>
          <ac:picMkLst>
            <pc:docMk/>
            <pc:sldMk cId="0" sldId="283"/>
            <ac:picMk id="5" creationId="{00CDEBC5-FC35-2026-4038-CCCA47FC9B93}"/>
          </ac:picMkLst>
        </pc:picChg>
      </pc:sldChg>
      <pc:sldChg chg="addSp delSp modSp new del">
        <pc:chgData name="abbi.butterfield" userId="S::abbi.butterfield_gmail.com#ext#@mhta.onmicrosoft.com::5543cdbc-65c0-4d42-b449-7373d6f802f0" providerId="AD" clId="Web-{264C406C-7252-1E05-001F-F5F8B6B37D83}" dt="2022-10-13T18:01:07.524" v="12"/>
        <pc:sldMkLst>
          <pc:docMk/>
          <pc:sldMk cId="2206556656" sldId="318"/>
        </pc:sldMkLst>
        <pc:spChg chg="add del mod">
          <ac:chgData name="abbi.butterfield" userId="S::abbi.butterfield_gmail.com#ext#@mhta.onmicrosoft.com::5543cdbc-65c0-4d42-b449-7373d6f802f0" providerId="AD" clId="Web-{264C406C-7252-1E05-001F-F5F8B6B37D83}" dt="2022-10-13T18:00:59.930" v="11"/>
          <ac:spMkLst>
            <pc:docMk/>
            <pc:sldMk cId="2206556656" sldId="318"/>
            <ac:spMk id="2" creationId="{647A3DEA-C570-F0C1-9A2B-D132C0655F59}"/>
          </ac:spMkLst>
        </pc:spChg>
      </pc:sldChg>
    </pc:docChg>
  </pc:docChgLst>
  <pc:docChgLst>
    <pc:chgData name="Lind, Andrew" userId="S::andrew.lind_surescripts.com#ext#@mhta.onmicrosoft.com::43d50905-7d7a-44de-92cf-15026ebd3311" providerId="AD" clId="Web-{1C0FEF74-13E4-426D-71EB-5928DAA13603}"/>
    <pc:docChg chg="addSld delSld modSld sldOrd">
      <pc:chgData name="Lind, Andrew" userId="S::andrew.lind_surescripts.com#ext#@mhta.onmicrosoft.com::43d50905-7d7a-44de-92cf-15026ebd3311" providerId="AD" clId="Web-{1C0FEF74-13E4-426D-71EB-5928DAA13603}" dt="2022-10-13T18:30:25.118" v="20" actId="20577"/>
      <pc:docMkLst>
        <pc:docMk/>
      </pc:docMkLst>
      <pc:sldChg chg="modSp">
        <pc:chgData name="Lind, Andrew" userId="S::andrew.lind_surescripts.com#ext#@mhta.onmicrosoft.com::43d50905-7d7a-44de-92cf-15026ebd3311" providerId="AD" clId="Web-{1C0FEF74-13E4-426D-71EB-5928DAA13603}" dt="2022-10-13T18:30:25.118" v="20" actId="20577"/>
        <pc:sldMkLst>
          <pc:docMk/>
          <pc:sldMk cId="0" sldId="266"/>
        </pc:sldMkLst>
        <pc:spChg chg="mod">
          <ac:chgData name="Lind, Andrew" userId="S::andrew.lind_surescripts.com#ext#@mhta.onmicrosoft.com::43d50905-7d7a-44de-92cf-15026ebd3311" providerId="AD" clId="Web-{1C0FEF74-13E4-426D-71EB-5928DAA13603}" dt="2022-10-13T18:30:25.118" v="20" actId="20577"/>
          <ac:spMkLst>
            <pc:docMk/>
            <pc:sldMk cId="0" sldId="266"/>
            <ac:spMk id="12" creationId="{8F79AC42-A9CF-4C01-B550-1E2549312A76}"/>
          </ac:spMkLst>
        </pc:spChg>
      </pc:sldChg>
      <pc:sldChg chg="new del">
        <pc:chgData name="Lind, Andrew" userId="S::andrew.lind_surescripts.com#ext#@mhta.onmicrosoft.com::43d50905-7d7a-44de-92cf-15026ebd3311" providerId="AD" clId="Web-{1C0FEF74-13E4-426D-71EB-5928DAA13603}" dt="2022-10-13T18:19:43.282" v="2"/>
        <pc:sldMkLst>
          <pc:docMk/>
          <pc:sldMk cId="1745531835" sldId="318"/>
        </pc:sldMkLst>
      </pc:sldChg>
      <pc:sldChg chg="add">
        <pc:chgData name="Lind, Andrew" userId="S::andrew.lind_surescripts.com#ext#@mhta.onmicrosoft.com::43d50905-7d7a-44de-92cf-15026ebd3311" providerId="AD" clId="Web-{1C0FEF74-13E4-426D-71EB-5928DAA13603}" dt="2022-10-13T18:19:40.594" v="1"/>
        <pc:sldMkLst>
          <pc:docMk/>
          <pc:sldMk cId="2701660378" sldId="319"/>
        </pc:sldMkLst>
      </pc:sldChg>
      <pc:sldChg chg="add ord">
        <pc:chgData name="Lind, Andrew" userId="S::andrew.lind_surescripts.com#ext#@mhta.onmicrosoft.com::43d50905-7d7a-44de-92cf-15026ebd3311" providerId="AD" clId="Web-{1C0FEF74-13E4-426D-71EB-5928DAA13603}" dt="2022-10-13T18:19:50.845" v="4"/>
        <pc:sldMkLst>
          <pc:docMk/>
          <pc:sldMk cId="2956252643" sldId="320"/>
        </pc:sldMkLst>
      </pc:sldChg>
      <pc:sldChg chg="add ord">
        <pc:chgData name="Lind, Andrew" userId="S::andrew.lind_surescripts.com#ext#@mhta.onmicrosoft.com::43d50905-7d7a-44de-92cf-15026ebd3311" providerId="AD" clId="Web-{1C0FEF74-13E4-426D-71EB-5928DAA13603}" dt="2022-10-13T18:19:57.939" v="6"/>
        <pc:sldMkLst>
          <pc:docMk/>
          <pc:sldMk cId="1068658115" sldId="321"/>
        </pc:sldMkLst>
      </pc:sldChg>
      <pc:sldChg chg="add">
        <pc:chgData name="Lind, Andrew" userId="S::andrew.lind_surescripts.com#ext#@mhta.onmicrosoft.com::43d50905-7d7a-44de-92cf-15026ebd3311" providerId="AD" clId="Web-{1C0FEF74-13E4-426D-71EB-5928DAA13603}" dt="2022-10-13T18:20:07.549" v="7"/>
        <pc:sldMkLst>
          <pc:docMk/>
          <pc:sldMk cId="2167371268" sldId="322"/>
        </pc:sldMkLst>
      </pc:sldChg>
      <pc:sldChg chg="add ord">
        <pc:chgData name="Lind, Andrew" userId="S::andrew.lind_surescripts.com#ext#@mhta.onmicrosoft.com::43d50905-7d7a-44de-92cf-15026ebd3311" providerId="AD" clId="Web-{1C0FEF74-13E4-426D-71EB-5928DAA13603}" dt="2022-10-13T18:20:16.518" v="9"/>
        <pc:sldMkLst>
          <pc:docMk/>
          <pc:sldMk cId="713268629" sldId="323"/>
        </pc:sldMkLst>
      </pc:sldChg>
      <pc:sldChg chg="add ord">
        <pc:chgData name="Lind, Andrew" userId="S::andrew.lind_surescripts.com#ext#@mhta.onmicrosoft.com::43d50905-7d7a-44de-92cf-15026ebd3311" providerId="AD" clId="Web-{1C0FEF74-13E4-426D-71EB-5928DAA13603}" dt="2022-10-13T18:20:33.034" v="11"/>
        <pc:sldMkLst>
          <pc:docMk/>
          <pc:sldMk cId="1884678723" sldId="324"/>
        </pc:sldMkLst>
      </pc:sldChg>
      <pc:sldChg chg="add">
        <pc:chgData name="Lind, Andrew" userId="S::andrew.lind_surescripts.com#ext#@mhta.onmicrosoft.com::43d50905-7d7a-44de-92cf-15026ebd3311" providerId="AD" clId="Web-{1C0FEF74-13E4-426D-71EB-5928DAA13603}" dt="2022-10-13T18:20:37.534" v="12"/>
        <pc:sldMkLst>
          <pc:docMk/>
          <pc:sldMk cId="1483313528" sldId="325"/>
        </pc:sldMkLst>
      </pc:sldChg>
    </pc:docChg>
  </pc:docChgLst>
  <pc:docChgLst>
    <pc:chgData name="King, Ian" userId="S::ian.king_chsinc.com#ext#@mhta.onmicrosoft.com::769de238-0c11-4236-812e-7e5be4270596" providerId="AD" clId="Web-{013EC44E-CC58-304E-27F2-AC270F3DA1A5}"/>
    <pc:docChg chg="addSld delSld modSld sldOrd">
      <pc:chgData name="King, Ian" userId="S::ian.king_chsinc.com#ext#@mhta.onmicrosoft.com::769de238-0c11-4236-812e-7e5be4270596" providerId="AD" clId="Web-{013EC44E-CC58-304E-27F2-AC270F3DA1A5}" dt="2022-10-12T23:18:37.894" v="173"/>
      <pc:docMkLst>
        <pc:docMk/>
      </pc:docMkLst>
      <pc:sldChg chg="del">
        <pc:chgData name="King, Ian" userId="S::ian.king_chsinc.com#ext#@mhta.onmicrosoft.com::769de238-0c11-4236-812e-7e5be4270596" providerId="AD" clId="Web-{013EC44E-CC58-304E-27F2-AC270F3DA1A5}" dt="2022-10-12T19:38:09.771" v="3"/>
        <pc:sldMkLst>
          <pc:docMk/>
          <pc:sldMk cId="0" sldId="288"/>
        </pc:sldMkLst>
      </pc:sldChg>
      <pc:sldChg chg="del">
        <pc:chgData name="King, Ian" userId="S::ian.king_chsinc.com#ext#@mhta.onmicrosoft.com::769de238-0c11-4236-812e-7e5be4270596" providerId="AD" clId="Web-{013EC44E-CC58-304E-27F2-AC270F3DA1A5}" dt="2022-10-12T19:38:31.991" v="5"/>
        <pc:sldMkLst>
          <pc:docMk/>
          <pc:sldMk cId="3862417955" sldId="290"/>
        </pc:sldMkLst>
      </pc:sldChg>
      <pc:sldChg chg="del">
        <pc:chgData name="King, Ian" userId="S::ian.king_chsinc.com#ext#@mhta.onmicrosoft.com::769de238-0c11-4236-812e-7e5be4270596" providerId="AD" clId="Web-{013EC44E-CC58-304E-27F2-AC270F3DA1A5}" dt="2022-10-12T19:38:47.772" v="7"/>
        <pc:sldMkLst>
          <pc:docMk/>
          <pc:sldMk cId="154686504" sldId="291"/>
        </pc:sldMkLst>
      </pc:sldChg>
      <pc:sldChg chg="del">
        <pc:chgData name="King, Ian" userId="S::ian.king_chsinc.com#ext#@mhta.onmicrosoft.com::769de238-0c11-4236-812e-7e5be4270596" providerId="AD" clId="Web-{013EC44E-CC58-304E-27F2-AC270F3DA1A5}" dt="2022-10-12T19:39:06.695" v="9"/>
        <pc:sldMkLst>
          <pc:docMk/>
          <pc:sldMk cId="0" sldId="292"/>
        </pc:sldMkLst>
      </pc:sldChg>
      <pc:sldChg chg="modSp">
        <pc:chgData name="King, Ian" userId="S::ian.king_chsinc.com#ext#@mhta.onmicrosoft.com::769de238-0c11-4236-812e-7e5be4270596" providerId="AD" clId="Web-{013EC44E-CC58-304E-27F2-AC270F3DA1A5}" dt="2022-10-12T19:46:13.362" v="71" actId="20577"/>
        <pc:sldMkLst>
          <pc:docMk/>
          <pc:sldMk cId="0" sldId="293"/>
        </pc:sldMkLst>
        <pc:spChg chg="mod">
          <ac:chgData name="King, Ian" userId="S::ian.king_chsinc.com#ext#@mhta.onmicrosoft.com::769de238-0c11-4236-812e-7e5be4270596" providerId="AD" clId="Web-{013EC44E-CC58-304E-27F2-AC270F3DA1A5}" dt="2022-10-12T19:46:03.565" v="67" actId="20577"/>
          <ac:spMkLst>
            <pc:docMk/>
            <pc:sldMk cId="0" sldId="293"/>
            <ac:spMk id="6" creationId="{00000000-0000-0000-0000-000000000000}"/>
          </ac:spMkLst>
        </pc:spChg>
        <pc:spChg chg="mod">
          <ac:chgData name="King, Ian" userId="S::ian.king_chsinc.com#ext#@mhta.onmicrosoft.com::769de238-0c11-4236-812e-7e5be4270596" providerId="AD" clId="Web-{013EC44E-CC58-304E-27F2-AC270F3DA1A5}" dt="2022-10-12T19:46:08.175" v="68" actId="20577"/>
          <ac:spMkLst>
            <pc:docMk/>
            <pc:sldMk cId="0" sldId="293"/>
            <ac:spMk id="8" creationId="{00000000-0000-0000-0000-000000000000}"/>
          </ac:spMkLst>
        </pc:spChg>
        <pc:spChg chg="mod">
          <ac:chgData name="King, Ian" userId="S::ian.king_chsinc.com#ext#@mhta.onmicrosoft.com::769de238-0c11-4236-812e-7e5be4270596" providerId="AD" clId="Web-{013EC44E-CC58-304E-27F2-AC270F3DA1A5}" dt="2022-10-12T19:46:13.362" v="71" actId="20577"/>
          <ac:spMkLst>
            <pc:docMk/>
            <pc:sldMk cId="0" sldId="293"/>
            <ac:spMk id="10" creationId="{00000000-0000-0000-0000-000000000000}"/>
          </ac:spMkLst>
        </pc:spChg>
      </pc:sldChg>
      <pc:sldChg chg="del">
        <pc:chgData name="King, Ian" userId="S::ian.king_chsinc.com#ext#@mhta.onmicrosoft.com::769de238-0c11-4236-812e-7e5be4270596" providerId="AD" clId="Web-{013EC44E-CC58-304E-27F2-AC270F3DA1A5}" dt="2022-10-12T19:39:27.586" v="11"/>
        <pc:sldMkLst>
          <pc:docMk/>
          <pc:sldMk cId="3022404383" sldId="294"/>
        </pc:sldMkLst>
      </pc:sldChg>
      <pc:sldChg chg="ord">
        <pc:chgData name="King, Ian" userId="S::ian.king_chsinc.com#ext#@mhta.onmicrosoft.com::769de238-0c11-4236-812e-7e5be4270596" providerId="AD" clId="Web-{013EC44E-CC58-304E-27F2-AC270F3DA1A5}" dt="2022-10-12T19:09:28.726" v="1"/>
        <pc:sldMkLst>
          <pc:docMk/>
          <pc:sldMk cId="3382676379" sldId="309"/>
        </pc:sldMkLst>
      </pc:sldChg>
      <pc:sldChg chg="add">
        <pc:chgData name="King, Ian" userId="S::ian.king_chsinc.com#ext#@mhta.onmicrosoft.com::769de238-0c11-4236-812e-7e5be4270596" providerId="AD" clId="Web-{013EC44E-CC58-304E-27F2-AC270F3DA1A5}" dt="2022-10-12T19:38:03.006" v="2"/>
        <pc:sldMkLst>
          <pc:docMk/>
          <pc:sldMk cId="3838592701" sldId="311"/>
        </pc:sldMkLst>
      </pc:sldChg>
      <pc:sldChg chg="add">
        <pc:chgData name="King, Ian" userId="S::ian.king_chsinc.com#ext#@mhta.onmicrosoft.com::769de238-0c11-4236-812e-7e5be4270596" providerId="AD" clId="Web-{013EC44E-CC58-304E-27F2-AC270F3DA1A5}" dt="2022-10-12T19:38:26.490" v="4"/>
        <pc:sldMkLst>
          <pc:docMk/>
          <pc:sldMk cId="3782603470" sldId="312"/>
        </pc:sldMkLst>
      </pc:sldChg>
      <pc:sldChg chg="add modNotes">
        <pc:chgData name="King, Ian" userId="S::ian.king_chsinc.com#ext#@mhta.onmicrosoft.com::769de238-0c11-4236-812e-7e5be4270596" providerId="AD" clId="Web-{013EC44E-CC58-304E-27F2-AC270F3DA1A5}" dt="2022-10-12T23:18:37.894" v="173"/>
        <pc:sldMkLst>
          <pc:docMk/>
          <pc:sldMk cId="240185151" sldId="313"/>
        </pc:sldMkLst>
      </pc:sldChg>
      <pc:sldChg chg="modSp add">
        <pc:chgData name="King, Ian" userId="S::ian.king_chsinc.com#ext#@mhta.onmicrosoft.com::769de238-0c11-4236-812e-7e5be4270596" providerId="AD" clId="Web-{013EC44E-CC58-304E-27F2-AC270F3DA1A5}" dt="2022-10-12T19:43:08.826" v="66" actId="20577"/>
        <pc:sldMkLst>
          <pc:docMk/>
          <pc:sldMk cId="1563276369" sldId="314"/>
        </pc:sldMkLst>
        <pc:spChg chg="mod">
          <ac:chgData name="King, Ian" userId="S::ian.king_chsinc.com#ext#@mhta.onmicrosoft.com::769de238-0c11-4236-812e-7e5be4270596" providerId="AD" clId="Web-{013EC44E-CC58-304E-27F2-AC270F3DA1A5}" dt="2022-10-12T19:43:08.826" v="66" actId="20577"/>
          <ac:spMkLst>
            <pc:docMk/>
            <pc:sldMk cId="1563276369" sldId="314"/>
            <ac:spMk id="4" creationId="{00000000-0000-0000-0000-000000000000}"/>
          </ac:spMkLst>
        </pc:spChg>
      </pc:sldChg>
      <pc:sldChg chg="add">
        <pc:chgData name="King, Ian" userId="S::ian.king_chsinc.com#ext#@mhta.onmicrosoft.com::769de238-0c11-4236-812e-7e5be4270596" providerId="AD" clId="Web-{013EC44E-CC58-304E-27F2-AC270F3DA1A5}" dt="2022-10-12T19:39:22.414" v="10"/>
        <pc:sldMkLst>
          <pc:docMk/>
          <pc:sldMk cId="335910326"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EDBC1-8ACF-47CA-A271-6725CDAAEA2D}" type="datetimeFigureOut">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F886E-CEF2-4A28-A47C-B267D200CD88}" type="slidenum">
              <a:t>‹#›</a:t>
            </a:fld>
            <a:endParaRPr lang="en-US"/>
          </a:p>
        </p:txBody>
      </p:sp>
    </p:spTree>
    <p:extLst>
      <p:ext uri="{BB962C8B-B14F-4D97-AF65-F5344CB8AC3E}">
        <p14:creationId xmlns:p14="http://schemas.microsoft.com/office/powerpoint/2010/main" val="22099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7DF886E-CEF2-4A28-A47C-B267D200CD88}" type="slidenum">
              <a:rPr lang="en-US"/>
              <a:t>5</a:t>
            </a:fld>
            <a:endParaRPr lang="en-US"/>
          </a:p>
        </p:txBody>
      </p:sp>
    </p:spTree>
    <p:extLst>
      <p:ext uri="{BB962C8B-B14F-4D97-AF65-F5344CB8AC3E}">
        <p14:creationId xmlns:p14="http://schemas.microsoft.com/office/powerpoint/2010/main" val="2863403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Problem Slide – State the problem </a:t>
            </a:r>
          </a:p>
          <a:p>
            <a:r>
              <a:rPr lang="en-US"/>
              <a:t>Widen the funnel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221F9-AB21-48B7-8D09-79802829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560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Attention grabber – Bring Attention to the issue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221F9-AB21-48B7-8D09-79802829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836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 How are we spending the money</a:t>
            </a:r>
          </a:p>
          <a:p>
            <a:r>
              <a:rPr lang="en-US"/>
              <a:t>Jerel – 4 &amp; 5 Approach (funnel) and Key Themes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221F9-AB21-48B7-8D09-79802829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378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 How are we spending the money</a:t>
            </a:r>
          </a:p>
          <a:p>
            <a:r>
              <a:rPr lang="en-US"/>
              <a:t>Jerel – 4 &amp; 5 Approach (funnel) and Key Themes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221F9-AB21-48B7-8D09-79802829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38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 Describe what we are doing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221F9-AB21-48B7-8D09-79802829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242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 “the Closer”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221F9-AB21-48B7-8D09-79802829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757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Policy – </a:t>
            </a:r>
            <a:endParaRPr lang="en-US"/>
          </a:p>
          <a:p>
            <a:pPr marL="285750" indent="-285750">
              <a:buFont typeface="Symbol"/>
              <a:buChar char="•"/>
            </a:pPr>
            <a:r>
              <a:rPr lang="en-US" b="1"/>
              <a:t>Get the “CS for All” policy passed. (Support for csforall.org) </a:t>
            </a:r>
            <a:endParaRPr lang="en-US"/>
          </a:p>
          <a:p>
            <a:pPr marL="285750" indent="-285750">
              <a:buFont typeface="Symbol"/>
              <a:buChar char="•"/>
            </a:pPr>
            <a:r>
              <a:rPr lang="en-US" b="1"/>
              <a:t>Giving schools the money to implement any statewide policies that may be passed.  </a:t>
            </a:r>
            <a:endParaRPr lang="en-US"/>
          </a:p>
          <a:p>
            <a:r>
              <a:rPr lang="en-US" b="1"/>
              <a:t>Marketing &amp; Awareness</a:t>
            </a:r>
            <a:endParaRPr lang="en-US"/>
          </a:p>
          <a:p>
            <a:pPr marL="285750" indent="-285750">
              <a:buFont typeface="Symbol"/>
              <a:buChar char="•"/>
            </a:pPr>
            <a:r>
              <a:rPr lang="en-US" b="1"/>
              <a:t>Marketing to schools to bring awareness around development options for existing teachers – awareness to existing programs</a:t>
            </a:r>
            <a:endParaRPr lang="en-US"/>
          </a:p>
          <a:p>
            <a:pPr marL="285750" indent="-285750">
              <a:buFont typeface="Symbol"/>
              <a:buChar char="•"/>
            </a:pPr>
            <a:r>
              <a:rPr lang="en-US" b="1"/>
              <a:t>Awareness to schools about stipend for meeting student threshold</a:t>
            </a:r>
            <a:endParaRPr lang="en-US"/>
          </a:p>
          <a:p>
            <a:r>
              <a:rPr lang="en-US" b="1"/>
              <a:t>Partnerships w/ Service Providers</a:t>
            </a:r>
            <a:endParaRPr lang="en-US"/>
          </a:p>
          <a:p>
            <a:pPr marL="285750" indent="-285750">
              <a:buFont typeface="Symbol"/>
              <a:buChar char="•"/>
            </a:pPr>
            <a:r>
              <a:rPr lang="en-US" b="1"/>
              <a:t>Not reinventing the wheel</a:t>
            </a:r>
            <a:endParaRPr lang="en-US"/>
          </a:p>
          <a:p>
            <a:pPr marL="285750" indent="-285750">
              <a:buFont typeface="Symbol"/>
              <a:buChar char="•"/>
            </a:pPr>
            <a:r>
              <a:rPr lang="en-US" b="1"/>
              <a:t>Utilize existing programs to train current teachers &amp; cover the cost of these programs (e.g. TEALS)</a:t>
            </a:r>
            <a:endParaRPr lang="en-US"/>
          </a:p>
          <a:p>
            <a:pPr marL="285750" indent="-285750">
              <a:buFont typeface="Symbol"/>
              <a:buChar char="•"/>
            </a:pPr>
            <a:endParaRPr lang="en-US"/>
          </a:p>
          <a:p>
            <a:r>
              <a:rPr lang="en-US" b="1"/>
              <a:t>Funding Mechanisms &amp; Incentives</a:t>
            </a:r>
            <a:endParaRPr lang="en-US"/>
          </a:p>
          <a:p>
            <a:pPr marL="285750" indent="-285750">
              <a:buFont typeface="Symbol"/>
              <a:buChar char="•"/>
            </a:pPr>
            <a:r>
              <a:rPr lang="en-US" b="1"/>
              <a:t>Stipend for schools that get at least 10 students in their CS class (to ensure proper equipment/resources are available).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7DF886E-CEF2-4A28-A47C-B267D200CD88}" type="slidenum">
              <a:t>34</a:t>
            </a:fld>
            <a:endParaRPr lang="en-US"/>
          </a:p>
        </p:txBody>
      </p:sp>
    </p:spTree>
    <p:extLst>
      <p:ext uri="{BB962C8B-B14F-4D97-AF65-F5344CB8AC3E}">
        <p14:creationId xmlns:p14="http://schemas.microsoft.com/office/powerpoint/2010/main" val="1432912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MN has 0 certified CS teachers and no certification program to develop them.</a:t>
            </a:r>
          </a:p>
        </p:txBody>
      </p:sp>
      <p:sp>
        <p:nvSpPr>
          <p:cNvPr id="4" name="Slide Number Placeholder 3"/>
          <p:cNvSpPr>
            <a:spLocks noGrp="1"/>
          </p:cNvSpPr>
          <p:nvPr>
            <p:ph type="sldNum" sz="quarter" idx="5"/>
          </p:nvPr>
        </p:nvSpPr>
        <p:spPr/>
        <p:txBody>
          <a:bodyPr/>
          <a:lstStyle/>
          <a:p>
            <a:fld id="{07DF886E-CEF2-4A28-A47C-B267D200CD88}" type="slidenum">
              <a:rPr lang="en-US"/>
              <a:t>36</a:t>
            </a:fld>
            <a:endParaRPr lang="en-US"/>
          </a:p>
        </p:txBody>
      </p:sp>
    </p:spTree>
    <p:extLst>
      <p:ext uri="{BB962C8B-B14F-4D97-AF65-F5344CB8AC3E}">
        <p14:creationId xmlns:p14="http://schemas.microsoft.com/office/powerpoint/2010/main" val="3821446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Long-term – state leads effort</a:t>
            </a:r>
            <a:endParaRPr lang="en-US"/>
          </a:p>
          <a:p>
            <a:r>
              <a:rPr lang="en-US">
                <a:cs typeface="Calibri"/>
              </a:rPr>
              <a:t>Short-term – test out some proof-of-concepts to see what works for Minnesota</a:t>
            </a:r>
            <a:endParaRPr lang="en-US"/>
          </a:p>
          <a:p>
            <a:r>
              <a:rPr lang="en-US"/>
              <a:t>It may take awhile to get government support and implement these policies. Therefore, we can conduct a POC using lessons learned from other states with successful computer programs in their high schools. For example: Arkansas statistics….</a:t>
            </a:r>
            <a:endParaRPr lang="en-US">
              <a:cs typeface="Calibri" panose="020F0502020204030204"/>
            </a:endParaRPr>
          </a:p>
          <a:p>
            <a:r>
              <a:rPr lang="en-US">
                <a:cs typeface="Calibri" panose="020F0502020204030204"/>
              </a:rPr>
              <a:t>At least on POC district should be non-metro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70086-A94B-4392-B224-24E2E3CC8F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735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Programs exist and we can learn from them</a:t>
            </a:r>
          </a:p>
          <a:p>
            <a:r>
              <a:rPr lang="en-US">
                <a:cs typeface="Calibri"/>
              </a:rPr>
              <a:t>Do a POC with 4-6 Schools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70086-A94B-4392-B224-24E2E3CC8F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45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During presentation – hit on the why these numbers as top metrics (may be difficult to get, will need to partner with community engagement, but could down the line shape policy changes and track success of recommend pilots)</a:t>
            </a:r>
          </a:p>
        </p:txBody>
      </p:sp>
      <p:sp>
        <p:nvSpPr>
          <p:cNvPr id="4" name="Slide Number Placeholder 3"/>
          <p:cNvSpPr>
            <a:spLocks noGrp="1"/>
          </p:cNvSpPr>
          <p:nvPr>
            <p:ph type="sldNum" sz="quarter" idx="5"/>
          </p:nvPr>
        </p:nvSpPr>
        <p:spPr/>
        <p:txBody>
          <a:bodyPr/>
          <a:lstStyle/>
          <a:p>
            <a:fld id="{07DF886E-CEF2-4A28-A47C-B267D200CD88}" type="slidenum">
              <a:rPr lang="en-US"/>
              <a:t>9</a:t>
            </a:fld>
            <a:endParaRPr lang="en-US"/>
          </a:p>
        </p:txBody>
      </p:sp>
    </p:spTree>
    <p:extLst>
      <p:ext uri="{BB962C8B-B14F-4D97-AF65-F5344CB8AC3E}">
        <p14:creationId xmlns:p14="http://schemas.microsoft.com/office/powerpoint/2010/main" val="1065696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Arkansas raised the number of technologists to over 13,000 in 7 years. Using them as a role model, we should be able to make our goal of 10,000 technologists by 2030</a:t>
            </a:r>
          </a:p>
          <a:p>
            <a:r>
              <a:rPr lang="en-US">
                <a:cs typeface="Calibri"/>
              </a:rPr>
              <a:t>Summary point – how we met original goal – 10,000 new technologists by 2030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70086-A94B-4392-B224-24E2E3CC8F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288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Policy – </a:t>
            </a:r>
            <a:endParaRPr lang="en-US"/>
          </a:p>
          <a:p>
            <a:pPr marL="285750" indent="-285750">
              <a:buFont typeface="Symbol"/>
              <a:buChar char="•"/>
            </a:pPr>
            <a:r>
              <a:rPr lang="en-US" b="1"/>
              <a:t>Get the “CS for All” policy passed. (Support for csforall.org) </a:t>
            </a:r>
            <a:endParaRPr lang="en-US"/>
          </a:p>
          <a:p>
            <a:pPr marL="285750" indent="-285750">
              <a:buFont typeface="Symbol"/>
              <a:buChar char="•"/>
            </a:pPr>
            <a:r>
              <a:rPr lang="en-US" b="1"/>
              <a:t>Giving schools the money to implement any statewide policies that may be passed.  </a:t>
            </a:r>
            <a:endParaRPr lang="en-US"/>
          </a:p>
          <a:p>
            <a:r>
              <a:rPr lang="en-US" b="1"/>
              <a:t>Marketing &amp; Awareness</a:t>
            </a:r>
            <a:endParaRPr lang="en-US"/>
          </a:p>
          <a:p>
            <a:pPr marL="285750" indent="-285750">
              <a:buFont typeface="Symbol"/>
              <a:buChar char="•"/>
            </a:pPr>
            <a:r>
              <a:rPr lang="en-US" b="1"/>
              <a:t>Marketing to schools to bring awareness around development options for existing teachers – awareness to existing programs</a:t>
            </a:r>
            <a:endParaRPr lang="en-US"/>
          </a:p>
          <a:p>
            <a:pPr marL="285750" indent="-285750">
              <a:buFont typeface="Symbol"/>
              <a:buChar char="•"/>
            </a:pPr>
            <a:r>
              <a:rPr lang="en-US" b="1"/>
              <a:t>Awareness to schools about stipend for meeting student threshold</a:t>
            </a:r>
            <a:endParaRPr lang="en-US"/>
          </a:p>
          <a:p>
            <a:r>
              <a:rPr lang="en-US" b="1"/>
              <a:t>Partnerships w/ Service Providers</a:t>
            </a:r>
            <a:endParaRPr lang="en-US"/>
          </a:p>
          <a:p>
            <a:pPr marL="285750" indent="-285750">
              <a:buFont typeface="Symbol"/>
              <a:buChar char="•"/>
            </a:pPr>
            <a:r>
              <a:rPr lang="en-US" b="1"/>
              <a:t>Not reinventing the wheel</a:t>
            </a:r>
            <a:endParaRPr lang="en-US"/>
          </a:p>
          <a:p>
            <a:pPr marL="285750" indent="-285750">
              <a:buFont typeface="Symbol"/>
              <a:buChar char="•"/>
            </a:pPr>
            <a:r>
              <a:rPr lang="en-US" b="1"/>
              <a:t>Utilize existing programs to train current teachers &amp; cover the cost of these programs (e.g. TEALS)</a:t>
            </a:r>
            <a:endParaRPr lang="en-US"/>
          </a:p>
          <a:p>
            <a:pPr marL="285750" indent="-285750">
              <a:buFont typeface="Symbol"/>
              <a:buChar char="•"/>
            </a:pPr>
            <a:endParaRPr lang="en-US"/>
          </a:p>
          <a:p>
            <a:r>
              <a:rPr lang="en-US" b="1"/>
              <a:t>Funding Mechanisms &amp; Incentives</a:t>
            </a:r>
            <a:endParaRPr lang="en-US"/>
          </a:p>
          <a:p>
            <a:pPr marL="285750" indent="-285750">
              <a:buFont typeface="Symbol"/>
              <a:buChar char="•"/>
            </a:pPr>
            <a:r>
              <a:rPr lang="en-US" b="1"/>
              <a:t>Stipend for schools that get at least 10 students in their CS class (to ensure proper equipment/resources are available).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7DF886E-CEF2-4A28-A47C-B267D200CD88}" type="slidenum">
              <a:t>41</a:t>
            </a:fld>
            <a:endParaRPr lang="en-US"/>
          </a:p>
        </p:txBody>
      </p:sp>
    </p:spTree>
    <p:extLst>
      <p:ext uri="{BB962C8B-B14F-4D97-AF65-F5344CB8AC3E}">
        <p14:creationId xmlns:p14="http://schemas.microsoft.com/office/powerpoint/2010/main" val="1432912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Talking points:</a:t>
            </a:r>
          </a:p>
          <a:p>
            <a:pPr marL="171450" indent="-171450">
              <a:buFont typeface="Arial"/>
              <a:buChar char="•"/>
            </a:pPr>
            <a:r>
              <a:rPr lang="en-US">
                <a:cs typeface="Calibri"/>
              </a:rPr>
              <a:t>You've already heard from 6 other teams about the gap MN is facing with increasing demand for IT talent that is outpacing the supply</a:t>
            </a:r>
          </a:p>
          <a:p>
            <a:pPr marL="171450" indent="-171450">
              <a:buFont typeface="Arial"/>
              <a:buChar char="•"/>
            </a:pPr>
            <a:r>
              <a:rPr lang="en-US">
                <a:cs typeface="Calibri"/>
              </a:rPr>
              <a:t>Minnesotan's have a proud tradition with our educational system.</a:t>
            </a:r>
          </a:p>
          <a:p>
            <a:pPr marL="171450" indent="-171450">
              <a:buFont typeface="Arial,Sans-Serif"/>
              <a:buChar char="•"/>
            </a:pPr>
            <a:r>
              <a:rPr lang="en-US"/>
              <a:t>We were truly shocked to find that MN is still ranked 50th out of 50 states for Computer Science offerings in high schools!  For all the investment and pride we take in our states education, how could we possibly be dead last in such a critical area?</a:t>
            </a:r>
            <a:endParaRPr lang="en-US">
              <a:cs typeface="Calibri"/>
            </a:endParaRPr>
          </a:p>
          <a:p>
            <a:pPr marL="171450" indent="-171450">
              <a:buFont typeface="Arial,Sans-Serif"/>
              <a:buChar char="•"/>
            </a:pPr>
            <a:r>
              <a:rPr lang="en-US">
                <a:cs typeface="Calibri"/>
              </a:rPr>
              <a:t>Our proposal is to leverage some strengths of our education system to turn this around, and as a result, address the root challenge of increasing IT support in MN in the year ahead.</a:t>
            </a:r>
          </a:p>
          <a:p>
            <a:pPr marL="171450" indent="-171450">
              <a:buFont typeface="Arial"/>
              <a:buChar char="•"/>
            </a:pPr>
            <a:r>
              <a:rPr lang="en-US">
                <a:cs typeface="Calibri"/>
              </a:rPr>
              <a:t>One thing we want to highlight is that we have some great pieces available to start addressing this problem.</a:t>
            </a:r>
            <a:endParaRPr lang="en-US"/>
          </a:p>
          <a:p>
            <a:pPr lvl="1" indent="-171450">
              <a:buFont typeface="Arial"/>
              <a:buChar char="•"/>
            </a:pPr>
            <a:r>
              <a:rPr lang="en-US">
                <a:cs typeface="Calibri"/>
              </a:rPr>
              <a:t>We have great students – ranked #6 in the US.</a:t>
            </a:r>
          </a:p>
          <a:p>
            <a:pPr lvl="1" indent="-171450">
              <a:buFont typeface="Arial"/>
              <a:buChar char="•"/>
            </a:pPr>
            <a:r>
              <a:rPr lang="en-US">
                <a:cs typeface="Calibri"/>
              </a:rPr>
              <a:t>We have high quality teachers, which help is get to high student rankings</a:t>
            </a:r>
          </a:p>
          <a:p>
            <a:pPr lvl="1" indent="-171450">
              <a:buFont typeface="Arial"/>
              <a:buChar char="•"/>
            </a:pPr>
            <a:r>
              <a:rPr lang="en-US">
                <a:cs typeface="Calibri"/>
              </a:rPr>
              <a:t>We have organizations already exist today to support our educational system</a:t>
            </a:r>
          </a:p>
          <a:p>
            <a:pPr lvl="1" indent="-171450">
              <a:buFont typeface="Arial"/>
              <a:buChar char="•"/>
            </a:pPr>
            <a:r>
              <a:rPr lang="en-US">
                <a:cs typeface="Calibri"/>
              </a:rPr>
              <a:t>And we have active lobbyists that are working to increase the focus on Complete Science in MN schools.</a:t>
            </a:r>
          </a:p>
          <a:p>
            <a:pPr marL="171450" indent="-171450">
              <a:buFont typeface="Arial"/>
              <a:buChar char="•"/>
            </a:pPr>
            <a:endParaRPr lang="en-US">
              <a:cs typeface="Calibri"/>
            </a:endParaRPr>
          </a:p>
          <a:p>
            <a:pPr lvl="1"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1174C-85B2-4070-BB77-46408BD1B686}"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749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Policy – </a:t>
            </a:r>
            <a:endParaRPr lang="en-US"/>
          </a:p>
          <a:p>
            <a:pPr marL="285750" indent="-285750">
              <a:buFont typeface="Symbol"/>
              <a:buChar char="•"/>
            </a:pPr>
            <a:r>
              <a:rPr lang="en-US" b="1"/>
              <a:t>Get the “CS for All” policy passed. (Support for csforall.org) </a:t>
            </a:r>
            <a:endParaRPr lang="en-US"/>
          </a:p>
          <a:p>
            <a:pPr marL="285750" indent="-285750">
              <a:buFont typeface="Symbol"/>
              <a:buChar char="•"/>
            </a:pPr>
            <a:r>
              <a:rPr lang="en-US" b="1"/>
              <a:t>Giving schools the money to implement any statewide policies that may be passed.  </a:t>
            </a:r>
            <a:endParaRPr lang="en-US"/>
          </a:p>
          <a:p>
            <a:r>
              <a:rPr lang="en-US" b="1"/>
              <a:t>Marketing &amp; Awareness</a:t>
            </a:r>
            <a:endParaRPr lang="en-US"/>
          </a:p>
          <a:p>
            <a:pPr marL="285750" indent="-285750">
              <a:buFont typeface="Symbol"/>
              <a:buChar char="•"/>
            </a:pPr>
            <a:r>
              <a:rPr lang="en-US" b="1"/>
              <a:t>Marketing to schools to bring awareness around development options for existing teachers – awareness to existing programs</a:t>
            </a:r>
            <a:endParaRPr lang="en-US"/>
          </a:p>
          <a:p>
            <a:pPr marL="285750" indent="-285750">
              <a:buFont typeface="Symbol"/>
              <a:buChar char="•"/>
            </a:pPr>
            <a:r>
              <a:rPr lang="en-US" b="1"/>
              <a:t>Awareness to schools about stipend for meeting student threshold</a:t>
            </a:r>
            <a:endParaRPr lang="en-US"/>
          </a:p>
          <a:p>
            <a:r>
              <a:rPr lang="en-US" b="1"/>
              <a:t>Partnerships w/ Service Providers</a:t>
            </a:r>
            <a:endParaRPr lang="en-US"/>
          </a:p>
          <a:p>
            <a:pPr marL="285750" indent="-285750">
              <a:buFont typeface="Symbol"/>
              <a:buChar char="•"/>
            </a:pPr>
            <a:r>
              <a:rPr lang="en-US" b="1"/>
              <a:t>Not reinventing the wheel</a:t>
            </a:r>
            <a:endParaRPr lang="en-US"/>
          </a:p>
          <a:p>
            <a:pPr marL="285750" indent="-285750">
              <a:buFont typeface="Symbol"/>
              <a:buChar char="•"/>
            </a:pPr>
            <a:r>
              <a:rPr lang="en-US" b="1"/>
              <a:t>Utilize existing programs to train current teachers &amp; cover the cost of these programs (e.g. TEALS)</a:t>
            </a:r>
            <a:endParaRPr lang="en-US"/>
          </a:p>
          <a:p>
            <a:pPr marL="285750" indent="-285750">
              <a:buFont typeface="Symbol"/>
              <a:buChar char="•"/>
            </a:pPr>
            <a:endParaRPr lang="en-US"/>
          </a:p>
          <a:p>
            <a:r>
              <a:rPr lang="en-US" b="1"/>
              <a:t>Funding Mechanisms &amp; Incentives</a:t>
            </a:r>
            <a:endParaRPr lang="en-US"/>
          </a:p>
          <a:p>
            <a:pPr marL="285750" indent="-285750">
              <a:buFont typeface="Symbol"/>
              <a:buChar char="•"/>
            </a:pPr>
            <a:r>
              <a:rPr lang="en-US" b="1"/>
              <a:t>Stipend for schools that get at least 10 students in their CS class (to ensure proper equipment/resources are available).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7DF886E-CEF2-4A28-A47C-B267D200CD88}" type="slidenum">
              <a:t>47</a:t>
            </a:fld>
            <a:endParaRPr lang="en-US"/>
          </a:p>
        </p:txBody>
      </p:sp>
    </p:spTree>
    <p:extLst>
      <p:ext uri="{BB962C8B-B14F-4D97-AF65-F5344CB8AC3E}">
        <p14:creationId xmlns:p14="http://schemas.microsoft.com/office/powerpoint/2010/main" val="1432912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We've all heard the saying, "You can't see the forest for the trees." Meaning, that a person or organization can't see the big picture because they're too focused on the details. Contrary to this idiom, we are choosing to focus on a detail. And by activating on this detail with intention, we can spend $1M over two years to address the acute phase of MN's talent crisis. </a:t>
            </a:r>
            <a:endParaRPr lang="en-US"/>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76F1A-7E8B-4F63-99AD-CB8A0576E142}" type="slidenum">
              <a:t>48</a:t>
            </a:fld>
            <a:endParaRPr lang="en-US"/>
          </a:p>
        </p:txBody>
      </p:sp>
    </p:spTree>
    <p:extLst>
      <p:ext uri="{BB962C8B-B14F-4D97-AF65-F5344CB8AC3E}">
        <p14:creationId xmlns:p14="http://schemas.microsoft.com/office/powerpoint/2010/main" val="1303034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3230" lvl="1">
              <a:lnSpc>
                <a:spcPts val="6160"/>
              </a:lnSpc>
            </a:pPr>
            <a:r>
              <a:rPr lang="en-US" b="1">
                <a:cs typeface="Calibri" panose="020F0502020204030204"/>
              </a:rPr>
              <a:t>Our recommendation is to upskill the employees you already have.</a:t>
            </a:r>
          </a:p>
          <a:p>
            <a:pPr marL="443230" lvl="1">
              <a:lnSpc>
                <a:spcPts val="6160"/>
              </a:lnSpc>
            </a:pPr>
            <a:endParaRPr lang="en-US" b="1">
              <a:cs typeface="Calibri" panose="020F0502020204030204"/>
            </a:endParaRPr>
          </a:p>
          <a:p>
            <a:pPr marL="443230" lvl="1">
              <a:lnSpc>
                <a:spcPts val="6160"/>
              </a:lnSpc>
            </a:pPr>
            <a:r>
              <a:rPr lang="en-US" b="1">
                <a:cs typeface="Calibri" panose="020F0502020204030204"/>
              </a:rPr>
              <a:t>Think about it.</a:t>
            </a:r>
            <a:endParaRPr lang="en-US"/>
          </a:p>
          <a:p>
            <a:pPr lvl="1"/>
            <a:r>
              <a:rPr lang="en-US"/>
              <a:t>Making a "catalytic" impact with $1M in a two-year time frame is a tall order, especially when we look at the ecosystem of causes for the talent crisis: </a:t>
            </a:r>
            <a:endParaRPr lang="en-US">
              <a:cs typeface="Calibri"/>
            </a:endParaRPr>
          </a:p>
          <a:p>
            <a:pPr marL="628650" lvl="1" indent="-171450">
              <a:buFont typeface="Arial"/>
              <a:buChar char="•"/>
            </a:pPr>
            <a:r>
              <a:rPr lang="en-US"/>
              <a:t>Lack of primary and secondary education in tech – MN ranked last </a:t>
            </a:r>
            <a:endParaRPr lang="en-US">
              <a:cs typeface="Calibri" panose="020F0502020204030204"/>
            </a:endParaRPr>
          </a:p>
          <a:p>
            <a:pPr marL="628650" lvl="1" indent="-171450">
              <a:buFont typeface="Arial"/>
              <a:buChar char="•"/>
            </a:pPr>
            <a:r>
              <a:rPr lang="en-US"/>
              <a:t>Policy issues/MN tax status being unfavorable to tech/startups</a:t>
            </a:r>
            <a:endParaRPr lang="en-US">
              <a:cs typeface="Calibri" panose="020F0502020204030204"/>
            </a:endParaRPr>
          </a:p>
          <a:p>
            <a:pPr marL="628650" lvl="1" indent="-171450">
              <a:buFont typeface="Arial"/>
              <a:buChar char="•"/>
            </a:pPr>
            <a:r>
              <a:rPr lang="en-US"/>
              <a:t>MN no longer being a leader in IT innovation, which negatively impacts recruitment</a:t>
            </a:r>
            <a:endParaRPr lang="en-US">
              <a:cs typeface="Calibri" panose="020F0502020204030204"/>
            </a:endParaRPr>
          </a:p>
          <a:p>
            <a:pPr marL="628650" lvl="1" indent="-171450">
              <a:buFont typeface="Arial"/>
              <a:buChar char="•"/>
            </a:pPr>
            <a:r>
              <a:rPr lang="en-US"/>
              <a:t>IT employees being hired away by corporations in other states, etc. </a:t>
            </a:r>
            <a:endParaRPr lang="en-US">
              <a:cs typeface="Calibri"/>
            </a:endParaRPr>
          </a:p>
          <a:p>
            <a:pPr marL="628650" lvl="1" indent="-171450">
              <a:buFont typeface="Arial"/>
              <a:buChar char="•"/>
            </a:pPr>
            <a:r>
              <a:rPr lang="en-US">
                <a:cs typeface="Calibri"/>
              </a:rPr>
              <a:t>Even the snow can be a quality of life factor that has talented employees longing for a change </a:t>
            </a:r>
            <a:endParaRPr lang="en-US"/>
          </a:p>
          <a:p>
            <a:pPr lvl="1"/>
            <a:r>
              <a:rPr lang="en-US"/>
              <a:t>What really could make a measurable difference in the short-term as myriad other efforts are underway to address the longer-term solution? Our solution: Why not upskill the employees you already have? For example:</a:t>
            </a:r>
            <a:endParaRPr lang="en-US">
              <a:cs typeface="Calibri" panose="020F0502020204030204"/>
            </a:endParaRPr>
          </a:p>
          <a:p>
            <a:pPr lvl="1"/>
            <a:br>
              <a:rPr lang="en-US">
                <a:cs typeface="+mn-lt"/>
              </a:rPr>
            </a:br>
            <a:endParaRPr lang="en-US"/>
          </a:p>
          <a:p>
            <a:pPr lvl="1"/>
            <a:r>
              <a:rPr lang="en-US"/>
              <a:t>At 3M, we were implementing SAP across Plants/Distribution </a:t>
            </a:r>
            <a:endParaRPr lang="en-US">
              <a:cs typeface="Calibri" panose="020F0502020204030204"/>
            </a:endParaRPr>
          </a:p>
          <a:p>
            <a:pPr marL="443230" lvl="1">
              <a:lnSpc>
                <a:spcPts val="6160"/>
              </a:lnSpc>
            </a:pPr>
            <a:endParaRPr lang="en-US" b="1">
              <a:cs typeface="Calibri"/>
            </a:endParaRPr>
          </a:p>
          <a:p>
            <a:pPr marL="443230" lvl="1">
              <a:lnSpc>
                <a:spcPts val="6160"/>
              </a:lnSpc>
            </a:pPr>
            <a:endParaRPr lang="en-US" b="1"/>
          </a:p>
          <a:p>
            <a:pPr marL="443230" lvl="1">
              <a:lnSpc>
                <a:spcPts val="6160"/>
              </a:lnSpc>
            </a:pPr>
            <a:r>
              <a:rPr lang="en-US" b="1"/>
              <a:t>on complex ecosystem of causes </a:t>
            </a:r>
            <a:endParaRPr lang="en-US">
              <a:cs typeface="Calibri"/>
            </a:endParaRPr>
          </a:p>
          <a:p>
            <a:pPr marL="1471930" lvl="2" indent="-571500">
              <a:lnSpc>
                <a:spcPts val="6160"/>
              </a:lnSpc>
              <a:buFont typeface="Courier New,monospace"/>
              <a:buChar char="•"/>
            </a:pPr>
            <a:r>
              <a:rPr lang="en-US"/>
              <a:t>Myriad efforts already underway to address policy, education, tax status, innovation, attrition contributors</a:t>
            </a:r>
            <a:endParaRPr lang="en-US">
              <a:cs typeface="Calibri"/>
            </a:endParaRPr>
          </a:p>
          <a:p>
            <a:pPr marL="1471930" lvl="2" indent="-571500">
              <a:lnSpc>
                <a:spcPts val="6160"/>
              </a:lnSpc>
              <a:buFont typeface="Courier New,monospace"/>
              <a:buChar char="•"/>
            </a:pPr>
            <a:r>
              <a:rPr lang="en-US"/>
              <a:t>Employers investing heavily in external recruitment incentives</a:t>
            </a:r>
            <a:endParaRPr lang="en-US">
              <a:cs typeface="Calibri"/>
            </a:endParaRPr>
          </a:p>
          <a:p>
            <a:pPr marL="1014730" lvl="1" indent="-571500">
              <a:lnSpc>
                <a:spcPts val="6160"/>
              </a:lnSpc>
              <a:buFont typeface="Arial,Sans-Serif"/>
              <a:buChar char="•"/>
            </a:pPr>
            <a:r>
              <a:rPr lang="en-US" b="1"/>
              <a:t>Meanwhile, tens of thousands of their entry-level and/or hourly employees – many of whom are users or even super-users of their company's technology – are going untapped for these open positions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76F1A-7E8B-4F63-99AD-CB8A0576E14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436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From Gartner to McKinsey...these organizations have sounded the alarm that upskilling is business critical. The World Economic Forum went so far to report that over 50% of</a:t>
            </a:r>
            <a:r>
              <a:rPr lang="en-US"/>
              <a:t> employees around the world need to upskill or reskill by 2025 to embrace the changing nature of jobs. They are putting move value on role the existing workforce can play to solve this problem vs the pipeline of in coming entry-level talent.</a:t>
            </a:r>
          </a:p>
          <a:p>
            <a:endParaRPr lang="en-US"/>
          </a:p>
          <a:p>
            <a:r>
              <a:rPr lang="en-US" b="1"/>
              <a:t>Two familiar companies are already putting this recommendation into action:</a:t>
            </a:r>
            <a:endParaRPr lang="en-US">
              <a:cs typeface="Calibri"/>
            </a:endParaRPr>
          </a:p>
          <a:p>
            <a:endParaRPr lang="en-US" b="1"/>
          </a:p>
          <a:p>
            <a:endParaRPr lang="en-US"/>
          </a:p>
        </p:txBody>
      </p:sp>
      <p:sp>
        <p:nvSpPr>
          <p:cNvPr id="4" name="Slide Number Placeholder 3"/>
          <p:cNvSpPr>
            <a:spLocks noGrp="1"/>
          </p:cNvSpPr>
          <p:nvPr>
            <p:ph type="sldNum" sz="quarter" idx="5"/>
          </p:nvPr>
        </p:nvSpPr>
        <p:spPr/>
        <p:txBody>
          <a:bodyPr/>
          <a:lstStyle/>
          <a:p>
            <a:fld id="{98476F1A-7E8B-4F63-99AD-CB8A0576E142}" type="slidenum">
              <a:rPr lang="en-US"/>
              <a:t>50</a:t>
            </a:fld>
            <a:endParaRPr lang="en-US"/>
          </a:p>
        </p:txBody>
      </p:sp>
    </p:spTree>
    <p:extLst>
      <p:ext uri="{BB962C8B-B14F-4D97-AF65-F5344CB8AC3E}">
        <p14:creationId xmlns:p14="http://schemas.microsoft.com/office/powerpoint/2010/main" val="3947185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Amazon is investing $</a:t>
            </a:r>
            <a:r>
              <a:rPr lang="en-US"/>
              <a:t>1.2 billion investment in upskilling its existing workforce underscores the value both Amazon and its employee places on professional development and career growth opportunities, which in turn improve retention and engagement.</a:t>
            </a:r>
            <a:endParaRPr lang="en-US">
              <a:cs typeface="Calibri"/>
            </a:endParaRPr>
          </a:p>
          <a:p>
            <a:endParaRPr lang="en-US"/>
          </a:p>
          <a:p>
            <a:r>
              <a:rPr lang="en-US" b="1">
                <a:cs typeface="Calibri" panose="020F0502020204030204"/>
              </a:rPr>
              <a:t>3M is another great use case. Ian – what success has 3M seen?</a:t>
            </a:r>
          </a:p>
          <a:p>
            <a:endParaRPr lang="en-US"/>
          </a:p>
          <a:p>
            <a:r>
              <a:rPr lang="en-US"/>
              <a:t>At 3M, SAP was being implemented across Plants/Distribution Centers globally. To be successful, help would be elicited from workers at the plants/distribution centers where the technology was being rolled out. These workers would take teams through the warehouse, help build out useful test scenarios, then learn the system. By the time the software was implemented, these workers had become SAP experts with real life business knowledge. 3M would often tap these workers to move into IT roles within SAP. This allowed the company to advance the careers and skillsets of internal employees, while also reaping the benefits of that employees’ and it also benefited them to have someone who had the business and technological expertise to assist in future rollouts. </a:t>
            </a:r>
            <a:endParaRPr lang="en-US">
              <a:cs typeface="Calibri"/>
            </a:endParaRPr>
          </a:p>
          <a:p>
            <a:endParaRPr lang="en-US">
              <a:cs typeface="Calibri"/>
            </a:endParaRPr>
          </a:p>
          <a:p>
            <a:r>
              <a:rPr lang="en-US">
                <a:cs typeface="Calibri"/>
              </a:rPr>
              <a:t>Thanks Nicole. I saw 3M have success in upskilling and reskilling their plant and distribution center employees. </a:t>
            </a: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8476F1A-7E8B-4F63-99AD-CB8A0576E142}" type="slidenum">
              <a:rPr lang="en-US"/>
              <a:t>51</a:t>
            </a:fld>
            <a:endParaRPr lang="en-US"/>
          </a:p>
        </p:txBody>
      </p:sp>
    </p:spTree>
    <p:extLst>
      <p:ext uri="{BB962C8B-B14F-4D97-AF65-F5344CB8AC3E}">
        <p14:creationId xmlns:p14="http://schemas.microsoft.com/office/powerpoint/2010/main" val="3573984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4730" lvl="1" indent="-571500">
              <a:lnSpc>
                <a:spcPts val="6160"/>
              </a:lnSpc>
              <a:buFont typeface="Arial,Sans-Serif"/>
              <a:buChar char="•"/>
            </a:pPr>
            <a:r>
              <a:rPr lang="en-US" b="1"/>
              <a:t>Less expensive</a:t>
            </a:r>
            <a:r>
              <a:rPr lang="en-US"/>
              <a:t>: 6X less expensive to upskill/reskill than to hire external talent; no recruitment fees</a:t>
            </a:r>
          </a:p>
          <a:p>
            <a:pPr marL="1014730" lvl="1" indent="-571500">
              <a:lnSpc>
                <a:spcPts val="6160"/>
              </a:lnSpc>
              <a:buFont typeface="Arial,Sans-Serif"/>
              <a:buChar char="•"/>
            </a:pPr>
            <a:r>
              <a:rPr lang="en-US" b="1"/>
              <a:t>Time:</a:t>
            </a:r>
            <a:r>
              <a:rPr lang="en-US"/>
              <a:t> faster to upskill and deploy employees already familiar with company's operations; the jobs they leave behind are those easier to fill</a:t>
            </a:r>
            <a:endParaRPr lang="en-US">
              <a:cs typeface="Calibri"/>
            </a:endParaRPr>
          </a:p>
          <a:p>
            <a:pPr marL="1014730" lvl="1" indent="-571500">
              <a:lnSpc>
                <a:spcPts val="6160"/>
              </a:lnSpc>
              <a:buFont typeface="Arial,Sans-Serif"/>
              <a:buChar char="•"/>
            </a:pPr>
            <a:r>
              <a:rPr lang="en-US" b="1"/>
              <a:t>Retention: </a:t>
            </a:r>
            <a:endParaRPr lang="en-US"/>
          </a:p>
          <a:p>
            <a:pPr marL="1471930" lvl="2" indent="-571500">
              <a:lnSpc>
                <a:spcPts val="6160"/>
              </a:lnSpc>
              <a:buFont typeface="Courier New,monospace"/>
              <a:buChar char="•"/>
            </a:pPr>
            <a:r>
              <a:rPr lang="en-US"/>
              <a:t>94% employees say they would stay at their current companies longer if employers invested in their careers</a:t>
            </a:r>
          </a:p>
          <a:p>
            <a:pPr marL="1471930" lvl="2" indent="-571500">
              <a:lnSpc>
                <a:spcPts val="6160"/>
              </a:lnSpc>
              <a:buFont typeface="Courier New,monospace"/>
              <a:buChar char="•"/>
            </a:pPr>
            <a:r>
              <a:rPr lang="en-US"/>
              <a:t>Employees already established in Minnesota are less likely to be "coasted" by out-of-state employers.</a:t>
            </a:r>
          </a:p>
          <a:p>
            <a:pPr marL="1014730" lvl="1" indent="-571500">
              <a:lnSpc>
                <a:spcPts val="6160"/>
              </a:lnSpc>
              <a:buFont typeface="Arial,Sans-Serif"/>
              <a:buChar char="•"/>
            </a:pPr>
            <a:r>
              <a:rPr lang="en-US" b="1"/>
              <a:t>Recruitment: </a:t>
            </a:r>
            <a:r>
              <a:rPr lang="en-US"/>
              <a:t>professional development/career growth opportunities attract more prospects </a:t>
            </a:r>
            <a:endParaRPr lang="en-US">
              <a:cs typeface="Calibri"/>
            </a:endParaRPr>
          </a:p>
          <a:p>
            <a:pPr marL="557530" indent="-571500">
              <a:lnSpc>
                <a:spcPts val="6160"/>
              </a:lnSpc>
              <a:buFont typeface="Courier New,monospace"/>
              <a:buChar char="o"/>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98476F1A-7E8B-4F63-99AD-CB8A0576E142}" type="slidenum">
              <a:rPr lang="en-US"/>
              <a:t>52</a:t>
            </a:fld>
            <a:endParaRPr lang="en-US"/>
          </a:p>
        </p:txBody>
      </p:sp>
    </p:spTree>
    <p:extLst>
      <p:ext uri="{BB962C8B-B14F-4D97-AF65-F5344CB8AC3E}">
        <p14:creationId xmlns:p14="http://schemas.microsoft.com/office/powerpoint/2010/main" val="392445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MCKINSEY METHOD</a:t>
            </a:r>
            <a:endParaRPr lang="en-US" b="1"/>
          </a:p>
          <a:p>
            <a:endParaRPr lang="en-US"/>
          </a:p>
          <a:p>
            <a:r>
              <a:rPr lang="en-US"/>
              <a:t>PHASE I: SCOUT</a:t>
            </a:r>
            <a:endParaRPr lang="en-US">
              <a:cs typeface="Calibri" panose="020F0502020204030204"/>
            </a:endParaRPr>
          </a:p>
          <a:p>
            <a:pPr marL="171450" indent="-171450">
              <a:buFont typeface="Arial"/>
              <a:buChar char="•"/>
            </a:pPr>
            <a:r>
              <a:rPr lang="en-US"/>
              <a:t>Perform secondary research on upskilling/re-skilling trends, value and opportunities among Minnesota companies (to get buy-in and best practices)</a:t>
            </a:r>
            <a:endParaRPr lang="en-US">
              <a:cs typeface="Calibri" panose="020F0502020204030204"/>
            </a:endParaRPr>
          </a:p>
          <a:p>
            <a:pPr marL="171450" indent="-171450">
              <a:buFont typeface="Arial"/>
              <a:buChar char="•"/>
            </a:pPr>
            <a:r>
              <a:rPr lang="en-US"/>
              <a:t>Convene an employer advisory council to:</a:t>
            </a:r>
            <a:endParaRPr lang="en-US">
              <a:cs typeface="Calibri" panose="020F0502020204030204"/>
            </a:endParaRPr>
          </a:p>
          <a:p>
            <a:pPr marL="914400" lvl="1" indent="-457200">
              <a:buFont typeface="Courier New,monospace"/>
              <a:buChar char="•"/>
            </a:pPr>
            <a:r>
              <a:rPr lang="en-US"/>
              <a:t>Align on needs, approaches, milestones, metrics</a:t>
            </a:r>
            <a:endParaRPr lang="en-US">
              <a:cs typeface="Calibri"/>
            </a:endParaRPr>
          </a:p>
          <a:p>
            <a:pPr marL="914400" lvl="1" indent="-457200">
              <a:buFont typeface="Courier New,monospace"/>
              <a:buChar char="•"/>
            </a:pPr>
            <a:r>
              <a:rPr lang="en-US"/>
              <a:t>Share best practices (and meet quarterly)</a:t>
            </a:r>
            <a:endParaRPr lang="en-US">
              <a:cs typeface="Calibri"/>
            </a:endParaRPr>
          </a:p>
          <a:p>
            <a:pPr marL="171450" indent="-171450">
              <a:buFont typeface="Arial"/>
              <a:buChar char="•"/>
            </a:pPr>
            <a:r>
              <a:rPr lang="en-US"/>
              <a:t>Research and develop partnerships with proven tech upskilling partners/experts, to help advise on the development of this initiative across companies</a:t>
            </a:r>
            <a:endParaRPr lang="en-US">
              <a:cs typeface="Calibri"/>
            </a:endParaRPr>
          </a:p>
          <a:p>
            <a:r>
              <a:rPr lang="en-US">
                <a:cs typeface="Calibri"/>
              </a:rPr>
              <a:t>PHASE II: SHAPE</a:t>
            </a:r>
          </a:p>
          <a:p>
            <a:pPr marL="171450" indent="-171450">
              <a:buFont typeface="Arial"/>
              <a:buChar char="•"/>
            </a:pPr>
            <a:r>
              <a:rPr lang="en-US" err="1">
                <a:cs typeface="Calibri"/>
              </a:rPr>
              <a:t>MNTech</a:t>
            </a:r>
            <a:r>
              <a:rPr lang="en-US">
                <a:cs typeface="Calibri"/>
              </a:rPr>
              <a:t> works with tech upskilling providers, advisory council and beta employers to design pilot upskilling initiative</a:t>
            </a:r>
          </a:p>
          <a:p>
            <a:pPr lvl="1" indent="-171450">
              <a:buFont typeface="Arial"/>
              <a:buChar char="•"/>
            </a:pPr>
            <a:r>
              <a:rPr lang="en-US">
                <a:cs typeface="Calibri"/>
              </a:rPr>
              <a:t>Includes tailored learning journeys and delivery plans for specific roles and/or groups of employees</a:t>
            </a:r>
          </a:p>
          <a:p>
            <a:pPr lvl="1" indent="-171450">
              <a:buFont typeface="Arial"/>
              <a:buChar char="•"/>
            </a:pPr>
            <a:r>
              <a:rPr lang="en-US">
                <a:cs typeface="Calibri"/>
              </a:rPr>
              <a:t>Provides direction for learning infrastructure and enablers</a:t>
            </a:r>
          </a:p>
          <a:p>
            <a:pPr marL="171450" indent="-171450">
              <a:buFont typeface="Symbol"/>
              <a:buChar char="•"/>
            </a:pPr>
            <a:r>
              <a:rPr lang="en-US"/>
              <a:t>Develop a hub/landing page of upskilling program resources for </a:t>
            </a:r>
            <a:r>
              <a:rPr lang="en-US" err="1"/>
              <a:t>MNTech</a:t>
            </a:r>
            <a:r>
              <a:rPr lang="en-US"/>
              <a:t> members, including: </a:t>
            </a:r>
            <a:endParaRPr lang="en-US">
              <a:cs typeface="Calibri"/>
            </a:endParaRPr>
          </a:p>
          <a:p>
            <a:pPr marL="628650" lvl="1" indent="-171450">
              <a:buFont typeface="Courier New"/>
              <a:buChar char="○"/>
            </a:pPr>
            <a:r>
              <a:rPr lang="en-US"/>
              <a:t>a list of </a:t>
            </a:r>
            <a:r>
              <a:rPr lang="en-US" err="1"/>
              <a:t>MNTech</a:t>
            </a:r>
            <a:r>
              <a:rPr lang="en-US"/>
              <a:t>/employer council advisors</a:t>
            </a:r>
            <a:endParaRPr lang="en-US">
              <a:cs typeface="Calibri"/>
            </a:endParaRPr>
          </a:p>
          <a:p>
            <a:pPr marL="628650" lvl="1" indent="-171450">
              <a:buFont typeface="Courier New"/>
              <a:buChar char="○"/>
            </a:pPr>
            <a:r>
              <a:rPr lang="en-US"/>
              <a:t>guidelines for creating and instituting internal IT upskilling programs</a:t>
            </a:r>
            <a:endParaRPr lang="en-US">
              <a:cs typeface="Calibri"/>
            </a:endParaRPr>
          </a:p>
          <a:p>
            <a:pPr marL="628650" lvl="1" indent="-171450">
              <a:buFont typeface="Courier New"/>
              <a:buChar char="○"/>
            </a:pPr>
            <a:r>
              <a:rPr lang="en-US"/>
              <a:t>a list of vetted local providers of IT upskilling, HR/Internal comms guidance, and a bi-weekly or monthly IT trends that may influence upskilling program</a:t>
            </a:r>
            <a:endParaRPr lang="en-US">
              <a:cs typeface="Calibri"/>
            </a:endParaRPr>
          </a:p>
          <a:p>
            <a:pPr lvl="1"/>
            <a:endParaRPr lang="en-US"/>
          </a:p>
          <a:p>
            <a:pPr lvl="1">
              <a:buFont typeface="Courier New"/>
            </a:pPr>
            <a:endParaRPr lang="en-US"/>
          </a:p>
          <a:p>
            <a:pPr lvl="1">
              <a:buFont typeface="Courier New"/>
            </a:pPr>
            <a:r>
              <a:rPr lang="en-US"/>
              <a:t>PHASE III: SHIFT</a:t>
            </a:r>
            <a:endParaRPr lang="en-US">
              <a:cs typeface="Calibri"/>
            </a:endParaRPr>
          </a:p>
          <a:p>
            <a:pPr lvl="1"/>
            <a:endParaRPr lang="en-US"/>
          </a:p>
          <a:p>
            <a:pPr lvl="1"/>
            <a:r>
              <a:rPr lang="en-US"/>
              <a:t>PHASE II: SHAPE</a:t>
            </a:r>
            <a:endParaRPr lang="en-US">
              <a:cs typeface="Calibri"/>
            </a:endParaRPr>
          </a:p>
          <a:p>
            <a:pPr marL="628650" lvl="1" indent="-171450">
              <a:buFont typeface="Arial"/>
              <a:buChar char="•"/>
            </a:pPr>
            <a:r>
              <a:rPr lang="en-US">
                <a:cs typeface="Calibri"/>
              </a:rPr>
              <a:t>Launch upskilling hub for </a:t>
            </a:r>
            <a:r>
              <a:rPr lang="en-US" err="1">
                <a:cs typeface="Calibri"/>
              </a:rPr>
              <a:t>MNTech</a:t>
            </a:r>
            <a:r>
              <a:rPr lang="en-US">
                <a:cs typeface="Calibri"/>
              </a:rPr>
              <a:t> members</a:t>
            </a:r>
          </a:p>
          <a:p>
            <a:pPr marL="628650" lvl="1" indent="-171450">
              <a:buFont typeface="Arial"/>
              <a:buChar char="•"/>
            </a:pPr>
            <a:r>
              <a:rPr lang="en-US">
                <a:cs typeface="Calibri"/>
              </a:rPr>
              <a:t>Rollout pilot program for beta members</a:t>
            </a:r>
          </a:p>
          <a:p>
            <a:pPr marL="628650" lvl="1" indent="-171450">
              <a:buFont typeface="Arial"/>
              <a:buChar char="•"/>
            </a:pPr>
            <a:r>
              <a:rPr lang="en-US">
                <a:cs typeface="Calibri"/>
              </a:rPr>
              <a:t>Track KPIs and feedback to continuously improve</a:t>
            </a:r>
          </a:p>
          <a:p>
            <a:pPr marL="285750" lvl="1"/>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76F1A-7E8B-4F63-99AD-CB8A0576E14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32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Policy – </a:t>
            </a:r>
            <a:endParaRPr lang="en-US"/>
          </a:p>
          <a:p>
            <a:pPr marL="285750" indent="-285750">
              <a:buFont typeface="Symbol"/>
              <a:buChar char="•"/>
            </a:pPr>
            <a:r>
              <a:rPr lang="en-US" b="1"/>
              <a:t>Get the “CS for All” policy passed. (Support for csforall.org) </a:t>
            </a:r>
            <a:endParaRPr lang="en-US"/>
          </a:p>
          <a:p>
            <a:pPr marL="285750" indent="-285750">
              <a:buFont typeface="Symbol"/>
              <a:buChar char="•"/>
            </a:pPr>
            <a:r>
              <a:rPr lang="en-US" b="1"/>
              <a:t>Giving schools the money to implement any statewide policies that may be passed.  </a:t>
            </a:r>
            <a:endParaRPr lang="en-US"/>
          </a:p>
          <a:p>
            <a:r>
              <a:rPr lang="en-US" b="1"/>
              <a:t>Marketing &amp; Awareness</a:t>
            </a:r>
            <a:endParaRPr lang="en-US"/>
          </a:p>
          <a:p>
            <a:pPr marL="285750" indent="-285750">
              <a:buFont typeface="Symbol"/>
              <a:buChar char="•"/>
            </a:pPr>
            <a:r>
              <a:rPr lang="en-US" b="1"/>
              <a:t>Marketing to schools to bring awareness around development options for existing teachers – awareness to existing programs</a:t>
            </a:r>
            <a:endParaRPr lang="en-US"/>
          </a:p>
          <a:p>
            <a:pPr marL="285750" indent="-285750">
              <a:buFont typeface="Symbol"/>
              <a:buChar char="•"/>
            </a:pPr>
            <a:r>
              <a:rPr lang="en-US" b="1"/>
              <a:t>Awareness to schools about stipend for meeting student threshold</a:t>
            </a:r>
            <a:endParaRPr lang="en-US"/>
          </a:p>
          <a:p>
            <a:r>
              <a:rPr lang="en-US" b="1"/>
              <a:t>Partnerships w/ Service Providers</a:t>
            </a:r>
            <a:endParaRPr lang="en-US"/>
          </a:p>
          <a:p>
            <a:pPr marL="285750" indent="-285750">
              <a:buFont typeface="Symbol"/>
              <a:buChar char="•"/>
            </a:pPr>
            <a:r>
              <a:rPr lang="en-US" b="1"/>
              <a:t>Not reinventing the wheel</a:t>
            </a:r>
            <a:endParaRPr lang="en-US"/>
          </a:p>
          <a:p>
            <a:pPr marL="285750" indent="-285750">
              <a:buFont typeface="Symbol"/>
              <a:buChar char="•"/>
            </a:pPr>
            <a:r>
              <a:rPr lang="en-US" b="1"/>
              <a:t>Utilize existing programs to train current teachers &amp; cover the cost of these programs (e.g. TEALS)</a:t>
            </a:r>
            <a:endParaRPr lang="en-US"/>
          </a:p>
          <a:p>
            <a:pPr marL="285750" indent="-285750">
              <a:buFont typeface="Symbol"/>
              <a:buChar char="•"/>
            </a:pPr>
            <a:endParaRPr lang="en-US"/>
          </a:p>
          <a:p>
            <a:r>
              <a:rPr lang="en-US" b="1"/>
              <a:t>Funding Mechanisms &amp; Incentives</a:t>
            </a:r>
            <a:endParaRPr lang="en-US"/>
          </a:p>
          <a:p>
            <a:pPr marL="285750" indent="-285750">
              <a:buFont typeface="Symbol"/>
              <a:buChar char="•"/>
            </a:pPr>
            <a:r>
              <a:rPr lang="en-US" b="1"/>
              <a:t>Stipend for schools that get at least 10 students in their CS class (to ensure proper equipment/resources are available).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7DF886E-CEF2-4A28-A47C-B267D200CD88}" type="slidenum">
              <a:t>10</a:t>
            </a:fld>
            <a:endParaRPr lang="en-US"/>
          </a:p>
        </p:txBody>
      </p:sp>
    </p:spTree>
    <p:extLst>
      <p:ext uri="{BB962C8B-B14F-4D97-AF65-F5344CB8AC3E}">
        <p14:creationId xmlns:p14="http://schemas.microsoft.com/office/powerpoint/2010/main" val="1432912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3230" lvl="1">
              <a:lnSpc>
                <a:spcPts val="6160"/>
              </a:lnSpc>
            </a:pPr>
            <a:r>
              <a:rPr lang="en-US" b="1" err="1">
                <a:cs typeface="Calibri"/>
              </a:rPr>
              <a:t>MNTech</a:t>
            </a:r>
            <a:r>
              <a:rPr lang="en-US" b="1">
                <a:cs typeface="Calibri"/>
              </a:rPr>
              <a:t> for Success</a:t>
            </a:r>
            <a:endParaRPr lang="en-US"/>
          </a:p>
          <a:p>
            <a:pPr marL="443230" lvl="1">
              <a:lnSpc>
                <a:spcPts val="6160"/>
              </a:lnSpc>
            </a:pPr>
            <a:r>
              <a:rPr lang="en-US" b="1">
                <a:cs typeface="Calibri"/>
              </a:rPr>
              <a:t>As we stated in earlier, we believe that choosing the tree instead of the forest is the best way to address the issue at hand. The issue facing the technology world in Minnesota cannot be solved with a single approach, but by focusing on a specific and measurable approach we can start to make a dent in the rising tech talent issues we are facing. Thank you all for your time, and we look forward to discussing further with some of you at the happy hour later!</a:t>
            </a:r>
          </a:p>
        </p:txBody>
      </p:sp>
      <p:sp>
        <p:nvSpPr>
          <p:cNvPr id="4" name="Slide Number Placeholder 3"/>
          <p:cNvSpPr>
            <a:spLocks noGrp="1"/>
          </p:cNvSpPr>
          <p:nvPr>
            <p:ph type="sldNum" sz="quarter" idx="5"/>
          </p:nvPr>
        </p:nvSpPr>
        <p:spPr/>
        <p:txBody>
          <a:bodyPr/>
          <a:lstStyle/>
          <a:p>
            <a:fld id="{98476F1A-7E8B-4F63-99AD-CB8A0576E142}" type="slidenum">
              <a:rPr lang="en-US"/>
              <a:t>55</a:t>
            </a:fld>
            <a:endParaRPr lang="en-US"/>
          </a:p>
        </p:txBody>
      </p:sp>
    </p:spTree>
    <p:extLst>
      <p:ext uri="{BB962C8B-B14F-4D97-AF65-F5344CB8AC3E}">
        <p14:creationId xmlns:p14="http://schemas.microsoft.com/office/powerpoint/2010/main" val="3329102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Policy – </a:t>
            </a:r>
            <a:endParaRPr lang="en-US"/>
          </a:p>
          <a:p>
            <a:pPr marL="285750" indent="-285750">
              <a:buFont typeface="Symbol"/>
              <a:buChar char="•"/>
            </a:pPr>
            <a:r>
              <a:rPr lang="en-US" b="1"/>
              <a:t>Get the “CS for All” policy passed. (Support for csforall.org) </a:t>
            </a:r>
            <a:endParaRPr lang="en-US"/>
          </a:p>
          <a:p>
            <a:pPr marL="285750" indent="-285750">
              <a:buFont typeface="Symbol"/>
              <a:buChar char="•"/>
            </a:pPr>
            <a:r>
              <a:rPr lang="en-US" b="1"/>
              <a:t>Giving schools the money to implement any statewide policies that may be passed.  </a:t>
            </a:r>
            <a:endParaRPr lang="en-US"/>
          </a:p>
          <a:p>
            <a:r>
              <a:rPr lang="en-US" b="1"/>
              <a:t>Marketing &amp; Awareness</a:t>
            </a:r>
            <a:endParaRPr lang="en-US"/>
          </a:p>
          <a:p>
            <a:pPr marL="285750" indent="-285750">
              <a:buFont typeface="Symbol"/>
              <a:buChar char="•"/>
            </a:pPr>
            <a:r>
              <a:rPr lang="en-US" b="1"/>
              <a:t>Marketing to schools to bring awareness around development options for existing teachers – awareness to existing programs</a:t>
            </a:r>
            <a:endParaRPr lang="en-US"/>
          </a:p>
          <a:p>
            <a:pPr marL="285750" indent="-285750">
              <a:buFont typeface="Symbol"/>
              <a:buChar char="•"/>
            </a:pPr>
            <a:r>
              <a:rPr lang="en-US" b="1"/>
              <a:t>Awareness to schools about stipend for meeting student threshold</a:t>
            </a:r>
            <a:endParaRPr lang="en-US"/>
          </a:p>
          <a:p>
            <a:r>
              <a:rPr lang="en-US" b="1"/>
              <a:t>Partnerships w/ Service Providers</a:t>
            </a:r>
            <a:endParaRPr lang="en-US"/>
          </a:p>
          <a:p>
            <a:pPr marL="285750" indent="-285750">
              <a:buFont typeface="Symbol"/>
              <a:buChar char="•"/>
            </a:pPr>
            <a:r>
              <a:rPr lang="en-US" b="1"/>
              <a:t>Not reinventing the wheel</a:t>
            </a:r>
            <a:endParaRPr lang="en-US"/>
          </a:p>
          <a:p>
            <a:pPr marL="285750" indent="-285750">
              <a:buFont typeface="Symbol"/>
              <a:buChar char="•"/>
            </a:pPr>
            <a:r>
              <a:rPr lang="en-US" b="1"/>
              <a:t>Utilize existing programs to train current teachers &amp; cover the cost of these programs (e.g. TEALS)</a:t>
            </a:r>
            <a:endParaRPr lang="en-US"/>
          </a:p>
          <a:p>
            <a:pPr marL="285750" indent="-285750">
              <a:buFont typeface="Symbol"/>
              <a:buChar char="•"/>
            </a:pPr>
            <a:endParaRPr lang="en-US"/>
          </a:p>
          <a:p>
            <a:r>
              <a:rPr lang="en-US" b="1"/>
              <a:t>Funding Mechanisms &amp; Incentives</a:t>
            </a:r>
            <a:endParaRPr lang="en-US"/>
          </a:p>
          <a:p>
            <a:pPr marL="285750" indent="-285750">
              <a:buFont typeface="Symbol"/>
              <a:buChar char="•"/>
            </a:pPr>
            <a:r>
              <a:rPr lang="en-US" b="1"/>
              <a:t>Stipend for schools that get at least 10 students in their CS class (to ensure proper equipment/resources are available).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7DF886E-CEF2-4A28-A47C-B267D200CD88}" type="slidenum">
              <a:t>56</a:t>
            </a:fld>
            <a:endParaRPr lang="en-US"/>
          </a:p>
        </p:txBody>
      </p:sp>
    </p:spTree>
    <p:extLst>
      <p:ext uri="{BB962C8B-B14F-4D97-AF65-F5344CB8AC3E}">
        <p14:creationId xmlns:p14="http://schemas.microsoft.com/office/powerpoint/2010/main" val="143291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Policy – </a:t>
            </a:r>
            <a:endParaRPr lang="en-US"/>
          </a:p>
          <a:p>
            <a:pPr marL="285750" indent="-285750">
              <a:buFont typeface="Symbol"/>
              <a:buChar char="•"/>
            </a:pPr>
            <a:r>
              <a:rPr lang="en-US" b="1"/>
              <a:t>Get the “CS for All” policy passed. (Support for csforall.org) </a:t>
            </a:r>
            <a:endParaRPr lang="en-US"/>
          </a:p>
          <a:p>
            <a:pPr marL="285750" indent="-285750">
              <a:buFont typeface="Symbol"/>
              <a:buChar char="•"/>
            </a:pPr>
            <a:r>
              <a:rPr lang="en-US" b="1"/>
              <a:t>Giving schools the money to implement any statewide policies that may be passed.  </a:t>
            </a:r>
            <a:endParaRPr lang="en-US"/>
          </a:p>
          <a:p>
            <a:r>
              <a:rPr lang="en-US" b="1"/>
              <a:t>Marketing &amp; Awareness</a:t>
            </a:r>
            <a:endParaRPr lang="en-US"/>
          </a:p>
          <a:p>
            <a:pPr marL="285750" indent="-285750">
              <a:buFont typeface="Symbol"/>
              <a:buChar char="•"/>
            </a:pPr>
            <a:r>
              <a:rPr lang="en-US" b="1"/>
              <a:t>Marketing to schools to bring awareness around development options for existing teachers – awareness to existing programs</a:t>
            </a:r>
            <a:endParaRPr lang="en-US"/>
          </a:p>
          <a:p>
            <a:pPr marL="285750" indent="-285750">
              <a:buFont typeface="Symbol"/>
              <a:buChar char="•"/>
            </a:pPr>
            <a:r>
              <a:rPr lang="en-US" b="1"/>
              <a:t>Awareness to schools about stipend for meeting student threshold</a:t>
            </a:r>
            <a:endParaRPr lang="en-US"/>
          </a:p>
          <a:p>
            <a:r>
              <a:rPr lang="en-US" b="1"/>
              <a:t>Partnerships w/ Service Providers</a:t>
            </a:r>
            <a:endParaRPr lang="en-US"/>
          </a:p>
          <a:p>
            <a:pPr marL="285750" indent="-285750">
              <a:buFont typeface="Symbol"/>
              <a:buChar char="•"/>
            </a:pPr>
            <a:r>
              <a:rPr lang="en-US" b="1"/>
              <a:t>Not reinventing the wheel</a:t>
            </a:r>
            <a:endParaRPr lang="en-US"/>
          </a:p>
          <a:p>
            <a:pPr marL="285750" indent="-285750">
              <a:buFont typeface="Symbol"/>
              <a:buChar char="•"/>
            </a:pPr>
            <a:r>
              <a:rPr lang="en-US" b="1"/>
              <a:t>Utilize existing programs to train current teachers &amp; cover the cost of these programs (e.g. TEALS)</a:t>
            </a:r>
            <a:endParaRPr lang="en-US"/>
          </a:p>
          <a:p>
            <a:pPr marL="285750" indent="-285750">
              <a:buFont typeface="Symbol"/>
              <a:buChar char="•"/>
            </a:pPr>
            <a:endParaRPr lang="en-US"/>
          </a:p>
          <a:p>
            <a:r>
              <a:rPr lang="en-US" b="1"/>
              <a:t>Funding Mechanisms &amp; Incentives</a:t>
            </a:r>
            <a:endParaRPr lang="en-US"/>
          </a:p>
          <a:p>
            <a:pPr marL="285750" indent="-285750">
              <a:buFont typeface="Symbol"/>
              <a:buChar char="•"/>
            </a:pPr>
            <a:r>
              <a:rPr lang="en-US" b="1"/>
              <a:t>Stipend for schools that get at least 10 students in their CS class (to ensure proper equipment/resources are available).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7DF886E-CEF2-4A28-A47C-B267D200CD88}" type="slidenum">
              <a:t>11</a:t>
            </a:fld>
            <a:endParaRPr lang="en-US"/>
          </a:p>
        </p:txBody>
      </p:sp>
    </p:spTree>
    <p:extLst>
      <p:ext uri="{BB962C8B-B14F-4D97-AF65-F5344CB8AC3E}">
        <p14:creationId xmlns:p14="http://schemas.microsoft.com/office/powerpoint/2010/main" val="143291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what we've seen from other states one of the best ways to improve statewide computer science education is to have policies that require high schools to provide CS classes. There is alreeady a collaborative in MN that exists that's working on this initiative called CS for All MN (?) so we believe putting some funds towards supporting that collaborative will be one of the most effective ways to (forward the policy side of this issue)?</a:t>
            </a:r>
          </a:p>
          <a:p>
            <a:r>
              <a:rPr lang="en-US"/>
              <a:t>September 16, 2022 at 3:13 PM</a:t>
            </a:r>
          </a:p>
          <a:p>
            <a:endParaRPr lang="en-US">
              <a:cs typeface="Calibri"/>
            </a:endParaRPr>
          </a:p>
        </p:txBody>
      </p:sp>
      <p:sp>
        <p:nvSpPr>
          <p:cNvPr id="4" name="Slide Number Placeholder 3"/>
          <p:cNvSpPr>
            <a:spLocks noGrp="1"/>
          </p:cNvSpPr>
          <p:nvPr>
            <p:ph type="sldNum" sz="quarter" idx="5"/>
          </p:nvPr>
        </p:nvSpPr>
        <p:spPr/>
        <p:txBody>
          <a:bodyPr/>
          <a:lstStyle/>
          <a:p>
            <a:fld id="{07DF886E-CEF2-4A28-A47C-B267D200CD88}" type="slidenum">
              <a:rPr lang="en-US"/>
              <a:t>14</a:t>
            </a:fld>
            <a:endParaRPr lang="en-US"/>
          </a:p>
        </p:txBody>
      </p:sp>
    </p:spTree>
    <p:extLst>
      <p:ext uri="{BB962C8B-B14F-4D97-AF65-F5344CB8AC3E}">
        <p14:creationId xmlns:p14="http://schemas.microsoft.com/office/powerpoint/2010/main" val="288919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Policy – </a:t>
            </a:r>
            <a:endParaRPr lang="en-US"/>
          </a:p>
          <a:p>
            <a:pPr marL="285750" indent="-285750">
              <a:buFont typeface="Symbol"/>
              <a:buChar char="•"/>
            </a:pPr>
            <a:r>
              <a:rPr lang="en-US" b="1"/>
              <a:t>Get the “CS for All” policy passed. (Support for csforall.org) </a:t>
            </a:r>
            <a:endParaRPr lang="en-US"/>
          </a:p>
          <a:p>
            <a:pPr marL="285750" indent="-285750">
              <a:buFont typeface="Symbol"/>
              <a:buChar char="•"/>
            </a:pPr>
            <a:r>
              <a:rPr lang="en-US" b="1"/>
              <a:t>Giving schools the money to implement any statewide policies that may be passed.  </a:t>
            </a:r>
            <a:endParaRPr lang="en-US"/>
          </a:p>
          <a:p>
            <a:r>
              <a:rPr lang="en-US" b="1"/>
              <a:t>Marketing &amp; Awareness</a:t>
            </a:r>
            <a:endParaRPr lang="en-US"/>
          </a:p>
          <a:p>
            <a:pPr marL="285750" indent="-285750">
              <a:buFont typeface="Symbol"/>
              <a:buChar char="•"/>
            </a:pPr>
            <a:r>
              <a:rPr lang="en-US" b="1"/>
              <a:t>Marketing to schools to bring awareness around development options for existing teachers – awareness to existing programs</a:t>
            </a:r>
            <a:endParaRPr lang="en-US"/>
          </a:p>
          <a:p>
            <a:pPr marL="285750" indent="-285750">
              <a:buFont typeface="Symbol"/>
              <a:buChar char="•"/>
            </a:pPr>
            <a:r>
              <a:rPr lang="en-US" b="1"/>
              <a:t>Awareness to schools about stipend for meeting student threshold</a:t>
            </a:r>
            <a:endParaRPr lang="en-US"/>
          </a:p>
          <a:p>
            <a:r>
              <a:rPr lang="en-US" b="1"/>
              <a:t>Partnerships w/ Service Providers</a:t>
            </a:r>
            <a:endParaRPr lang="en-US"/>
          </a:p>
          <a:p>
            <a:pPr marL="285750" indent="-285750">
              <a:buFont typeface="Symbol"/>
              <a:buChar char="•"/>
            </a:pPr>
            <a:r>
              <a:rPr lang="en-US" b="1"/>
              <a:t>Not reinventing the wheel</a:t>
            </a:r>
            <a:endParaRPr lang="en-US"/>
          </a:p>
          <a:p>
            <a:pPr marL="285750" indent="-285750">
              <a:buFont typeface="Symbol"/>
              <a:buChar char="•"/>
            </a:pPr>
            <a:r>
              <a:rPr lang="en-US" b="1"/>
              <a:t>Utilize existing programs to train current teachers &amp; cover the cost of these programs (e.g. TEALS)</a:t>
            </a:r>
            <a:endParaRPr lang="en-US"/>
          </a:p>
          <a:p>
            <a:pPr marL="285750" indent="-285750">
              <a:buFont typeface="Symbol"/>
              <a:buChar char="•"/>
            </a:pPr>
            <a:endParaRPr lang="en-US"/>
          </a:p>
          <a:p>
            <a:r>
              <a:rPr lang="en-US" b="1"/>
              <a:t>Funding Mechanisms &amp; Incentives</a:t>
            </a:r>
            <a:endParaRPr lang="en-US"/>
          </a:p>
          <a:p>
            <a:pPr marL="285750" indent="-285750">
              <a:buFont typeface="Symbol"/>
              <a:buChar char="•"/>
            </a:pPr>
            <a:r>
              <a:rPr lang="en-US" b="1"/>
              <a:t>Stipend for schools that get at least 10 students in their CS class (to ensure proper equipment/resources are available).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7DF886E-CEF2-4A28-A47C-B267D200CD88}" type="slidenum">
              <a:t>16</a:t>
            </a:fld>
            <a:endParaRPr lang="en-US"/>
          </a:p>
        </p:txBody>
      </p:sp>
    </p:spTree>
    <p:extLst>
      <p:ext uri="{BB962C8B-B14F-4D97-AF65-F5344CB8AC3E}">
        <p14:creationId xmlns:p14="http://schemas.microsoft.com/office/powerpoint/2010/main" val="1432912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6BF8D-31A9-4B60-9B6E-C88A429CED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63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Policy – </a:t>
            </a:r>
            <a:endParaRPr lang="en-US"/>
          </a:p>
          <a:p>
            <a:pPr marL="285750" indent="-285750">
              <a:buFont typeface="Symbol"/>
              <a:buChar char="•"/>
            </a:pPr>
            <a:r>
              <a:rPr lang="en-US" b="1"/>
              <a:t>Get the “CS for All” policy passed. (Support for csforall.org) </a:t>
            </a:r>
            <a:endParaRPr lang="en-US"/>
          </a:p>
          <a:p>
            <a:pPr marL="285750" indent="-285750">
              <a:buFont typeface="Symbol"/>
              <a:buChar char="•"/>
            </a:pPr>
            <a:r>
              <a:rPr lang="en-US" b="1"/>
              <a:t>Giving schools the money to implement any statewide policies that may be passed.  </a:t>
            </a:r>
            <a:endParaRPr lang="en-US"/>
          </a:p>
          <a:p>
            <a:r>
              <a:rPr lang="en-US" b="1"/>
              <a:t>Marketing &amp; Awareness</a:t>
            </a:r>
            <a:endParaRPr lang="en-US"/>
          </a:p>
          <a:p>
            <a:pPr marL="285750" indent="-285750">
              <a:buFont typeface="Symbol"/>
              <a:buChar char="•"/>
            </a:pPr>
            <a:r>
              <a:rPr lang="en-US" b="1"/>
              <a:t>Marketing to schools to bring awareness around development options for existing teachers – awareness to existing programs</a:t>
            </a:r>
            <a:endParaRPr lang="en-US"/>
          </a:p>
          <a:p>
            <a:pPr marL="285750" indent="-285750">
              <a:buFont typeface="Symbol"/>
              <a:buChar char="•"/>
            </a:pPr>
            <a:r>
              <a:rPr lang="en-US" b="1"/>
              <a:t>Awareness to schools about stipend for meeting student threshold</a:t>
            </a:r>
            <a:endParaRPr lang="en-US"/>
          </a:p>
          <a:p>
            <a:r>
              <a:rPr lang="en-US" b="1"/>
              <a:t>Partnerships w/ Service Providers</a:t>
            </a:r>
            <a:endParaRPr lang="en-US"/>
          </a:p>
          <a:p>
            <a:pPr marL="285750" indent="-285750">
              <a:buFont typeface="Symbol"/>
              <a:buChar char="•"/>
            </a:pPr>
            <a:r>
              <a:rPr lang="en-US" b="1"/>
              <a:t>Not reinventing the wheel</a:t>
            </a:r>
            <a:endParaRPr lang="en-US"/>
          </a:p>
          <a:p>
            <a:pPr marL="285750" indent="-285750">
              <a:buFont typeface="Symbol"/>
              <a:buChar char="•"/>
            </a:pPr>
            <a:r>
              <a:rPr lang="en-US" b="1"/>
              <a:t>Utilize existing programs to train current teachers &amp; cover the cost of these programs (e.g. TEALS)</a:t>
            </a:r>
            <a:endParaRPr lang="en-US"/>
          </a:p>
          <a:p>
            <a:pPr marL="285750" indent="-285750">
              <a:buFont typeface="Symbol"/>
              <a:buChar char="•"/>
            </a:pPr>
            <a:endParaRPr lang="en-US"/>
          </a:p>
          <a:p>
            <a:r>
              <a:rPr lang="en-US" b="1"/>
              <a:t>Funding Mechanisms &amp; Incentives</a:t>
            </a:r>
            <a:endParaRPr lang="en-US"/>
          </a:p>
          <a:p>
            <a:pPr marL="285750" indent="-285750">
              <a:buFont typeface="Symbol"/>
              <a:buChar char="•"/>
            </a:pPr>
            <a:r>
              <a:rPr lang="en-US" b="1"/>
              <a:t>Stipend for schools that get at least 10 students in their CS class (to ensure proper equipment/resources are available).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7DF886E-CEF2-4A28-A47C-B267D200CD88}" type="slidenum">
              <a:t>23</a:t>
            </a:fld>
            <a:endParaRPr lang="en-US"/>
          </a:p>
        </p:txBody>
      </p:sp>
    </p:spTree>
    <p:extLst>
      <p:ext uri="{BB962C8B-B14F-4D97-AF65-F5344CB8AC3E}">
        <p14:creationId xmlns:p14="http://schemas.microsoft.com/office/powerpoint/2010/main" val="143291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Slide – Who we 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221F9-AB21-48B7-8D09-7980282918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28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3.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3.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pxhere.com/en/photo/1005066" TargetMode="Externa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3.png"/><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3.png"/><Relationship Id="rId10" Type="http://schemas.openxmlformats.org/officeDocument/2006/relationships/image" Target="../media/image19.svg"/><Relationship Id="rId4" Type="http://schemas.openxmlformats.org/officeDocument/2006/relationships/image" Target="../media/image10.sv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4.sv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sv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sv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3.png"/><Relationship Id="rId4" Type="http://schemas.openxmlformats.org/officeDocument/2006/relationships/image" Target="../media/image8.svg"/></Relationships>
</file>

<file path=ppt/slides/_rels/slide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4.sv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7">
            <a:extLst>
              <a:ext uri="{FF2B5EF4-FFF2-40B4-BE49-F238E27FC236}">
                <a16:creationId xmlns:a16="http://schemas.microsoft.com/office/drawing/2014/main" id="{39B1BFFD-8316-4AE9-9185-DABAE9FFD381}"/>
              </a:ext>
            </a:extLst>
          </p:cNvPr>
          <p:cNvGrpSpPr/>
          <p:nvPr/>
        </p:nvGrpSpPr>
        <p:grpSpPr>
          <a:xfrm>
            <a:off x="0" y="-5804366"/>
            <a:ext cx="15675429" cy="17155989"/>
            <a:chOff x="0" y="387414"/>
            <a:chExt cx="16534720" cy="22243709"/>
          </a:xfrm>
        </p:grpSpPr>
        <p:sp>
          <p:nvSpPr>
            <p:cNvPr id="20" name="AutoShape 8">
              <a:extLst>
                <a:ext uri="{FF2B5EF4-FFF2-40B4-BE49-F238E27FC236}">
                  <a16:creationId xmlns:a16="http://schemas.microsoft.com/office/drawing/2014/main" id="{CB3D9B33-6E37-C39F-8666-E19F97264345}"/>
                </a:ext>
              </a:extLst>
            </p:cNvPr>
            <p:cNvSpPr/>
            <p:nvPr/>
          </p:nvSpPr>
          <p:spPr>
            <a:xfrm>
              <a:off x="0" y="7847892"/>
              <a:ext cx="14250739" cy="13951132"/>
            </a:xfrm>
            <a:prstGeom prst="rect">
              <a:avLst/>
            </a:prstGeom>
            <a:solidFill>
              <a:srgbClr val="231F20"/>
            </a:solidFill>
          </p:spPr>
        </p:sp>
        <p:sp>
          <p:nvSpPr>
            <p:cNvPr id="21" name="AutoShape 9">
              <a:extLst>
                <a:ext uri="{FF2B5EF4-FFF2-40B4-BE49-F238E27FC236}">
                  <a16:creationId xmlns:a16="http://schemas.microsoft.com/office/drawing/2014/main" id="{54AC5833-3818-75C7-FCC6-4B77BAC7CB95}"/>
                </a:ext>
              </a:extLst>
            </p:cNvPr>
            <p:cNvSpPr/>
            <p:nvPr/>
          </p:nvSpPr>
          <p:spPr>
            <a:xfrm rot="-782927">
              <a:off x="9329737" y="387414"/>
              <a:ext cx="5975721" cy="22243709"/>
            </a:xfrm>
            <a:prstGeom prst="rect">
              <a:avLst/>
            </a:prstGeom>
            <a:solidFill>
              <a:srgbClr val="231F20"/>
            </a:solidFill>
          </p:spPr>
        </p:sp>
        <p:sp>
          <p:nvSpPr>
            <p:cNvPr id="22" name="AutoShape 10">
              <a:extLst>
                <a:ext uri="{FF2B5EF4-FFF2-40B4-BE49-F238E27FC236}">
                  <a16:creationId xmlns:a16="http://schemas.microsoft.com/office/drawing/2014/main" id="{C06D366E-86E3-B848-0066-8422D9531DE0}"/>
                </a:ext>
              </a:extLst>
            </p:cNvPr>
            <p:cNvSpPr/>
            <p:nvPr/>
          </p:nvSpPr>
          <p:spPr>
            <a:xfrm rot="-782927">
              <a:off x="15801997" y="6526202"/>
              <a:ext cx="732723" cy="15814892"/>
            </a:xfrm>
            <a:prstGeom prst="rect">
              <a:avLst/>
            </a:prstGeom>
            <a:solidFill>
              <a:srgbClr val="08A4DE"/>
            </a:solidFill>
          </p:spPr>
        </p:sp>
      </p:grpSp>
      <p:sp>
        <p:nvSpPr>
          <p:cNvPr id="11" name="TextBox 11"/>
          <p:cNvSpPr txBox="1"/>
          <p:nvPr/>
        </p:nvSpPr>
        <p:spPr>
          <a:xfrm>
            <a:off x="5320342" y="5035131"/>
            <a:ext cx="11880739" cy="1431925"/>
          </a:xfrm>
          <a:prstGeom prst="rect">
            <a:avLst/>
          </a:prstGeom>
        </p:spPr>
        <p:txBody>
          <a:bodyPr lIns="0" tIns="0" rIns="0" bIns="0" rtlCol="0" anchor="t">
            <a:spAutoFit/>
          </a:bodyPr>
          <a:lstStyle/>
          <a:p>
            <a:pPr marL="0" marR="0" lvl="0" indent="0" algn="l" defTabSz="914400" rtl="0" eaLnBrk="1" fontAlgn="auto" latinLnBrk="0" hangingPunct="1">
              <a:lnSpc>
                <a:spcPts val="10999"/>
              </a:lnSpc>
              <a:spcBef>
                <a:spcPts val="0"/>
              </a:spcBef>
              <a:spcAft>
                <a:spcPts val="0"/>
              </a:spcAft>
              <a:buClrTx/>
              <a:buSzTx/>
              <a:buFontTx/>
              <a:buNone/>
              <a:tabLst/>
              <a:defRPr/>
            </a:pPr>
            <a:r>
              <a:rPr kumimoji="0" lang="en-US" sz="9999" b="0" i="0" u="none" strike="noStrike" kern="1200" cap="none" spc="249" normalizeH="0" baseline="0" noProof="0">
                <a:ln>
                  <a:noFill/>
                </a:ln>
                <a:solidFill>
                  <a:srgbClr val="08A4DE"/>
                </a:solidFill>
                <a:effectLst/>
                <a:uLnTx/>
                <a:uFillTx/>
                <a:latin typeface="Bebas Neue Cyrillic"/>
                <a:ea typeface="+mn-ea"/>
                <a:cs typeface="+mn-cs"/>
              </a:rPr>
              <a:t>2022 ACE LEADERSHIP</a:t>
            </a:r>
          </a:p>
        </p:txBody>
      </p:sp>
      <p:grpSp>
        <p:nvGrpSpPr>
          <p:cNvPr id="13" name="Group 13"/>
          <p:cNvGrpSpPr/>
          <p:nvPr/>
        </p:nvGrpSpPr>
        <p:grpSpPr>
          <a:xfrm>
            <a:off x="7800436" y="1946042"/>
            <a:ext cx="2702120" cy="2617678"/>
            <a:chOff x="0" y="0"/>
            <a:chExt cx="3602826" cy="3490238"/>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3602826" cy="3490238"/>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0515" y="566608"/>
              <a:ext cx="1881796" cy="1881796"/>
            </a:xfrm>
            <a:prstGeom prst="rect">
              <a:avLst/>
            </a:prstGeom>
          </p:spPr>
        </p:pic>
      </p:grpSp>
      <p:sp>
        <p:nvSpPr>
          <p:cNvPr id="16" name="TextBox 16"/>
          <p:cNvSpPr txBox="1"/>
          <p:nvPr/>
        </p:nvSpPr>
        <p:spPr>
          <a:xfrm>
            <a:off x="4694926" y="1143689"/>
            <a:ext cx="8882641" cy="584968"/>
          </a:xfrm>
          <a:prstGeom prst="rect">
            <a:avLst/>
          </a:prstGeom>
        </p:spPr>
        <p:txBody>
          <a:bodyPr wrap="square" lIns="0" tIns="0" rIns="0" bIns="0" rtlCol="0" anchor="t">
            <a:spAutoFit/>
          </a:bodyPr>
          <a:lstStyle/>
          <a:p>
            <a:pPr marL="0" marR="0" lvl="0" indent="0" algn="ctr" defTabSz="914400" rtl="0" eaLnBrk="1" fontAlgn="auto" latinLnBrk="0" hangingPunct="1">
              <a:lnSpc>
                <a:spcPts val="4900"/>
              </a:lnSpc>
              <a:spcBef>
                <a:spcPts val="0"/>
              </a:spcBef>
              <a:spcAft>
                <a:spcPts val="0"/>
              </a:spcAft>
              <a:buClrTx/>
              <a:buSzTx/>
              <a:buFontTx/>
              <a:buNone/>
              <a:tabLst/>
              <a:defRPr/>
            </a:pPr>
            <a:r>
              <a:rPr kumimoji="0" lang="en-US" sz="3500" b="0" i="0" u="none" strike="noStrike" kern="1200" cap="none" spc="315" normalizeH="0" baseline="0" noProof="0">
                <a:ln>
                  <a:noFill/>
                </a:ln>
                <a:solidFill>
                  <a:srgbClr val="FFFFFF"/>
                </a:solidFill>
                <a:effectLst/>
                <a:uLnTx/>
                <a:uFillTx/>
                <a:latin typeface="Bebas Neue Cyrillic"/>
                <a:ea typeface="+mn-ea"/>
                <a:cs typeface="+mn-cs"/>
              </a:rPr>
              <a:t>MINNESOTA TECHNOLOGY ASSOCIATION</a:t>
            </a:r>
            <a:endParaRPr lang="en-US">
              <a:ea typeface="+mn-ea"/>
              <a:cs typeface="+mn-cs"/>
            </a:endParaRPr>
          </a:p>
        </p:txBody>
      </p:sp>
      <p:sp>
        <p:nvSpPr>
          <p:cNvPr id="17" name="TextBox 17"/>
          <p:cNvSpPr txBox="1"/>
          <p:nvPr/>
        </p:nvSpPr>
        <p:spPr>
          <a:xfrm>
            <a:off x="4824323" y="7760478"/>
            <a:ext cx="18825003" cy="1431925"/>
          </a:xfrm>
          <a:prstGeom prst="rect">
            <a:avLst/>
          </a:prstGeom>
        </p:spPr>
        <p:txBody>
          <a:bodyPr wrap="square" lIns="0" tIns="0" rIns="0" bIns="0" rtlCol="0" anchor="t">
            <a:spAutoFit/>
          </a:bodyPr>
          <a:lstStyle/>
          <a:p>
            <a:pPr marL="0" marR="0" lvl="0" indent="0" algn="l" defTabSz="914400" rtl="0" eaLnBrk="1" fontAlgn="auto" latinLnBrk="0" hangingPunct="1">
              <a:lnSpc>
                <a:spcPts val="10999"/>
              </a:lnSpc>
              <a:spcBef>
                <a:spcPts val="0"/>
              </a:spcBef>
              <a:spcAft>
                <a:spcPts val="0"/>
              </a:spcAft>
              <a:buClrTx/>
              <a:buSzTx/>
              <a:buFontTx/>
              <a:buNone/>
              <a:tabLst/>
              <a:defRPr/>
            </a:pPr>
            <a:r>
              <a:rPr kumimoji="0" lang="en-US" sz="9950" b="0" i="0" u="none" strike="noStrike" kern="1200" cap="none" spc="249" normalizeH="0" baseline="0" noProof="0">
                <a:ln>
                  <a:noFill/>
                </a:ln>
                <a:solidFill>
                  <a:srgbClr val="A7B3AD"/>
                </a:solidFill>
                <a:effectLst/>
                <a:uLnTx/>
                <a:uFillTx/>
                <a:latin typeface="Bebas Neue Cyrillic"/>
                <a:ea typeface="+mn-ea"/>
                <a:cs typeface="+mn-cs"/>
              </a:rPr>
              <a:t>GROUP </a:t>
            </a:r>
            <a:r>
              <a:rPr lang="en-US" sz="9950" spc="249">
                <a:solidFill>
                  <a:srgbClr val="A7B3AD"/>
                </a:solidFill>
                <a:latin typeface="Bebas Neue Cyrillic"/>
              </a:rPr>
              <a:t>PRESENTATIONS</a:t>
            </a:r>
            <a:endParaRPr kumimoji="0" lang="en-US" sz="9999" b="0" i="0" u="none" strike="noStrike" kern="1200" cap="none" spc="249" normalizeH="0" baseline="0" noProof="0">
              <a:ln>
                <a:noFill/>
              </a:ln>
              <a:solidFill>
                <a:srgbClr val="A7B3AD"/>
              </a:solidFill>
              <a:effectLst/>
              <a:uLnTx/>
              <a:uFillTx/>
              <a:latin typeface="Bebas Neue Cyrillic"/>
              <a:ea typeface="+mn-ea"/>
              <a:cs typeface="+mn-cs"/>
            </a:endParaRPr>
          </a:p>
        </p:txBody>
      </p:sp>
      <p:sp>
        <p:nvSpPr>
          <p:cNvPr id="18" name="AutoShape 10">
            <a:extLst>
              <a:ext uri="{FF2B5EF4-FFF2-40B4-BE49-F238E27FC236}">
                <a16:creationId xmlns:a16="http://schemas.microsoft.com/office/drawing/2014/main" id="{71B270DE-D471-FC88-A915-A643D225C253}"/>
              </a:ext>
            </a:extLst>
          </p:cNvPr>
          <p:cNvSpPr/>
          <p:nvPr/>
        </p:nvSpPr>
        <p:spPr>
          <a:xfrm rot="20817073">
            <a:off x="14980785" y="-1069680"/>
            <a:ext cx="694644" cy="12197611"/>
          </a:xfrm>
          <a:prstGeom prst="rect">
            <a:avLst/>
          </a:prstGeom>
          <a:solidFill>
            <a:srgbClr val="08A4DE"/>
          </a:solid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0" y="-5804366"/>
            <a:ext cx="15675429" cy="17155989"/>
            <a:chOff x="0" y="387414"/>
            <a:chExt cx="16534720" cy="22243709"/>
          </a:xfrm>
        </p:grpSpPr>
        <p:sp>
          <p:nvSpPr>
            <p:cNvPr id="8" name="AutoShape 8"/>
            <p:cNvSpPr/>
            <p:nvPr/>
          </p:nvSpPr>
          <p:spPr>
            <a:xfrm>
              <a:off x="0" y="7847892"/>
              <a:ext cx="14250739" cy="13951132"/>
            </a:xfrm>
            <a:prstGeom prst="rect">
              <a:avLst/>
            </a:prstGeom>
            <a:solidFill>
              <a:srgbClr val="231F20"/>
            </a:solidFill>
          </p:spPr>
        </p:sp>
        <p:sp>
          <p:nvSpPr>
            <p:cNvPr id="9" name="AutoShape 9"/>
            <p:cNvSpPr/>
            <p:nvPr/>
          </p:nvSpPr>
          <p:spPr>
            <a:xfrm rot="-782927">
              <a:off x="9329737" y="387414"/>
              <a:ext cx="5975721" cy="22243709"/>
            </a:xfrm>
            <a:prstGeom prst="rect">
              <a:avLst/>
            </a:prstGeom>
            <a:solidFill>
              <a:srgbClr val="231F20"/>
            </a:solidFill>
          </p:spPr>
        </p:sp>
        <p:sp>
          <p:nvSpPr>
            <p:cNvPr id="10" name="AutoShape 10"/>
            <p:cNvSpPr/>
            <p:nvPr/>
          </p:nvSpPr>
          <p:spPr>
            <a:xfrm rot="-782927">
              <a:off x="15801997" y="6526202"/>
              <a:ext cx="732723" cy="15814892"/>
            </a:xfrm>
            <a:prstGeom prst="rect">
              <a:avLst/>
            </a:prstGeom>
            <a:solidFill>
              <a:srgbClr val="08A4DE"/>
            </a:solidFill>
          </p:spPr>
        </p:sp>
      </p:grpSp>
      <p:sp>
        <p:nvSpPr>
          <p:cNvPr id="3" name="TextBox 3">
            <a:extLst>
              <a:ext uri="{FF2B5EF4-FFF2-40B4-BE49-F238E27FC236}">
                <a16:creationId xmlns:a16="http://schemas.microsoft.com/office/drawing/2014/main" id="{B730678B-80E2-EB5C-ED66-A20CC19B3D86}"/>
              </a:ext>
            </a:extLst>
          </p:cNvPr>
          <p:cNvSpPr txBox="1"/>
          <p:nvPr/>
        </p:nvSpPr>
        <p:spPr>
          <a:xfrm>
            <a:off x="1159054" y="4393951"/>
            <a:ext cx="11697346" cy="162560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999"/>
              </a:lnSpc>
            </a:pPr>
            <a:r>
              <a:rPr lang="en-US" sz="9950" spc="499">
                <a:solidFill>
                  <a:srgbClr val="08A4DE"/>
                </a:solidFill>
                <a:latin typeface="Bebas Neue Cyrillic"/>
              </a:rPr>
              <a:t>QUESTIONS?</a:t>
            </a:r>
            <a:endParaRPr lang="en-US"/>
          </a:p>
        </p:txBody>
      </p:sp>
    </p:spTree>
    <p:extLst>
      <p:ext uri="{BB962C8B-B14F-4D97-AF65-F5344CB8AC3E}">
        <p14:creationId xmlns:p14="http://schemas.microsoft.com/office/powerpoint/2010/main" val="270166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0" y="-5804366"/>
            <a:ext cx="15675429" cy="17155989"/>
            <a:chOff x="0" y="387414"/>
            <a:chExt cx="16534720" cy="22243709"/>
          </a:xfrm>
        </p:grpSpPr>
        <p:sp>
          <p:nvSpPr>
            <p:cNvPr id="8" name="AutoShape 8"/>
            <p:cNvSpPr/>
            <p:nvPr/>
          </p:nvSpPr>
          <p:spPr>
            <a:xfrm>
              <a:off x="0" y="7847892"/>
              <a:ext cx="14250739" cy="13951132"/>
            </a:xfrm>
            <a:prstGeom prst="rect">
              <a:avLst/>
            </a:prstGeom>
            <a:solidFill>
              <a:srgbClr val="231F20"/>
            </a:solidFill>
          </p:spPr>
        </p:sp>
        <p:sp>
          <p:nvSpPr>
            <p:cNvPr id="9" name="AutoShape 9"/>
            <p:cNvSpPr/>
            <p:nvPr/>
          </p:nvSpPr>
          <p:spPr>
            <a:xfrm rot="-782927">
              <a:off x="9329737" y="387414"/>
              <a:ext cx="5975721" cy="22243709"/>
            </a:xfrm>
            <a:prstGeom prst="rect">
              <a:avLst/>
            </a:prstGeom>
            <a:solidFill>
              <a:srgbClr val="231F20"/>
            </a:solidFill>
          </p:spPr>
        </p:sp>
        <p:sp>
          <p:nvSpPr>
            <p:cNvPr id="10" name="AutoShape 10"/>
            <p:cNvSpPr/>
            <p:nvPr/>
          </p:nvSpPr>
          <p:spPr>
            <a:xfrm rot="-782927">
              <a:off x="15801997" y="6526202"/>
              <a:ext cx="732723" cy="15814892"/>
            </a:xfrm>
            <a:prstGeom prst="rect">
              <a:avLst/>
            </a:prstGeom>
            <a:solidFill>
              <a:srgbClr val="08A4DE"/>
            </a:solidFill>
          </p:spPr>
        </p:sp>
      </p:grpSp>
      <p:sp>
        <p:nvSpPr>
          <p:cNvPr id="11" name="TextBox 11"/>
          <p:cNvSpPr txBox="1"/>
          <p:nvPr/>
        </p:nvSpPr>
        <p:spPr>
          <a:xfrm>
            <a:off x="1028700" y="5229225"/>
            <a:ext cx="11880739" cy="1431925"/>
          </a:xfrm>
          <a:prstGeom prst="rect">
            <a:avLst/>
          </a:prstGeom>
        </p:spPr>
        <p:txBody>
          <a:bodyPr lIns="0" tIns="0" rIns="0" bIns="0" rtlCol="0" anchor="t">
            <a:spAutoFit/>
          </a:bodyPr>
          <a:lstStyle/>
          <a:p>
            <a:pPr>
              <a:lnSpc>
                <a:spcPts val="10999"/>
              </a:lnSpc>
            </a:pPr>
            <a:r>
              <a:rPr lang="en-US" sz="9999" spc="249">
                <a:solidFill>
                  <a:srgbClr val="08A4DE"/>
                </a:solidFill>
                <a:latin typeface="Bebas Neue Cyrillic"/>
              </a:rPr>
              <a:t>2022 ACE LEADERSHIP</a:t>
            </a:r>
          </a:p>
        </p:txBody>
      </p:sp>
      <p:sp>
        <p:nvSpPr>
          <p:cNvPr id="12" name="TextBox 12"/>
          <p:cNvSpPr txBox="1"/>
          <p:nvPr/>
        </p:nvSpPr>
        <p:spPr>
          <a:xfrm>
            <a:off x="1028700" y="8216221"/>
            <a:ext cx="14111151" cy="1500411"/>
          </a:xfrm>
          <a:prstGeom prst="rect">
            <a:avLst/>
          </a:prstGeom>
        </p:spPr>
        <p:txBody>
          <a:bodyPr wrap="square" lIns="0" tIns="0" rIns="0" bIns="0" rtlCol="0" anchor="t">
            <a:spAutoFit/>
          </a:bodyPr>
          <a:lstStyle/>
          <a:p>
            <a:pPr>
              <a:lnSpc>
                <a:spcPts val="3920"/>
              </a:lnSpc>
            </a:pPr>
            <a:r>
              <a:rPr lang="en-US" sz="4000" spc="168">
                <a:solidFill>
                  <a:srgbClr val="FFFFFF"/>
                </a:solidFill>
                <a:latin typeface="Montserrat Classic Bold"/>
              </a:rPr>
              <a:t>Anna Maxam, Target; Tyrel Dawson, Comcast; Sheanne Anderson, Comcast; Jen Bentrim,  University of Minnesota </a:t>
            </a:r>
          </a:p>
        </p:txBody>
      </p:sp>
      <p:grpSp>
        <p:nvGrpSpPr>
          <p:cNvPr id="13" name="Group 13"/>
          <p:cNvGrpSpPr/>
          <p:nvPr/>
        </p:nvGrpSpPr>
        <p:grpSpPr>
          <a:xfrm>
            <a:off x="1028700" y="2075438"/>
            <a:ext cx="2702120" cy="2617678"/>
            <a:chOff x="0" y="0"/>
            <a:chExt cx="3602826" cy="3490238"/>
          </a:xfrm>
        </p:grpSpPr>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3602826" cy="3490238"/>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0515" y="566608"/>
              <a:ext cx="1881796" cy="1881796"/>
            </a:xfrm>
            <a:prstGeom prst="rect">
              <a:avLst/>
            </a:prstGeom>
          </p:spPr>
        </p:pic>
      </p:grpSp>
      <p:sp>
        <p:nvSpPr>
          <p:cNvPr id="16" name="TextBox 16"/>
          <p:cNvSpPr txBox="1"/>
          <p:nvPr/>
        </p:nvSpPr>
        <p:spPr>
          <a:xfrm>
            <a:off x="1028700" y="906463"/>
            <a:ext cx="8882641" cy="615950"/>
          </a:xfrm>
          <a:prstGeom prst="rect">
            <a:avLst/>
          </a:prstGeom>
        </p:spPr>
        <p:txBody>
          <a:bodyPr lIns="0" tIns="0" rIns="0" bIns="0" rtlCol="0" anchor="t">
            <a:spAutoFit/>
          </a:bodyPr>
          <a:lstStyle/>
          <a:p>
            <a:pPr>
              <a:lnSpc>
                <a:spcPts val="4900"/>
              </a:lnSpc>
            </a:pPr>
            <a:r>
              <a:rPr lang="en-US" sz="3500" spc="315">
                <a:solidFill>
                  <a:srgbClr val="FFFFFF"/>
                </a:solidFill>
                <a:latin typeface="Bebas Neue Cyrillic"/>
              </a:rPr>
              <a:t>MINNESOTA TECHNOLOGY ASSOCIATION</a:t>
            </a:r>
          </a:p>
        </p:txBody>
      </p:sp>
      <p:sp>
        <p:nvSpPr>
          <p:cNvPr id="17" name="TextBox 17"/>
          <p:cNvSpPr txBox="1"/>
          <p:nvPr/>
        </p:nvSpPr>
        <p:spPr>
          <a:xfrm>
            <a:off x="1028700" y="6746875"/>
            <a:ext cx="11880739" cy="1431925"/>
          </a:xfrm>
          <a:prstGeom prst="rect">
            <a:avLst/>
          </a:prstGeom>
        </p:spPr>
        <p:txBody>
          <a:bodyPr lIns="0" tIns="0" rIns="0" bIns="0" rtlCol="0" anchor="t">
            <a:spAutoFit/>
          </a:bodyPr>
          <a:lstStyle/>
          <a:p>
            <a:pPr>
              <a:lnSpc>
                <a:spcPts val="10999"/>
              </a:lnSpc>
            </a:pPr>
            <a:r>
              <a:rPr lang="en-US" sz="9950" spc="249">
                <a:solidFill>
                  <a:srgbClr val="A7B3AD"/>
                </a:solidFill>
                <a:latin typeface="Bebas Neue Cyrillic"/>
              </a:rPr>
              <a:t>GROUP 1</a:t>
            </a:r>
            <a:endParaRPr lang="en-US" sz="9999" spc="249">
              <a:solidFill>
                <a:srgbClr val="A7B3AD"/>
              </a:solidFill>
              <a:latin typeface="Bebas Neue Cyrill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437980" y="-505080"/>
            <a:ext cx="17412040" cy="10375398"/>
          </a:xfrm>
          <a:prstGeom prst="rect">
            <a:avLst/>
          </a:prstGeom>
          <a:solidFill>
            <a:srgbClr val="231F20"/>
          </a:solidFill>
        </p:spPr>
      </p:sp>
      <p:sp>
        <p:nvSpPr>
          <p:cNvPr id="3" name="TextBox 3"/>
          <p:cNvSpPr txBox="1"/>
          <p:nvPr/>
        </p:nvSpPr>
        <p:spPr>
          <a:xfrm rot="-5400000">
            <a:off x="-2850562" y="4432682"/>
            <a:ext cx="9008713" cy="1421637"/>
          </a:xfrm>
          <a:prstGeom prst="rect">
            <a:avLst/>
          </a:prstGeom>
        </p:spPr>
        <p:txBody>
          <a:bodyPr lIns="0" tIns="0" rIns="0" bIns="0" rtlCol="0" anchor="t">
            <a:spAutoFit/>
          </a:bodyPr>
          <a:lstStyle/>
          <a:p>
            <a:pPr algn="ctr">
              <a:lnSpc>
                <a:spcPts val="11453"/>
              </a:lnSpc>
            </a:pPr>
            <a:r>
              <a:rPr lang="en-US" sz="8810" spc="881">
                <a:solidFill>
                  <a:srgbClr val="08A4DE"/>
                </a:solidFill>
                <a:latin typeface="Bebas Neue Cyrillic"/>
              </a:rPr>
              <a:t>LEADING INDICATORS</a:t>
            </a:r>
          </a:p>
        </p:txBody>
      </p:sp>
      <p:sp>
        <p:nvSpPr>
          <p:cNvPr id="4" name="TextBox 4"/>
          <p:cNvSpPr txBox="1"/>
          <p:nvPr/>
        </p:nvSpPr>
        <p:spPr>
          <a:xfrm>
            <a:off x="2947588" y="1626049"/>
            <a:ext cx="14058488" cy="6982232"/>
          </a:xfrm>
          <a:prstGeom prst="rect">
            <a:avLst/>
          </a:prstGeom>
        </p:spPr>
        <p:txBody>
          <a:bodyPr lIns="0" tIns="0" rIns="0" bIns="0" rtlCol="0" anchor="t">
            <a:spAutoFit/>
          </a:bodyPr>
          <a:lstStyle/>
          <a:p>
            <a:pPr marL="886460" lvl="1" indent="-443230">
              <a:lnSpc>
                <a:spcPts val="6160"/>
              </a:lnSpc>
              <a:buFont typeface="Arial"/>
              <a:buChar char="•"/>
            </a:pPr>
            <a:r>
              <a:rPr lang="en-US" sz="5400" spc="41">
                <a:solidFill>
                  <a:schemeClr val="bg1"/>
                </a:solidFill>
                <a:ea typeface="+mn-lt"/>
                <a:cs typeface="+mn-lt"/>
              </a:rPr>
              <a:t>Technology positions needing to be filled are out-pacing technologists available to fill them.</a:t>
            </a:r>
          </a:p>
          <a:p>
            <a:pPr>
              <a:lnSpc>
                <a:spcPts val="6160"/>
              </a:lnSpc>
            </a:pPr>
            <a:endParaRPr lang="en-US" sz="5400" spc="41">
              <a:solidFill>
                <a:srgbClr val="FFFFFF"/>
              </a:solidFill>
              <a:latin typeface="Montserrat Classic"/>
            </a:endParaRPr>
          </a:p>
          <a:p>
            <a:pPr marL="886460" lvl="1" indent="-443230">
              <a:lnSpc>
                <a:spcPts val="6160"/>
              </a:lnSpc>
              <a:buFont typeface="Arial"/>
              <a:buChar char="•"/>
            </a:pPr>
            <a:r>
              <a:rPr lang="en-US" sz="5400" spc="41">
                <a:solidFill>
                  <a:schemeClr val="bg1"/>
                </a:solidFill>
                <a:ea typeface="+mn-lt"/>
                <a:cs typeface="+mn-lt"/>
              </a:rPr>
              <a:t>Foundational computer science education in high school is severely lacking.</a:t>
            </a:r>
          </a:p>
          <a:p>
            <a:pPr>
              <a:lnSpc>
                <a:spcPts val="6160"/>
              </a:lnSpc>
            </a:pPr>
            <a:endParaRPr lang="en-US" sz="5400" spc="41">
              <a:solidFill>
                <a:srgbClr val="FFFFFF"/>
              </a:solidFill>
              <a:latin typeface="Montserrat Classic"/>
            </a:endParaRPr>
          </a:p>
          <a:p>
            <a:pPr marL="886460" lvl="1" indent="-443230">
              <a:lnSpc>
                <a:spcPts val="6160"/>
              </a:lnSpc>
              <a:buFont typeface="Arial"/>
              <a:buChar char="•"/>
            </a:pPr>
            <a:r>
              <a:rPr lang="en-US" sz="5400" spc="41">
                <a:solidFill>
                  <a:schemeClr val="bg1"/>
                </a:solidFill>
                <a:ea typeface="+mn-lt"/>
                <a:cs typeface="+mn-lt"/>
              </a:rPr>
              <a:t>Shortage of High school teachers qualified to teach CS.</a:t>
            </a:r>
          </a:p>
          <a:p>
            <a:pPr>
              <a:lnSpc>
                <a:spcPts val="5410"/>
              </a:lnSpc>
            </a:pPr>
            <a:endParaRPr lang="en-US" sz="4106" spc="41">
              <a:solidFill>
                <a:srgbClr val="FFFFFF"/>
              </a:solidFill>
              <a:latin typeface="Montserrat Class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172744" y="2778450"/>
            <a:ext cx="18614473" cy="7820865"/>
          </a:xfrm>
          <a:prstGeom prst="rect">
            <a:avLst/>
          </a:prstGeom>
          <a:solidFill>
            <a:srgbClr val="FFFFFF"/>
          </a:solidFill>
        </p:spPr>
      </p:sp>
      <p:sp>
        <p:nvSpPr>
          <p:cNvPr id="3" name="TextBox 3"/>
          <p:cNvSpPr txBox="1"/>
          <p:nvPr/>
        </p:nvSpPr>
        <p:spPr>
          <a:xfrm>
            <a:off x="2246729" y="163512"/>
            <a:ext cx="13775527" cy="1625600"/>
          </a:xfrm>
          <a:prstGeom prst="rect">
            <a:avLst/>
          </a:prstGeom>
        </p:spPr>
        <p:txBody>
          <a:bodyPr lIns="0" tIns="0" rIns="0" bIns="0" rtlCol="0" anchor="t">
            <a:spAutoFit/>
          </a:bodyPr>
          <a:lstStyle/>
          <a:p>
            <a:pPr marL="0" marR="0" lvl="0" indent="0" algn="ctr" defTabSz="914400" rtl="0" eaLnBrk="1" fontAlgn="auto" latinLnBrk="0" hangingPunct="1">
              <a:lnSpc>
                <a:spcPts val="12999"/>
              </a:lnSpc>
              <a:spcBef>
                <a:spcPts val="0"/>
              </a:spcBef>
              <a:spcAft>
                <a:spcPts val="0"/>
              </a:spcAft>
              <a:buClrTx/>
              <a:buSzTx/>
              <a:buFontTx/>
              <a:buNone/>
              <a:tabLst/>
              <a:defRPr/>
            </a:pPr>
            <a:r>
              <a:rPr kumimoji="0" lang="en-US" sz="9999" b="0" i="0" u="none" strike="noStrike" kern="1200" cap="none" spc="499" normalizeH="0" baseline="0" noProof="0">
                <a:ln>
                  <a:noFill/>
                </a:ln>
                <a:solidFill>
                  <a:srgbClr val="08A4DE"/>
                </a:solidFill>
                <a:effectLst/>
                <a:uLnTx/>
                <a:uFillTx/>
                <a:latin typeface="Bebas Neue Cyrillic"/>
                <a:ea typeface="+mn-ea"/>
                <a:cs typeface="+mn-cs"/>
              </a:rPr>
              <a:t>INVESTMENT APPROACH</a:t>
            </a:r>
          </a:p>
        </p:txBody>
      </p:sp>
      <p:grpSp>
        <p:nvGrpSpPr>
          <p:cNvPr id="4" name="Group 4"/>
          <p:cNvGrpSpPr/>
          <p:nvPr/>
        </p:nvGrpSpPr>
        <p:grpSpPr>
          <a:xfrm>
            <a:off x="8685344" y="1550552"/>
            <a:ext cx="917312" cy="888646"/>
            <a:chOff x="0" y="0"/>
            <a:chExt cx="1223083" cy="1184861"/>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23083" cy="118486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2127" y="192351"/>
              <a:ext cx="638830" cy="638830"/>
            </a:xfrm>
            <a:prstGeom prst="rect">
              <a:avLst/>
            </a:prstGeom>
          </p:spPr>
        </p:pic>
      </p:grpSp>
      <p:pic>
        <p:nvPicPr>
          <p:cNvPr id="7" name="Picture 8" descr="Table&#10;&#10;Description automatically generated">
            <a:extLst>
              <a:ext uri="{FF2B5EF4-FFF2-40B4-BE49-F238E27FC236}">
                <a16:creationId xmlns:a16="http://schemas.microsoft.com/office/drawing/2014/main" id="{ACAB0225-9875-A800-4775-C88EF209AEBA}"/>
              </a:ext>
            </a:extLst>
          </p:cNvPr>
          <p:cNvPicPr>
            <a:picLocks noChangeAspect="1"/>
          </p:cNvPicPr>
          <p:nvPr/>
        </p:nvPicPr>
        <p:blipFill>
          <a:blip r:embed="rId6"/>
          <a:stretch>
            <a:fillRect/>
          </a:stretch>
        </p:blipFill>
        <p:spPr>
          <a:xfrm>
            <a:off x="2143664" y="2899630"/>
            <a:ext cx="14000671" cy="7550117"/>
          </a:xfrm>
          <a:prstGeom prst="rect">
            <a:avLst/>
          </a:prstGeom>
        </p:spPr>
      </p:pic>
    </p:spTree>
    <p:extLst>
      <p:ext uri="{BB962C8B-B14F-4D97-AF65-F5344CB8AC3E}">
        <p14:creationId xmlns:p14="http://schemas.microsoft.com/office/powerpoint/2010/main" val="263488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352784" y="0"/>
            <a:ext cx="6498503" cy="12163202"/>
          </a:xfrm>
          <a:prstGeom prst="rect">
            <a:avLst/>
          </a:prstGeom>
          <a:solidFill>
            <a:srgbClr val="FFFFFF"/>
          </a:solidFill>
        </p:spPr>
      </p:sp>
      <p:sp>
        <p:nvSpPr>
          <p:cNvPr id="3" name="TextBox 3"/>
          <p:cNvSpPr txBox="1"/>
          <p:nvPr/>
        </p:nvSpPr>
        <p:spPr>
          <a:xfrm>
            <a:off x="6873853" y="1394793"/>
            <a:ext cx="10871418" cy="487121"/>
          </a:xfrm>
          <a:prstGeom prst="rect">
            <a:avLst/>
          </a:prstGeom>
        </p:spPr>
        <p:txBody>
          <a:bodyPr lIns="0" tIns="0" rIns="0" bIns="0" rtlCol="0" anchor="t">
            <a:spAutoFit/>
          </a:bodyPr>
          <a:lstStyle/>
          <a:p>
            <a:pPr>
              <a:lnSpc>
                <a:spcPts val="4000"/>
              </a:lnSpc>
            </a:pPr>
            <a:r>
              <a:rPr lang="en-US" sz="3200" spc="208">
                <a:solidFill>
                  <a:srgbClr val="231F20"/>
                </a:solidFill>
                <a:latin typeface="Montserrat Classic"/>
              </a:rPr>
              <a:t>FOLLOW CSFORALLMN'S LEAD </a:t>
            </a:r>
            <a:endParaRPr lang="en-US">
              <a:solidFill>
                <a:srgbClr val="000000"/>
              </a:solidFill>
              <a:latin typeface="Calibri"/>
              <a:cs typeface="Calibri"/>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39734" y="5953115"/>
            <a:ext cx="1327145" cy="128567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56715" y="6161832"/>
            <a:ext cx="693183" cy="693183"/>
          </a:xfrm>
          <a:prstGeom prst="rect">
            <a:avLst/>
          </a:prstGeom>
        </p:spPr>
      </p:pic>
      <p:sp>
        <p:nvSpPr>
          <p:cNvPr id="6" name="TextBox 6"/>
          <p:cNvSpPr txBox="1"/>
          <p:nvPr/>
        </p:nvSpPr>
        <p:spPr>
          <a:xfrm>
            <a:off x="6873853" y="484414"/>
            <a:ext cx="10247959" cy="824969"/>
          </a:xfrm>
          <a:prstGeom prst="rect">
            <a:avLst/>
          </a:prstGeom>
        </p:spPr>
        <p:txBody>
          <a:bodyPr lIns="0" tIns="0" rIns="0" bIns="0" rtlCol="0" anchor="t">
            <a:spAutoFit/>
          </a:bodyPr>
          <a:lstStyle/>
          <a:p>
            <a:pPr>
              <a:lnSpc>
                <a:spcPts val="6999"/>
              </a:lnSpc>
            </a:pPr>
            <a:r>
              <a:rPr lang="en-US" sz="5550" spc="363">
                <a:solidFill>
                  <a:srgbClr val="FFFFFF"/>
                </a:solidFill>
                <a:latin typeface="Bebas Neue Cyrillic Bold"/>
              </a:rPr>
              <a:t>Public Policy</a:t>
            </a:r>
            <a:endParaRPr lang="en-US" sz="5599" spc="363">
              <a:solidFill>
                <a:srgbClr val="FFFFFF"/>
              </a:solidFill>
              <a:latin typeface="Bebas Neue Cyrillic Bold"/>
            </a:endParaRPr>
          </a:p>
        </p:txBody>
      </p:sp>
      <p:sp>
        <p:nvSpPr>
          <p:cNvPr id="7" name="TextBox 7"/>
          <p:cNvSpPr txBox="1"/>
          <p:nvPr/>
        </p:nvSpPr>
        <p:spPr>
          <a:xfrm>
            <a:off x="342675" y="2637665"/>
            <a:ext cx="5321263" cy="2949839"/>
          </a:xfrm>
          <a:prstGeom prst="rect">
            <a:avLst/>
          </a:prstGeom>
        </p:spPr>
        <p:txBody>
          <a:bodyPr lIns="0" tIns="0" rIns="0" bIns="0" rtlCol="0" anchor="t">
            <a:spAutoFit/>
          </a:bodyPr>
          <a:lstStyle/>
          <a:p>
            <a:pPr algn="ctr">
              <a:lnSpc>
                <a:spcPts val="7568"/>
              </a:lnSpc>
            </a:pPr>
            <a:r>
              <a:rPr lang="en-US" sz="8600" spc="860">
                <a:solidFill>
                  <a:srgbClr val="08A4DE"/>
                </a:solidFill>
                <a:latin typeface="Bebas Neue Cyrillic"/>
              </a:rPr>
              <a:t>KEY INVESTMENT THEMES</a:t>
            </a:r>
          </a:p>
        </p:txBody>
      </p:sp>
      <p:sp>
        <p:nvSpPr>
          <p:cNvPr id="8" name="TextBox 8"/>
          <p:cNvSpPr txBox="1"/>
          <p:nvPr/>
        </p:nvSpPr>
        <p:spPr>
          <a:xfrm>
            <a:off x="6829892" y="2762919"/>
            <a:ext cx="10291920" cy="824969"/>
          </a:xfrm>
          <a:prstGeom prst="rect">
            <a:avLst/>
          </a:prstGeom>
        </p:spPr>
        <p:txBody>
          <a:bodyPr wrap="square" lIns="0" tIns="0" rIns="0" bIns="0" rtlCol="0" anchor="t">
            <a:spAutoFit/>
          </a:bodyPr>
          <a:lstStyle/>
          <a:p>
            <a:pPr>
              <a:lnSpc>
                <a:spcPts val="6999"/>
              </a:lnSpc>
            </a:pPr>
            <a:r>
              <a:rPr lang="en-US" sz="5550" spc="363">
                <a:solidFill>
                  <a:srgbClr val="FFFFFF"/>
                </a:solidFill>
                <a:latin typeface="Bebas Neue Cyrillic Bold"/>
              </a:rPr>
              <a:t>Marketing &amp; Awareness</a:t>
            </a:r>
            <a:endParaRPr lang="en-US" sz="5599" spc="363">
              <a:solidFill>
                <a:srgbClr val="FFFFFF"/>
              </a:solidFill>
              <a:latin typeface="Bebas Neue Cyrillic Bold"/>
            </a:endParaRPr>
          </a:p>
        </p:txBody>
      </p:sp>
      <p:sp>
        <p:nvSpPr>
          <p:cNvPr id="9" name="TextBox 9"/>
          <p:cNvSpPr txBox="1"/>
          <p:nvPr/>
        </p:nvSpPr>
        <p:spPr>
          <a:xfrm>
            <a:off x="6865689" y="3587331"/>
            <a:ext cx="10871418" cy="464358"/>
          </a:xfrm>
          <a:prstGeom prst="rect">
            <a:avLst/>
          </a:prstGeom>
        </p:spPr>
        <p:txBody>
          <a:bodyPr lIns="0" tIns="0" rIns="0" bIns="0" rtlCol="0" anchor="t">
            <a:spAutoFit/>
          </a:bodyPr>
          <a:lstStyle/>
          <a:p>
            <a:pPr>
              <a:lnSpc>
                <a:spcPts val="4000"/>
              </a:lnSpc>
            </a:pPr>
            <a:r>
              <a:rPr lang="en-US" sz="3200" spc="208">
                <a:solidFill>
                  <a:srgbClr val="231F20"/>
                </a:solidFill>
                <a:latin typeface="Montserrat Classic"/>
              </a:rPr>
              <a:t> INFORM SCHOOLS &amp; TEACHERS OF PROGRAMS</a:t>
            </a:r>
          </a:p>
        </p:txBody>
      </p:sp>
      <p:sp>
        <p:nvSpPr>
          <p:cNvPr id="10" name="TextBox 10"/>
          <p:cNvSpPr txBox="1"/>
          <p:nvPr/>
        </p:nvSpPr>
        <p:spPr>
          <a:xfrm>
            <a:off x="6829891" y="5173589"/>
            <a:ext cx="10247959" cy="823623"/>
          </a:xfrm>
          <a:prstGeom prst="rect">
            <a:avLst/>
          </a:prstGeom>
        </p:spPr>
        <p:txBody>
          <a:bodyPr lIns="0" tIns="0" rIns="0" bIns="0" rtlCol="0" anchor="t">
            <a:spAutoFit/>
          </a:bodyPr>
          <a:lstStyle/>
          <a:p>
            <a:pPr>
              <a:lnSpc>
                <a:spcPts val="6999"/>
              </a:lnSpc>
            </a:pPr>
            <a:r>
              <a:rPr lang="en-US" sz="5500" spc="363">
                <a:solidFill>
                  <a:srgbClr val="FFFFFF"/>
                </a:solidFill>
                <a:latin typeface="Bebas Neue Cyrillic"/>
              </a:rPr>
              <a:t>Service Provider  PARTNERNSHIPS</a:t>
            </a:r>
          </a:p>
        </p:txBody>
      </p:sp>
      <p:sp>
        <p:nvSpPr>
          <p:cNvPr id="11" name="TextBox 11"/>
          <p:cNvSpPr txBox="1"/>
          <p:nvPr/>
        </p:nvSpPr>
        <p:spPr>
          <a:xfrm>
            <a:off x="6968266" y="6200435"/>
            <a:ext cx="10871418" cy="464358"/>
          </a:xfrm>
          <a:prstGeom prst="rect">
            <a:avLst/>
          </a:prstGeom>
        </p:spPr>
        <p:txBody>
          <a:bodyPr lIns="0" tIns="0" rIns="0" bIns="0" rtlCol="0" anchor="t">
            <a:spAutoFit/>
          </a:bodyPr>
          <a:lstStyle/>
          <a:p>
            <a:pPr>
              <a:lnSpc>
                <a:spcPts val="4000"/>
              </a:lnSpc>
            </a:pPr>
            <a:r>
              <a:rPr lang="en-US" sz="3200" spc="208">
                <a:solidFill>
                  <a:srgbClr val="231F20"/>
                </a:solidFill>
                <a:latin typeface="Montserrat Classic"/>
              </a:rPr>
              <a:t>HARNESS EXISTING PROGRAMS</a:t>
            </a:r>
          </a:p>
        </p:txBody>
      </p:sp>
      <p:sp>
        <p:nvSpPr>
          <p:cNvPr id="12" name="TextBox 10">
            <a:extLst>
              <a:ext uri="{FF2B5EF4-FFF2-40B4-BE49-F238E27FC236}">
                <a16:creationId xmlns:a16="http://schemas.microsoft.com/office/drawing/2014/main" id="{7396DBF2-FE8F-F8F5-9FAC-A19A9B6537A1}"/>
              </a:ext>
            </a:extLst>
          </p:cNvPr>
          <p:cNvSpPr txBox="1"/>
          <p:nvPr/>
        </p:nvSpPr>
        <p:spPr>
          <a:xfrm>
            <a:off x="6863803" y="7451635"/>
            <a:ext cx="10116075" cy="853503"/>
          </a:xfrm>
          <a:prstGeom prst="rect">
            <a:avLst/>
          </a:prstGeom>
        </p:spPr>
        <p:txBody>
          <a:bodyPr wrap="square" lIns="0" tIns="0" rIns="0" bIns="0" rtlCol="0" anchor="t">
            <a:spAutoFit/>
          </a:bodyPr>
          <a:lstStyle/>
          <a:p>
            <a:pPr>
              <a:lnSpc>
                <a:spcPts val="6998"/>
              </a:lnSpc>
            </a:pPr>
            <a:r>
              <a:rPr lang="en-US" sz="5500" spc="363">
                <a:solidFill>
                  <a:srgbClr val="FFFFFF"/>
                </a:solidFill>
                <a:latin typeface="Bebas Neue Cyrillic Bold"/>
              </a:rPr>
              <a:t>FUNDING MECHANISMS &amp; INCENTIVES</a:t>
            </a:r>
            <a:endParaRPr lang="en-US" sz="5500"/>
          </a:p>
        </p:txBody>
      </p:sp>
      <p:sp>
        <p:nvSpPr>
          <p:cNvPr id="13" name="TextBox 11">
            <a:extLst>
              <a:ext uri="{FF2B5EF4-FFF2-40B4-BE49-F238E27FC236}">
                <a16:creationId xmlns:a16="http://schemas.microsoft.com/office/drawing/2014/main" id="{5F10D27F-E2D6-FE4C-A07C-CB008CD3B808}"/>
              </a:ext>
            </a:extLst>
          </p:cNvPr>
          <p:cNvSpPr txBox="1"/>
          <p:nvPr/>
        </p:nvSpPr>
        <p:spPr>
          <a:xfrm>
            <a:off x="7010342" y="8559703"/>
            <a:ext cx="10622303" cy="977319"/>
          </a:xfrm>
          <a:prstGeom prst="rect">
            <a:avLst/>
          </a:prstGeom>
        </p:spPr>
        <p:txBody>
          <a:bodyPr wrap="square" lIns="0" tIns="0" rIns="0" bIns="0" rtlCol="0" anchor="t">
            <a:spAutoFit/>
          </a:bodyPr>
          <a:lstStyle/>
          <a:p>
            <a:pPr>
              <a:lnSpc>
                <a:spcPts val="4000"/>
              </a:lnSpc>
            </a:pPr>
            <a:r>
              <a:rPr lang="en-US" sz="3200" spc="208">
                <a:solidFill>
                  <a:srgbClr val="231F20"/>
                </a:solidFill>
                <a:latin typeface="Montserrat Classic"/>
              </a:rPr>
              <a:t>STIPENDS FOR SCHOOLS &amp; FUND TEACHER TRAINING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12137680" y="0"/>
            <a:ext cx="6150320" cy="13053522"/>
          </a:xfrm>
          <a:prstGeom prst="rect">
            <a:avLst/>
          </a:prstGeom>
          <a:solidFill>
            <a:srgbClr val="231F20"/>
          </a:solidFill>
        </p:spPr>
      </p:sp>
      <p:sp>
        <p:nvSpPr>
          <p:cNvPr id="3" name="TextBox 3"/>
          <p:cNvSpPr txBox="1"/>
          <p:nvPr/>
        </p:nvSpPr>
        <p:spPr>
          <a:xfrm>
            <a:off x="1301632" y="2663884"/>
            <a:ext cx="10145459" cy="503555"/>
          </a:xfrm>
          <a:prstGeom prst="rect">
            <a:avLst/>
          </a:prstGeom>
        </p:spPr>
        <p:txBody>
          <a:bodyPr wrap="square" lIns="0" tIns="0" rIns="0" bIns="0" rtlCol="0" anchor="t">
            <a:spAutoFit/>
          </a:bodyPr>
          <a:lstStyle/>
          <a:p>
            <a:pPr>
              <a:lnSpc>
                <a:spcPts val="4000"/>
              </a:lnSpc>
            </a:pPr>
            <a:r>
              <a:rPr lang="en-US" sz="3200" spc="208">
                <a:solidFill>
                  <a:srgbClr val="231F20"/>
                </a:solidFill>
                <a:latin typeface="Montserrat Classic"/>
              </a:rPr>
              <a:t>DOUBLE NUMBER OF CLASSES TAUGHT</a:t>
            </a:r>
            <a:endParaRPr lang="en-US"/>
          </a:p>
        </p:txBody>
      </p:sp>
      <p:sp>
        <p:nvSpPr>
          <p:cNvPr id="5" name="TextBox 5"/>
          <p:cNvSpPr txBox="1"/>
          <p:nvPr/>
        </p:nvSpPr>
        <p:spPr>
          <a:xfrm>
            <a:off x="1300178" y="4899153"/>
            <a:ext cx="10047562" cy="476412"/>
          </a:xfrm>
          <a:prstGeom prst="rect">
            <a:avLst/>
          </a:prstGeom>
        </p:spPr>
        <p:txBody>
          <a:bodyPr wrap="square" lIns="0" tIns="0" rIns="0" bIns="0" rtlCol="0" anchor="t">
            <a:spAutoFit/>
          </a:bodyPr>
          <a:lstStyle/>
          <a:p>
            <a:pPr>
              <a:lnSpc>
                <a:spcPts val="4125"/>
              </a:lnSpc>
            </a:pPr>
            <a:r>
              <a:rPr lang="en-US" sz="3300" spc="214">
                <a:solidFill>
                  <a:srgbClr val="231F20"/>
                </a:solidFill>
                <a:latin typeface="Montserrat Classic"/>
              </a:rPr>
              <a:t>CLEAR CERTIFICATION PATHWAY</a:t>
            </a:r>
          </a:p>
        </p:txBody>
      </p:sp>
      <p:sp>
        <p:nvSpPr>
          <p:cNvPr id="6" name="TextBox 6"/>
          <p:cNvSpPr txBox="1"/>
          <p:nvPr/>
        </p:nvSpPr>
        <p:spPr>
          <a:xfrm>
            <a:off x="-868" y="1435340"/>
            <a:ext cx="10247959" cy="849207"/>
          </a:xfrm>
          <a:prstGeom prst="rect">
            <a:avLst/>
          </a:prstGeom>
        </p:spPr>
        <p:txBody>
          <a:bodyPr lIns="0" tIns="0" rIns="0" bIns="0" rtlCol="0" anchor="t">
            <a:spAutoFit/>
          </a:bodyPr>
          <a:lstStyle/>
          <a:p>
            <a:pPr marL="1290320" lvl="1" indent="-685800">
              <a:lnSpc>
                <a:spcPts val="6998"/>
              </a:lnSpc>
              <a:buFont typeface="Arial"/>
              <a:buChar char="•"/>
            </a:pPr>
            <a:r>
              <a:rPr lang="en-US" sz="5500" spc="363">
                <a:solidFill>
                  <a:srgbClr val="FFFFFF"/>
                </a:solidFill>
                <a:latin typeface="Montserrat Classic Bold"/>
              </a:rPr>
              <a:t>Increase CS Courses</a:t>
            </a:r>
            <a:endParaRPr lang="en-US" sz="5500">
              <a:cs typeface="Calibri"/>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49267" y="5844070"/>
            <a:ext cx="1327145" cy="1285672"/>
          </a:xfrm>
          <a:prstGeom prst="rect">
            <a:avLst/>
          </a:prstGeom>
        </p:spPr>
      </p:pic>
      <p:sp>
        <p:nvSpPr>
          <p:cNvPr id="9" name="TextBox 9"/>
          <p:cNvSpPr txBox="1"/>
          <p:nvPr/>
        </p:nvSpPr>
        <p:spPr>
          <a:xfrm>
            <a:off x="12552208" y="2528620"/>
            <a:ext cx="5321263" cy="2949839"/>
          </a:xfrm>
          <a:prstGeom prst="rect">
            <a:avLst/>
          </a:prstGeom>
        </p:spPr>
        <p:txBody>
          <a:bodyPr lIns="0" tIns="0" rIns="0" bIns="0" rtlCol="0" anchor="t">
            <a:spAutoFit/>
          </a:bodyPr>
          <a:lstStyle/>
          <a:p>
            <a:pPr algn="ctr">
              <a:lnSpc>
                <a:spcPts val="7568"/>
              </a:lnSpc>
            </a:pPr>
            <a:r>
              <a:rPr lang="en-US" sz="8600" spc="860">
                <a:solidFill>
                  <a:srgbClr val="08A4DE"/>
                </a:solidFill>
                <a:latin typeface="Bebas Neue Cyrillic"/>
              </a:rPr>
              <a:t>KEY INVESTMENT THEMES</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66249" y="6140315"/>
            <a:ext cx="693183" cy="693183"/>
          </a:xfrm>
          <a:prstGeom prst="rect">
            <a:avLst/>
          </a:prstGeom>
        </p:spPr>
      </p:pic>
      <p:sp>
        <p:nvSpPr>
          <p:cNvPr id="11" name="TextBox 11"/>
          <p:cNvSpPr txBox="1"/>
          <p:nvPr/>
        </p:nvSpPr>
        <p:spPr>
          <a:xfrm>
            <a:off x="1303085" y="7495287"/>
            <a:ext cx="10871418" cy="464358"/>
          </a:xfrm>
          <a:prstGeom prst="rect">
            <a:avLst/>
          </a:prstGeom>
        </p:spPr>
        <p:txBody>
          <a:bodyPr lIns="0" tIns="0" rIns="0" bIns="0" rtlCol="0" anchor="t">
            <a:spAutoFit/>
          </a:bodyPr>
          <a:lstStyle/>
          <a:p>
            <a:pPr>
              <a:lnSpc>
                <a:spcPts val="4000"/>
              </a:lnSpc>
            </a:pPr>
            <a:r>
              <a:rPr lang="en-US" sz="3200" spc="208">
                <a:solidFill>
                  <a:srgbClr val="231F20"/>
                </a:solidFill>
                <a:latin typeface="Montserrat Classic"/>
              </a:rPr>
              <a:t>TRAIN EXISTING TEACHERS (E.G. TEALS)</a:t>
            </a:r>
          </a:p>
        </p:txBody>
      </p:sp>
      <p:sp>
        <p:nvSpPr>
          <p:cNvPr id="12" name="TextBox 6">
            <a:extLst>
              <a:ext uri="{FF2B5EF4-FFF2-40B4-BE49-F238E27FC236}">
                <a16:creationId xmlns:a16="http://schemas.microsoft.com/office/drawing/2014/main" id="{C86D2C9D-EC80-85C7-1601-B410DBA6C137}"/>
              </a:ext>
            </a:extLst>
          </p:cNvPr>
          <p:cNvSpPr txBox="1"/>
          <p:nvPr/>
        </p:nvSpPr>
        <p:spPr>
          <a:xfrm>
            <a:off x="-868" y="3574383"/>
            <a:ext cx="12125744" cy="849207"/>
          </a:xfrm>
          <a:prstGeom prst="rect">
            <a:avLst/>
          </a:prstGeom>
        </p:spPr>
        <p:txBody>
          <a:bodyPr wrap="square" lIns="0" tIns="0" rIns="0" bIns="0" rtlCol="0" anchor="t">
            <a:spAutoFit/>
          </a:bodyPr>
          <a:lstStyle/>
          <a:p>
            <a:pPr marL="1290320" lvl="1" indent="-685800">
              <a:lnSpc>
                <a:spcPts val="6998"/>
              </a:lnSpc>
              <a:buFont typeface="Arial"/>
              <a:buChar char="•"/>
            </a:pPr>
            <a:r>
              <a:rPr lang="en-US" sz="5500" spc="363">
                <a:solidFill>
                  <a:srgbClr val="FFFFFF"/>
                </a:solidFill>
                <a:latin typeface="Montserrat Classic Bold"/>
              </a:rPr>
              <a:t>Prepare Training Teachers</a:t>
            </a:r>
            <a:endParaRPr lang="en-US" sz="5500">
              <a:cs typeface="Calibri"/>
            </a:endParaRPr>
          </a:p>
        </p:txBody>
      </p:sp>
      <p:sp>
        <p:nvSpPr>
          <p:cNvPr id="13" name="TextBox 6">
            <a:extLst>
              <a:ext uri="{FF2B5EF4-FFF2-40B4-BE49-F238E27FC236}">
                <a16:creationId xmlns:a16="http://schemas.microsoft.com/office/drawing/2014/main" id="{B18E6438-A003-6901-757F-327D2A0800ED}"/>
              </a:ext>
            </a:extLst>
          </p:cNvPr>
          <p:cNvSpPr txBox="1"/>
          <p:nvPr/>
        </p:nvSpPr>
        <p:spPr>
          <a:xfrm>
            <a:off x="-868" y="6064490"/>
            <a:ext cx="12125744" cy="849207"/>
          </a:xfrm>
          <a:prstGeom prst="rect">
            <a:avLst/>
          </a:prstGeom>
        </p:spPr>
        <p:txBody>
          <a:bodyPr wrap="square" lIns="0" tIns="0" rIns="0" bIns="0" rtlCol="0" anchor="t">
            <a:spAutoFit/>
          </a:bodyPr>
          <a:lstStyle/>
          <a:p>
            <a:pPr marL="1290320" lvl="1" indent="-685800">
              <a:lnSpc>
                <a:spcPts val="6998"/>
              </a:lnSpc>
              <a:buFont typeface="Arial"/>
              <a:buChar char="•"/>
            </a:pPr>
            <a:r>
              <a:rPr lang="en-US" sz="5500" spc="363">
                <a:solidFill>
                  <a:srgbClr val="FFFFFF"/>
                </a:solidFill>
                <a:latin typeface="Montserrat Classic Bold"/>
              </a:rPr>
              <a:t>Upskill Current Teachers</a:t>
            </a:r>
            <a:endParaRPr lang="en-US" sz="5500">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0" y="-5804366"/>
            <a:ext cx="15675429" cy="17155989"/>
            <a:chOff x="0" y="387414"/>
            <a:chExt cx="16534720" cy="22243709"/>
          </a:xfrm>
        </p:grpSpPr>
        <p:sp>
          <p:nvSpPr>
            <p:cNvPr id="8" name="AutoShape 8"/>
            <p:cNvSpPr/>
            <p:nvPr/>
          </p:nvSpPr>
          <p:spPr>
            <a:xfrm>
              <a:off x="0" y="7847892"/>
              <a:ext cx="14250739" cy="13951132"/>
            </a:xfrm>
            <a:prstGeom prst="rect">
              <a:avLst/>
            </a:prstGeom>
            <a:solidFill>
              <a:srgbClr val="231F20"/>
            </a:solidFill>
          </p:spPr>
        </p:sp>
        <p:sp>
          <p:nvSpPr>
            <p:cNvPr id="9" name="AutoShape 9"/>
            <p:cNvSpPr/>
            <p:nvPr/>
          </p:nvSpPr>
          <p:spPr>
            <a:xfrm rot="-782927">
              <a:off x="9329737" y="387414"/>
              <a:ext cx="5975721" cy="22243709"/>
            </a:xfrm>
            <a:prstGeom prst="rect">
              <a:avLst/>
            </a:prstGeom>
            <a:solidFill>
              <a:srgbClr val="231F20"/>
            </a:solidFill>
          </p:spPr>
        </p:sp>
        <p:sp>
          <p:nvSpPr>
            <p:cNvPr id="10" name="AutoShape 10"/>
            <p:cNvSpPr/>
            <p:nvPr/>
          </p:nvSpPr>
          <p:spPr>
            <a:xfrm rot="-782927">
              <a:off x="15801997" y="6526202"/>
              <a:ext cx="732723" cy="15814892"/>
            </a:xfrm>
            <a:prstGeom prst="rect">
              <a:avLst/>
            </a:prstGeom>
            <a:solidFill>
              <a:srgbClr val="08A4DE"/>
            </a:solidFill>
          </p:spPr>
        </p:sp>
      </p:grpSp>
      <p:sp>
        <p:nvSpPr>
          <p:cNvPr id="3" name="TextBox 3">
            <a:extLst>
              <a:ext uri="{FF2B5EF4-FFF2-40B4-BE49-F238E27FC236}">
                <a16:creationId xmlns:a16="http://schemas.microsoft.com/office/drawing/2014/main" id="{B730678B-80E2-EB5C-ED66-A20CC19B3D86}"/>
              </a:ext>
            </a:extLst>
          </p:cNvPr>
          <p:cNvSpPr txBox="1"/>
          <p:nvPr/>
        </p:nvSpPr>
        <p:spPr>
          <a:xfrm>
            <a:off x="1159054" y="4393951"/>
            <a:ext cx="11697346" cy="162560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999"/>
              </a:lnSpc>
            </a:pPr>
            <a:r>
              <a:rPr lang="en-US" sz="9950" spc="499">
                <a:solidFill>
                  <a:srgbClr val="08A4DE"/>
                </a:solidFill>
                <a:latin typeface="Bebas Neue Cyrillic"/>
              </a:rPr>
              <a:t>QUESTIONS?</a:t>
            </a:r>
            <a:endParaRPr lang="en-US"/>
          </a:p>
        </p:txBody>
      </p:sp>
    </p:spTree>
    <p:extLst>
      <p:ext uri="{BB962C8B-B14F-4D97-AF65-F5344CB8AC3E}">
        <p14:creationId xmlns:p14="http://schemas.microsoft.com/office/powerpoint/2010/main" val="295625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7">
            <a:extLst>
              <a:ext uri="{FF2B5EF4-FFF2-40B4-BE49-F238E27FC236}">
                <a16:creationId xmlns:a16="http://schemas.microsoft.com/office/drawing/2014/main" id="{F8275873-39BE-752A-79B4-E5296A53CB31}"/>
              </a:ext>
            </a:extLst>
          </p:cNvPr>
          <p:cNvGrpSpPr/>
          <p:nvPr/>
        </p:nvGrpSpPr>
        <p:grpSpPr>
          <a:xfrm>
            <a:off x="0" y="-5804366"/>
            <a:ext cx="15675429" cy="17155989"/>
            <a:chOff x="0" y="387414"/>
            <a:chExt cx="16534720" cy="22243709"/>
          </a:xfrm>
        </p:grpSpPr>
        <p:sp>
          <p:nvSpPr>
            <p:cNvPr id="19" name="AutoShape 8">
              <a:extLst>
                <a:ext uri="{FF2B5EF4-FFF2-40B4-BE49-F238E27FC236}">
                  <a16:creationId xmlns:a16="http://schemas.microsoft.com/office/drawing/2014/main" id="{695013EC-4762-77DC-F3DF-FE6D6BF7C021}"/>
                </a:ext>
              </a:extLst>
            </p:cNvPr>
            <p:cNvSpPr/>
            <p:nvPr/>
          </p:nvSpPr>
          <p:spPr>
            <a:xfrm>
              <a:off x="0" y="7847892"/>
              <a:ext cx="14250739" cy="13951132"/>
            </a:xfrm>
            <a:prstGeom prst="rect">
              <a:avLst/>
            </a:prstGeom>
            <a:solidFill>
              <a:srgbClr val="231F20"/>
            </a:solidFill>
          </p:spPr>
        </p:sp>
        <p:sp>
          <p:nvSpPr>
            <p:cNvPr id="20" name="AutoShape 9">
              <a:extLst>
                <a:ext uri="{FF2B5EF4-FFF2-40B4-BE49-F238E27FC236}">
                  <a16:creationId xmlns:a16="http://schemas.microsoft.com/office/drawing/2014/main" id="{B55C1192-BDD4-C4BA-B68B-CCC6DA01DDFB}"/>
                </a:ext>
              </a:extLst>
            </p:cNvPr>
            <p:cNvSpPr/>
            <p:nvPr/>
          </p:nvSpPr>
          <p:spPr>
            <a:xfrm rot="-782927">
              <a:off x="9329737" y="387414"/>
              <a:ext cx="5975721" cy="22243709"/>
            </a:xfrm>
            <a:prstGeom prst="rect">
              <a:avLst/>
            </a:prstGeom>
            <a:solidFill>
              <a:srgbClr val="231F20"/>
            </a:solidFill>
          </p:spPr>
        </p:sp>
        <p:sp>
          <p:nvSpPr>
            <p:cNvPr id="21" name="AutoShape 10">
              <a:extLst>
                <a:ext uri="{FF2B5EF4-FFF2-40B4-BE49-F238E27FC236}">
                  <a16:creationId xmlns:a16="http://schemas.microsoft.com/office/drawing/2014/main" id="{98D4DF13-24D2-F0FC-62BC-E2F55CD02C67}"/>
                </a:ext>
              </a:extLst>
            </p:cNvPr>
            <p:cNvSpPr/>
            <p:nvPr/>
          </p:nvSpPr>
          <p:spPr>
            <a:xfrm rot="-782927">
              <a:off x="15801997" y="6526202"/>
              <a:ext cx="732723" cy="15814892"/>
            </a:xfrm>
            <a:prstGeom prst="rect">
              <a:avLst/>
            </a:prstGeom>
            <a:solidFill>
              <a:srgbClr val="08A4DE"/>
            </a:solidFill>
          </p:spPr>
        </p:sp>
      </p:grpSp>
      <p:sp>
        <p:nvSpPr>
          <p:cNvPr id="22" name="AutoShape 10">
            <a:extLst>
              <a:ext uri="{FF2B5EF4-FFF2-40B4-BE49-F238E27FC236}">
                <a16:creationId xmlns:a16="http://schemas.microsoft.com/office/drawing/2014/main" id="{8F73BB0C-5CEE-DFA2-97A9-54C326727467}"/>
              </a:ext>
            </a:extLst>
          </p:cNvPr>
          <p:cNvSpPr/>
          <p:nvPr/>
        </p:nvSpPr>
        <p:spPr>
          <a:xfrm rot="20817073">
            <a:off x="14980785" y="-1069680"/>
            <a:ext cx="694644" cy="12197611"/>
          </a:xfrm>
          <a:prstGeom prst="rect">
            <a:avLst/>
          </a:prstGeom>
          <a:solidFill>
            <a:srgbClr val="08A4DE"/>
          </a:solidFill>
        </p:spPr>
      </p:sp>
      <p:sp>
        <p:nvSpPr>
          <p:cNvPr id="11" name="TextBox 11"/>
          <p:cNvSpPr txBox="1"/>
          <p:nvPr/>
        </p:nvSpPr>
        <p:spPr>
          <a:xfrm>
            <a:off x="1028700" y="4664219"/>
            <a:ext cx="11880739" cy="1431925"/>
          </a:xfrm>
          <a:prstGeom prst="rect">
            <a:avLst/>
          </a:prstGeom>
        </p:spPr>
        <p:txBody>
          <a:bodyPr lIns="0" tIns="0" rIns="0" bIns="0" rtlCol="0" anchor="t">
            <a:spAutoFit/>
          </a:bodyPr>
          <a:lstStyle/>
          <a:p>
            <a:pPr marL="0" marR="0" lvl="0" indent="0" algn="l" defTabSz="914400" rtl="0" eaLnBrk="1" fontAlgn="auto" latinLnBrk="0" hangingPunct="1">
              <a:lnSpc>
                <a:spcPts val="10999"/>
              </a:lnSpc>
              <a:spcBef>
                <a:spcPts val="0"/>
              </a:spcBef>
              <a:spcAft>
                <a:spcPts val="0"/>
              </a:spcAft>
              <a:buClrTx/>
              <a:buSzTx/>
              <a:buFontTx/>
              <a:buNone/>
              <a:tabLst/>
              <a:defRPr/>
            </a:pPr>
            <a:r>
              <a:rPr kumimoji="0" lang="en-US" sz="9999" b="0" i="0" u="none" strike="noStrike" kern="1200" cap="none" spc="249" normalizeH="0" baseline="0" noProof="0">
                <a:ln>
                  <a:noFill/>
                </a:ln>
                <a:solidFill>
                  <a:srgbClr val="08A4DE"/>
                </a:solidFill>
                <a:effectLst/>
                <a:uLnTx/>
                <a:uFillTx/>
                <a:latin typeface="Bebas Neue Cyrillic"/>
                <a:ea typeface="+mn-ea"/>
                <a:cs typeface="+mn-cs"/>
              </a:rPr>
              <a:t>2022 ACE LEADERSHIP</a:t>
            </a:r>
          </a:p>
        </p:txBody>
      </p:sp>
      <p:sp>
        <p:nvSpPr>
          <p:cNvPr id="12" name="TextBox 12"/>
          <p:cNvSpPr txBox="1"/>
          <p:nvPr/>
        </p:nvSpPr>
        <p:spPr>
          <a:xfrm>
            <a:off x="1028699" y="7651215"/>
            <a:ext cx="14320157" cy="2500685"/>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i="0" u="none" strike="noStrike" kern="1200" cap="none" spc="168" normalizeH="0" baseline="0" noProof="0">
                <a:ln>
                  <a:noFill/>
                </a:ln>
                <a:solidFill>
                  <a:srgbClr val="FFFFFF"/>
                </a:solidFill>
                <a:effectLst/>
                <a:uLnTx/>
                <a:uFillTx/>
                <a:latin typeface="Montserrat Classic Bold"/>
                <a:ea typeface="+mn-ea"/>
                <a:cs typeface="+mn-cs"/>
              </a:rPr>
              <a:t>Kendra Apelt, AVI Systems </a:t>
            </a: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i="0" u="none" strike="noStrike" kern="1200" cap="none" spc="168" normalizeH="0" baseline="0" noProof="0">
                <a:ln>
                  <a:noFill/>
                </a:ln>
                <a:solidFill>
                  <a:srgbClr val="FFFFFF"/>
                </a:solidFill>
                <a:effectLst/>
                <a:uLnTx/>
                <a:uFillTx/>
                <a:latin typeface="Montserrat Classic Bold"/>
                <a:ea typeface="+mn-ea"/>
                <a:cs typeface="+mn-cs"/>
              </a:rPr>
              <a:t>Marcel Holste, Carl Zeiss Industrial </a:t>
            </a:r>
            <a:r>
              <a:rPr kumimoji="0" lang="en-US" sz="4000" i="0" u="none" strike="noStrike" kern="1200" cap="none" spc="168" normalizeH="0" baseline="0" noProof="0" err="1">
                <a:ln>
                  <a:noFill/>
                </a:ln>
                <a:solidFill>
                  <a:srgbClr val="FFFFFF"/>
                </a:solidFill>
                <a:effectLst/>
                <a:uLnTx/>
                <a:uFillTx/>
                <a:latin typeface="Montserrat Classic Bold"/>
                <a:ea typeface="+mn-ea"/>
                <a:cs typeface="+mn-cs"/>
              </a:rPr>
              <a:t>Metrology,LLC</a:t>
            </a:r>
            <a:r>
              <a:rPr kumimoji="0" lang="en-US" sz="4000" i="0" u="none" strike="noStrike" kern="1200" cap="none" spc="168" normalizeH="0" baseline="0" noProof="0">
                <a:ln>
                  <a:noFill/>
                </a:ln>
                <a:solidFill>
                  <a:srgbClr val="FFFFFF"/>
                </a:solidFill>
                <a:effectLst/>
                <a:uLnTx/>
                <a:uFillTx/>
                <a:latin typeface="Montserrat Classic Bold"/>
                <a:ea typeface="+mn-ea"/>
                <a:cs typeface="+mn-cs"/>
              </a:rPr>
              <a:t> </a:t>
            </a: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i="0" u="none" strike="noStrike" kern="1200" cap="none" spc="168" normalizeH="0" baseline="0" noProof="0">
                <a:ln>
                  <a:noFill/>
                </a:ln>
                <a:solidFill>
                  <a:srgbClr val="FFFFFF"/>
                </a:solidFill>
                <a:effectLst/>
                <a:uLnTx/>
                <a:uFillTx/>
                <a:latin typeface="Montserrat Classic Bold"/>
                <a:ea typeface="+mn-ea"/>
                <a:cs typeface="+mn-cs"/>
              </a:rPr>
              <a:t>Cristina Lalley, Thomson Reuters </a:t>
            </a: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i="0" u="none" strike="noStrike" kern="1200" cap="none" spc="168" normalizeH="0" baseline="0" noProof="0">
                <a:ln>
                  <a:noFill/>
                </a:ln>
                <a:solidFill>
                  <a:srgbClr val="FFFFFF"/>
                </a:solidFill>
                <a:effectLst/>
                <a:uLnTx/>
                <a:uFillTx/>
                <a:latin typeface="Montserrat Classic Bold"/>
                <a:ea typeface="+mn-ea"/>
                <a:cs typeface="+mn-cs"/>
              </a:rPr>
              <a:t>Dao Lee, Land O' Lakes</a:t>
            </a: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i="0" u="none" strike="noStrike" kern="1200" cap="none" spc="168" normalizeH="0" baseline="0" noProof="0">
                <a:ln>
                  <a:noFill/>
                </a:ln>
                <a:solidFill>
                  <a:srgbClr val="FFFFFF"/>
                </a:solidFill>
                <a:effectLst/>
                <a:uLnTx/>
                <a:uFillTx/>
                <a:latin typeface="Montserrat Classic Bold"/>
                <a:ea typeface="+mn-ea"/>
                <a:cs typeface="+mn-cs"/>
              </a:rPr>
              <a:t>Aim </a:t>
            </a:r>
            <a:r>
              <a:rPr kumimoji="0" lang="en-US" sz="4000" i="0" u="none" strike="noStrike" kern="1200" cap="none" spc="168" normalizeH="0" baseline="0" noProof="0" err="1">
                <a:ln>
                  <a:noFill/>
                </a:ln>
                <a:solidFill>
                  <a:srgbClr val="FFFFFF"/>
                </a:solidFill>
                <a:effectLst/>
                <a:uLnTx/>
                <a:uFillTx/>
                <a:latin typeface="Montserrat Classic Bold"/>
                <a:ea typeface="+mn-ea"/>
                <a:cs typeface="+mn-cs"/>
              </a:rPr>
              <a:t>Notthakun</a:t>
            </a:r>
            <a:r>
              <a:rPr kumimoji="0" lang="en-US" sz="4000" i="0" u="none" strike="noStrike" kern="1200" cap="none" spc="168" normalizeH="0" baseline="0" noProof="0">
                <a:ln>
                  <a:noFill/>
                </a:ln>
                <a:solidFill>
                  <a:srgbClr val="FFFFFF"/>
                </a:solidFill>
                <a:effectLst/>
                <a:uLnTx/>
                <a:uFillTx/>
                <a:latin typeface="Montserrat Classic Bold"/>
                <a:ea typeface="+mn-ea"/>
                <a:cs typeface="+mn-cs"/>
              </a:rPr>
              <a:t>, Winnebago Industries </a:t>
            </a:r>
          </a:p>
        </p:txBody>
      </p:sp>
      <p:grpSp>
        <p:nvGrpSpPr>
          <p:cNvPr id="13" name="Group 13"/>
          <p:cNvGrpSpPr/>
          <p:nvPr/>
        </p:nvGrpSpPr>
        <p:grpSpPr>
          <a:xfrm>
            <a:off x="1028700" y="1510432"/>
            <a:ext cx="2702120" cy="2617678"/>
            <a:chOff x="0" y="0"/>
            <a:chExt cx="3602826" cy="3490238"/>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3602826" cy="3490238"/>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0515" y="566608"/>
              <a:ext cx="1881796" cy="1881796"/>
            </a:xfrm>
            <a:prstGeom prst="rect">
              <a:avLst/>
            </a:prstGeom>
          </p:spPr>
        </p:pic>
      </p:grpSp>
      <p:sp>
        <p:nvSpPr>
          <p:cNvPr id="16" name="TextBox 16"/>
          <p:cNvSpPr txBox="1"/>
          <p:nvPr/>
        </p:nvSpPr>
        <p:spPr>
          <a:xfrm>
            <a:off x="1028700" y="341457"/>
            <a:ext cx="8882641" cy="615950"/>
          </a:xfrm>
          <a:prstGeom prst="rect">
            <a:avLst/>
          </a:prstGeom>
        </p:spPr>
        <p:txBody>
          <a:bodyPr lIns="0" tIns="0" rIns="0" bIns="0" rtlCol="0" anchor="t">
            <a:spAutoFit/>
          </a:bodyPr>
          <a:lstStyle/>
          <a:p>
            <a:pPr marL="0" marR="0" lvl="0" indent="0" algn="l" defTabSz="914400" rtl="0" eaLnBrk="1" fontAlgn="auto" latinLnBrk="0" hangingPunct="1">
              <a:lnSpc>
                <a:spcPts val="4900"/>
              </a:lnSpc>
              <a:spcBef>
                <a:spcPts val="0"/>
              </a:spcBef>
              <a:spcAft>
                <a:spcPts val="0"/>
              </a:spcAft>
              <a:buClrTx/>
              <a:buSzTx/>
              <a:buFontTx/>
              <a:buNone/>
              <a:tabLst/>
              <a:defRPr/>
            </a:pPr>
            <a:r>
              <a:rPr kumimoji="0" lang="en-US" sz="3500" b="0" i="0" u="none" strike="noStrike" kern="1200" cap="none" spc="315" normalizeH="0" baseline="0" noProof="0">
                <a:ln>
                  <a:noFill/>
                </a:ln>
                <a:solidFill>
                  <a:srgbClr val="FFFFFF"/>
                </a:solidFill>
                <a:effectLst/>
                <a:uLnTx/>
                <a:uFillTx/>
                <a:latin typeface="Bebas Neue Cyrillic"/>
                <a:ea typeface="+mn-ea"/>
                <a:cs typeface="+mn-cs"/>
              </a:rPr>
              <a:t>MINNESOTA TECHNOLOGY ASSOCIATION</a:t>
            </a:r>
          </a:p>
        </p:txBody>
      </p:sp>
      <p:sp>
        <p:nvSpPr>
          <p:cNvPr id="17" name="TextBox 17"/>
          <p:cNvSpPr txBox="1"/>
          <p:nvPr/>
        </p:nvSpPr>
        <p:spPr>
          <a:xfrm>
            <a:off x="1028700" y="6181869"/>
            <a:ext cx="11880739" cy="1431925"/>
          </a:xfrm>
          <a:prstGeom prst="rect">
            <a:avLst/>
          </a:prstGeom>
        </p:spPr>
        <p:txBody>
          <a:bodyPr lIns="0" tIns="0" rIns="0" bIns="0" rtlCol="0" anchor="t">
            <a:spAutoFit/>
          </a:bodyPr>
          <a:lstStyle/>
          <a:p>
            <a:pPr marL="0" marR="0" lvl="0" indent="0" algn="l" defTabSz="914400" rtl="0" eaLnBrk="1" fontAlgn="auto" latinLnBrk="0" hangingPunct="1">
              <a:lnSpc>
                <a:spcPts val="10999"/>
              </a:lnSpc>
              <a:spcBef>
                <a:spcPts val="0"/>
              </a:spcBef>
              <a:spcAft>
                <a:spcPts val="0"/>
              </a:spcAft>
              <a:buClrTx/>
              <a:buSzTx/>
              <a:buFontTx/>
              <a:buNone/>
              <a:tabLst/>
              <a:defRPr/>
            </a:pPr>
            <a:r>
              <a:rPr kumimoji="0" lang="en-US" sz="9950" b="0" i="0" u="none" strike="noStrike" kern="1200" cap="none" spc="249" normalizeH="0" baseline="0" noProof="0">
                <a:ln>
                  <a:noFill/>
                </a:ln>
                <a:solidFill>
                  <a:srgbClr val="A7B3AD"/>
                </a:solidFill>
                <a:effectLst/>
                <a:uLnTx/>
                <a:uFillTx/>
                <a:latin typeface="Bebas Neue Cyrillic"/>
                <a:ea typeface="+mn-ea"/>
                <a:cs typeface="+mn-cs"/>
              </a:rPr>
              <a:t>GROUP 3</a:t>
            </a:r>
            <a:endParaRPr kumimoji="0" lang="en-US" sz="9999" b="0" i="0" u="none" strike="noStrike" kern="1200" cap="none" spc="249" normalizeH="0" baseline="0" noProof="0">
              <a:ln>
                <a:noFill/>
              </a:ln>
              <a:solidFill>
                <a:srgbClr val="A7B3AD"/>
              </a:solidFill>
              <a:effectLst/>
              <a:uLnTx/>
              <a:uFillTx/>
              <a:latin typeface="Bebas Neue Cyrillic"/>
              <a:ea typeface="+mn-ea"/>
              <a:cs typeface="+mn-cs"/>
            </a:endParaRPr>
          </a:p>
        </p:txBody>
      </p:sp>
    </p:spTree>
    <p:extLst>
      <p:ext uri="{BB962C8B-B14F-4D97-AF65-F5344CB8AC3E}">
        <p14:creationId xmlns:p14="http://schemas.microsoft.com/office/powerpoint/2010/main" val="317226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437980" y="0"/>
            <a:ext cx="17412040" cy="9870318"/>
          </a:xfrm>
          <a:prstGeom prst="rect">
            <a:avLst/>
          </a:prstGeom>
          <a:solidFill>
            <a:srgbClr val="231F20"/>
          </a:solidFill>
        </p:spPr>
      </p:sp>
      <p:sp>
        <p:nvSpPr>
          <p:cNvPr id="3" name="TextBox 3"/>
          <p:cNvSpPr txBox="1"/>
          <p:nvPr/>
        </p:nvSpPr>
        <p:spPr>
          <a:xfrm rot="-5400000">
            <a:off x="-2850562" y="4432682"/>
            <a:ext cx="9008713" cy="1421637"/>
          </a:xfrm>
          <a:prstGeom prst="rect">
            <a:avLst/>
          </a:prstGeom>
        </p:spPr>
        <p:txBody>
          <a:bodyPr lIns="0" tIns="0" rIns="0" bIns="0" rtlCol="0" anchor="t">
            <a:spAutoFit/>
          </a:bodyPr>
          <a:lstStyle/>
          <a:p>
            <a:pPr marL="0" marR="0" lvl="0" indent="0" algn="ctr" defTabSz="914400" rtl="0" eaLnBrk="1" fontAlgn="auto" latinLnBrk="0" hangingPunct="1">
              <a:lnSpc>
                <a:spcPts val="11453"/>
              </a:lnSpc>
              <a:spcBef>
                <a:spcPts val="0"/>
              </a:spcBef>
              <a:spcAft>
                <a:spcPts val="0"/>
              </a:spcAft>
              <a:buClrTx/>
              <a:buSzTx/>
              <a:buFontTx/>
              <a:buNone/>
              <a:tabLst/>
              <a:defRPr/>
            </a:pPr>
            <a:r>
              <a:rPr kumimoji="0" lang="en-US" sz="8810" b="0" i="0" u="none" strike="noStrike" kern="1200" cap="none" spc="881" normalizeH="0" baseline="0" noProof="0">
                <a:ln>
                  <a:noFill/>
                </a:ln>
                <a:solidFill>
                  <a:srgbClr val="08A4DE"/>
                </a:solidFill>
                <a:effectLst/>
                <a:uLnTx/>
                <a:uFillTx/>
                <a:latin typeface="Bebas Neue Cyrillic"/>
                <a:ea typeface="+mn-ea"/>
                <a:cs typeface="+mn-cs"/>
              </a:rPr>
              <a:t>LEADING INDICATORS</a:t>
            </a:r>
          </a:p>
        </p:txBody>
      </p:sp>
      <p:sp>
        <p:nvSpPr>
          <p:cNvPr id="4" name="TextBox 4"/>
          <p:cNvSpPr txBox="1"/>
          <p:nvPr/>
        </p:nvSpPr>
        <p:spPr>
          <a:xfrm>
            <a:off x="2656643" y="416682"/>
            <a:ext cx="14058488" cy="10162590"/>
          </a:xfrm>
          <a:prstGeom prst="rect">
            <a:avLst/>
          </a:prstGeom>
        </p:spPr>
        <p:txBody>
          <a:bodyPr lIns="0" tIns="0" rIns="0" bIns="0" rtlCol="0" anchor="t">
            <a:spAutoFit/>
          </a:bodyPr>
          <a:lstStyle/>
          <a:p>
            <a:pPr marL="886683" marR="0" lvl="1" indent="-443342" algn="l" defTabSz="914400" rtl="0" eaLnBrk="1" fontAlgn="auto" latinLnBrk="0" hangingPunct="1">
              <a:lnSpc>
                <a:spcPts val="6160"/>
              </a:lnSpc>
              <a:spcBef>
                <a:spcPts val="0"/>
              </a:spcBef>
              <a:spcAft>
                <a:spcPts val="0"/>
              </a:spcAft>
              <a:buClrTx/>
              <a:buSzTx/>
              <a:buFont typeface="Arial"/>
              <a:buChar char="•"/>
              <a:tabLst/>
              <a:defRPr/>
            </a:pPr>
            <a:r>
              <a:rPr kumimoji="0" lang="en-US" sz="5400" b="0" i="0" u="none" strike="noStrike" kern="1200" cap="none" spc="41" normalizeH="0" baseline="0" noProof="0">
                <a:ln>
                  <a:noFill/>
                </a:ln>
                <a:solidFill>
                  <a:srgbClr val="FFFFFF"/>
                </a:solidFill>
                <a:effectLst/>
                <a:uLnTx/>
                <a:uFillTx/>
                <a:latin typeface="Montserrat Classic"/>
                <a:ea typeface="+mn-ea"/>
                <a:cs typeface="+mn-cs"/>
              </a:rPr>
              <a:t>Vacancy rate &gt; 5% for technologists in Minnesota</a:t>
            </a:r>
          </a:p>
          <a:p>
            <a:pPr marL="0" marR="0" lvl="0" indent="0" algn="l" defTabSz="914400" rtl="0" eaLnBrk="1" fontAlgn="auto" latinLnBrk="0" hangingPunct="1">
              <a:lnSpc>
                <a:spcPts val="6160"/>
              </a:lnSpc>
              <a:spcBef>
                <a:spcPts val="0"/>
              </a:spcBef>
              <a:spcAft>
                <a:spcPts val="0"/>
              </a:spcAft>
              <a:buClrTx/>
              <a:buSzTx/>
              <a:buFontTx/>
              <a:buNone/>
              <a:tabLst/>
              <a:defRPr/>
            </a:pPr>
            <a:endParaRPr kumimoji="0" lang="en-US" sz="5400" b="0" i="0" u="none" strike="noStrike" kern="1200" cap="none" spc="41" normalizeH="0" baseline="0" noProof="0">
              <a:ln>
                <a:noFill/>
              </a:ln>
              <a:solidFill>
                <a:srgbClr val="FFFFFF"/>
              </a:solidFill>
              <a:effectLst/>
              <a:uLnTx/>
              <a:uFillTx/>
              <a:latin typeface="Montserrat Classic"/>
              <a:ea typeface="+mn-ea"/>
              <a:cs typeface="+mn-cs"/>
            </a:endParaRPr>
          </a:p>
          <a:p>
            <a:pPr marL="886683" marR="0" lvl="1" indent="-443342" algn="l" defTabSz="914400" rtl="0" eaLnBrk="1" fontAlgn="auto" latinLnBrk="0" hangingPunct="1">
              <a:lnSpc>
                <a:spcPts val="6160"/>
              </a:lnSpc>
              <a:spcBef>
                <a:spcPts val="0"/>
              </a:spcBef>
              <a:spcAft>
                <a:spcPts val="0"/>
              </a:spcAft>
              <a:buClrTx/>
              <a:buSzTx/>
              <a:buFont typeface="Arial"/>
              <a:buChar char="•"/>
              <a:tabLst/>
              <a:defRPr/>
            </a:pPr>
            <a:r>
              <a:rPr kumimoji="0" lang="en-US" sz="5400" b="0" i="0" u="none" strike="noStrike" kern="1200" cap="none" spc="41" normalizeH="0" baseline="0" noProof="0">
                <a:ln>
                  <a:noFill/>
                </a:ln>
                <a:solidFill>
                  <a:srgbClr val="FFFFFF"/>
                </a:solidFill>
                <a:effectLst/>
                <a:uLnTx/>
                <a:uFillTx/>
                <a:latin typeface="Montserrat Classic"/>
                <a:ea typeface="+mn-ea"/>
                <a:cs typeface="+mn-cs"/>
              </a:rPr>
              <a:t>Minnesota High Schools rank last in national comparison of high schools offering computer science (CS) classes</a:t>
            </a:r>
          </a:p>
          <a:p>
            <a:pPr marL="0" marR="0" lvl="0" indent="0" algn="l" defTabSz="914400" rtl="0" eaLnBrk="1" fontAlgn="auto" latinLnBrk="0" hangingPunct="1">
              <a:lnSpc>
                <a:spcPts val="6160"/>
              </a:lnSpc>
              <a:spcBef>
                <a:spcPts val="0"/>
              </a:spcBef>
              <a:spcAft>
                <a:spcPts val="0"/>
              </a:spcAft>
              <a:buClrTx/>
              <a:buSzTx/>
              <a:buFontTx/>
              <a:buNone/>
              <a:tabLst/>
              <a:defRPr/>
            </a:pPr>
            <a:endParaRPr kumimoji="0" lang="en-US" sz="5400" b="0" i="0" u="none" strike="noStrike" kern="1200" cap="none" spc="41" normalizeH="0" baseline="0" noProof="0">
              <a:ln>
                <a:noFill/>
              </a:ln>
              <a:solidFill>
                <a:srgbClr val="FFFFFF"/>
              </a:solidFill>
              <a:effectLst/>
              <a:uLnTx/>
              <a:uFillTx/>
              <a:latin typeface="Montserrat Classic"/>
              <a:ea typeface="+mn-ea"/>
              <a:cs typeface="+mn-cs"/>
            </a:endParaRPr>
          </a:p>
          <a:p>
            <a:pPr marL="886683" marR="0" lvl="1" indent="-443342" algn="l" defTabSz="914400" rtl="0" eaLnBrk="1" fontAlgn="auto" latinLnBrk="0" hangingPunct="1">
              <a:lnSpc>
                <a:spcPts val="6160"/>
              </a:lnSpc>
              <a:spcBef>
                <a:spcPts val="0"/>
              </a:spcBef>
              <a:spcAft>
                <a:spcPts val="0"/>
              </a:spcAft>
              <a:buClrTx/>
              <a:buSzTx/>
              <a:buFont typeface="Arial"/>
              <a:buChar char="•"/>
              <a:tabLst/>
              <a:defRPr/>
            </a:pPr>
            <a:r>
              <a:rPr kumimoji="0" lang="en-US" sz="5400" b="0" i="0" u="none" strike="noStrike" kern="1200" cap="none" spc="41" normalizeH="0" baseline="0" noProof="0">
                <a:ln>
                  <a:noFill/>
                </a:ln>
                <a:solidFill>
                  <a:srgbClr val="FFFFFF"/>
                </a:solidFill>
                <a:effectLst/>
                <a:uLnTx/>
                <a:uFillTx/>
                <a:latin typeface="Montserrat Classic"/>
                <a:ea typeface="+mn-ea"/>
                <a:cs typeface="+mn-cs"/>
              </a:rPr>
              <a:t>CS Advanced Placement exam participation rate among minorities are [14x] lower compared to white students</a:t>
            </a:r>
          </a:p>
          <a:p>
            <a:pPr marL="0" marR="0" lvl="0" indent="0" algn="l" defTabSz="914400" rtl="0" eaLnBrk="1" fontAlgn="auto" latinLnBrk="0" hangingPunct="1">
              <a:lnSpc>
                <a:spcPts val="5410"/>
              </a:lnSpc>
              <a:spcBef>
                <a:spcPts val="0"/>
              </a:spcBef>
              <a:spcAft>
                <a:spcPts val="0"/>
              </a:spcAft>
              <a:buClrTx/>
              <a:buSzTx/>
              <a:buFontTx/>
              <a:buNone/>
              <a:tabLst/>
              <a:defRPr/>
            </a:pPr>
            <a:endParaRPr kumimoji="0" lang="en-US" sz="4106" b="0" i="0" u="none" strike="noStrike" kern="1200" cap="none" spc="41" normalizeH="0" baseline="0" noProof="0">
              <a:ln>
                <a:noFill/>
              </a:ln>
              <a:solidFill>
                <a:srgbClr val="FFFFFF"/>
              </a:solidFill>
              <a:effectLst/>
              <a:uLnTx/>
              <a:uFillTx/>
              <a:latin typeface="Montserrat Classic"/>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AutoShape 2"/>
          <p:cNvSpPr/>
          <p:nvPr/>
        </p:nvSpPr>
        <p:spPr>
          <a:xfrm>
            <a:off x="437980" y="0"/>
            <a:ext cx="17412040" cy="9870318"/>
          </a:xfrm>
          <a:prstGeom prst="rect">
            <a:avLst/>
          </a:prstGeom>
          <a:solidFill>
            <a:srgbClr val="231F20"/>
          </a:solidFill>
        </p:spPr>
      </p:sp>
      <p:sp>
        <p:nvSpPr>
          <p:cNvPr id="3" name="TextBox 3"/>
          <p:cNvSpPr txBox="1"/>
          <p:nvPr/>
        </p:nvSpPr>
        <p:spPr>
          <a:xfrm rot="-5400000">
            <a:off x="-2850562" y="4432682"/>
            <a:ext cx="9008713" cy="1421637"/>
          </a:xfrm>
          <a:prstGeom prst="rect">
            <a:avLst/>
          </a:prstGeom>
        </p:spPr>
        <p:txBody>
          <a:bodyPr lIns="0" tIns="0" rIns="0" bIns="0" rtlCol="0" anchor="t">
            <a:spAutoFit/>
          </a:bodyPr>
          <a:lstStyle/>
          <a:p>
            <a:pPr marL="0" marR="0" lvl="0" indent="0" algn="ctr" defTabSz="914400" rtl="0" eaLnBrk="1" fontAlgn="auto" latinLnBrk="0" hangingPunct="1">
              <a:lnSpc>
                <a:spcPts val="11453"/>
              </a:lnSpc>
              <a:spcBef>
                <a:spcPts val="0"/>
              </a:spcBef>
              <a:spcAft>
                <a:spcPts val="0"/>
              </a:spcAft>
              <a:buClrTx/>
              <a:buSzTx/>
              <a:buFontTx/>
              <a:buNone/>
              <a:tabLst/>
              <a:defRPr/>
            </a:pPr>
            <a:r>
              <a:rPr kumimoji="0" lang="en-US" sz="8810" b="0" i="0" u="none" strike="noStrike" kern="1200" cap="none" spc="881" normalizeH="0" baseline="0" noProof="0">
                <a:ln>
                  <a:noFill/>
                </a:ln>
                <a:solidFill>
                  <a:srgbClr val="08A4DE"/>
                </a:solidFill>
                <a:effectLst/>
                <a:uLnTx/>
                <a:uFillTx/>
                <a:latin typeface="Bebas Neue Cyrillic"/>
                <a:ea typeface="+mn-ea"/>
                <a:cs typeface="+mn-cs"/>
              </a:rPr>
              <a:t>LEADING INDICATORS</a:t>
            </a:r>
          </a:p>
        </p:txBody>
      </p:sp>
      <p:pic>
        <p:nvPicPr>
          <p:cNvPr id="5" name="Picture 4">
            <a:extLst>
              <a:ext uri="{FF2B5EF4-FFF2-40B4-BE49-F238E27FC236}">
                <a16:creationId xmlns:a16="http://schemas.microsoft.com/office/drawing/2014/main" id="{3CA2B130-3CEA-415B-BBE0-9857350D8915}"/>
              </a:ext>
            </a:extLst>
          </p:cNvPr>
          <p:cNvPicPr>
            <a:picLocks noChangeAspect="1"/>
          </p:cNvPicPr>
          <p:nvPr/>
        </p:nvPicPr>
        <p:blipFill rotWithShape="1">
          <a:blip r:embed="rId2">
            <a:extLst>
              <a:ext uri="{28A0092B-C50C-407E-A947-70E740481C1C}">
                <a14:useLocalDpi xmlns:a14="http://schemas.microsoft.com/office/drawing/2010/main" val="0"/>
              </a:ext>
            </a:extLst>
          </a:blip>
          <a:srcRect t="11289"/>
          <a:stretch/>
        </p:blipFill>
        <p:spPr bwMode="auto">
          <a:xfrm>
            <a:off x="2514600" y="2133282"/>
            <a:ext cx="14667170" cy="6020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926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7">
            <a:extLst>
              <a:ext uri="{FF2B5EF4-FFF2-40B4-BE49-F238E27FC236}">
                <a16:creationId xmlns:a16="http://schemas.microsoft.com/office/drawing/2014/main" id="{39B1BFFD-8316-4AE9-9185-DABAE9FFD381}"/>
              </a:ext>
            </a:extLst>
          </p:cNvPr>
          <p:cNvGrpSpPr/>
          <p:nvPr/>
        </p:nvGrpSpPr>
        <p:grpSpPr>
          <a:xfrm>
            <a:off x="0" y="-5804366"/>
            <a:ext cx="15675429" cy="17155989"/>
            <a:chOff x="0" y="387414"/>
            <a:chExt cx="16534720" cy="22243709"/>
          </a:xfrm>
        </p:grpSpPr>
        <p:sp>
          <p:nvSpPr>
            <p:cNvPr id="20" name="AutoShape 8">
              <a:extLst>
                <a:ext uri="{FF2B5EF4-FFF2-40B4-BE49-F238E27FC236}">
                  <a16:creationId xmlns:a16="http://schemas.microsoft.com/office/drawing/2014/main" id="{CB3D9B33-6E37-C39F-8666-E19F97264345}"/>
                </a:ext>
              </a:extLst>
            </p:cNvPr>
            <p:cNvSpPr/>
            <p:nvPr/>
          </p:nvSpPr>
          <p:spPr>
            <a:xfrm>
              <a:off x="0" y="7847892"/>
              <a:ext cx="14250739" cy="13951132"/>
            </a:xfrm>
            <a:prstGeom prst="rect">
              <a:avLst/>
            </a:prstGeom>
            <a:solidFill>
              <a:srgbClr val="231F20"/>
            </a:solidFill>
          </p:spPr>
        </p:sp>
        <p:sp>
          <p:nvSpPr>
            <p:cNvPr id="21" name="AutoShape 9">
              <a:extLst>
                <a:ext uri="{FF2B5EF4-FFF2-40B4-BE49-F238E27FC236}">
                  <a16:creationId xmlns:a16="http://schemas.microsoft.com/office/drawing/2014/main" id="{54AC5833-3818-75C7-FCC6-4B77BAC7CB95}"/>
                </a:ext>
              </a:extLst>
            </p:cNvPr>
            <p:cNvSpPr/>
            <p:nvPr/>
          </p:nvSpPr>
          <p:spPr>
            <a:xfrm rot="-782927">
              <a:off x="9329737" y="387414"/>
              <a:ext cx="5975721" cy="22243709"/>
            </a:xfrm>
            <a:prstGeom prst="rect">
              <a:avLst/>
            </a:prstGeom>
            <a:solidFill>
              <a:srgbClr val="231F20"/>
            </a:solidFill>
          </p:spPr>
        </p:sp>
        <p:sp>
          <p:nvSpPr>
            <p:cNvPr id="22" name="AutoShape 10">
              <a:extLst>
                <a:ext uri="{FF2B5EF4-FFF2-40B4-BE49-F238E27FC236}">
                  <a16:creationId xmlns:a16="http://schemas.microsoft.com/office/drawing/2014/main" id="{C06D366E-86E3-B848-0066-8422D9531DE0}"/>
                </a:ext>
              </a:extLst>
            </p:cNvPr>
            <p:cNvSpPr/>
            <p:nvPr/>
          </p:nvSpPr>
          <p:spPr>
            <a:xfrm rot="-782927">
              <a:off x="15801997" y="6526202"/>
              <a:ext cx="732723" cy="15814892"/>
            </a:xfrm>
            <a:prstGeom prst="rect">
              <a:avLst/>
            </a:prstGeom>
            <a:solidFill>
              <a:srgbClr val="08A4DE"/>
            </a:solidFill>
          </p:spPr>
        </p:sp>
      </p:grpSp>
      <p:grpSp>
        <p:nvGrpSpPr>
          <p:cNvPr id="13" name="Group 13"/>
          <p:cNvGrpSpPr/>
          <p:nvPr/>
        </p:nvGrpSpPr>
        <p:grpSpPr>
          <a:xfrm>
            <a:off x="1007134" y="544250"/>
            <a:ext cx="2702120" cy="2617678"/>
            <a:chOff x="0" y="0"/>
            <a:chExt cx="3602826" cy="3490238"/>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3602826" cy="3490238"/>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0515" y="566608"/>
              <a:ext cx="1881796" cy="1881796"/>
            </a:xfrm>
            <a:prstGeom prst="rect">
              <a:avLst/>
            </a:prstGeom>
          </p:spPr>
        </p:pic>
      </p:grpSp>
      <p:sp>
        <p:nvSpPr>
          <p:cNvPr id="16" name="TextBox 16"/>
          <p:cNvSpPr txBox="1"/>
          <p:nvPr/>
        </p:nvSpPr>
        <p:spPr>
          <a:xfrm>
            <a:off x="4393001" y="539840"/>
            <a:ext cx="8882641" cy="584968"/>
          </a:xfrm>
          <a:prstGeom prst="rect">
            <a:avLst/>
          </a:prstGeom>
        </p:spPr>
        <p:txBody>
          <a:bodyPr wrap="square" lIns="0" tIns="0" rIns="0" bIns="0" rtlCol="0" anchor="t">
            <a:spAutoFit/>
          </a:bodyPr>
          <a:lstStyle/>
          <a:p>
            <a:pPr marL="0" marR="0" lvl="0" indent="0" algn="ctr" defTabSz="914400" rtl="0" eaLnBrk="1" fontAlgn="auto" latinLnBrk="0" hangingPunct="1">
              <a:lnSpc>
                <a:spcPts val="4900"/>
              </a:lnSpc>
              <a:spcBef>
                <a:spcPts val="0"/>
              </a:spcBef>
              <a:spcAft>
                <a:spcPts val="0"/>
              </a:spcAft>
              <a:buClrTx/>
              <a:buSzTx/>
              <a:buFontTx/>
              <a:buNone/>
              <a:tabLst/>
              <a:defRPr/>
            </a:pPr>
            <a:r>
              <a:rPr kumimoji="0" lang="en-US" sz="3500" b="0" i="0" u="none" strike="noStrike" kern="1200" cap="none" spc="315" normalizeH="0" baseline="0" noProof="0">
                <a:ln>
                  <a:noFill/>
                </a:ln>
                <a:solidFill>
                  <a:srgbClr val="FFFFFF"/>
                </a:solidFill>
                <a:effectLst/>
                <a:uLnTx/>
                <a:uFillTx/>
                <a:latin typeface="Bebas Neue Cyrillic"/>
                <a:ea typeface="+mn-ea"/>
                <a:cs typeface="+mn-cs"/>
              </a:rPr>
              <a:t>MINNESOTA TECHNOLOGY ASSOCIATION</a:t>
            </a:r>
            <a:endParaRPr lang="en-US">
              <a:ea typeface="+mn-ea"/>
              <a:cs typeface="+mn-cs"/>
            </a:endParaRPr>
          </a:p>
        </p:txBody>
      </p:sp>
      <p:sp>
        <p:nvSpPr>
          <p:cNvPr id="18" name="AutoShape 10">
            <a:extLst>
              <a:ext uri="{FF2B5EF4-FFF2-40B4-BE49-F238E27FC236}">
                <a16:creationId xmlns:a16="http://schemas.microsoft.com/office/drawing/2014/main" id="{71B270DE-D471-FC88-A915-A643D225C253}"/>
              </a:ext>
            </a:extLst>
          </p:cNvPr>
          <p:cNvSpPr/>
          <p:nvPr/>
        </p:nvSpPr>
        <p:spPr>
          <a:xfrm rot="20817073">
            <a:off x="14980785" y="-1069680"/>
            <a:ext cx="694644" cy="12197611"/>
          </a:xfrm>
          <a:prstGeom prst="rect">
            <a:avLst/>
          </a:prstGeom>
          <a:solidFill>
            <a:srgbClr val="08A4DE"/>
          </a:solidFill>
        </p:spPr>
      </p:sp>
      <p:sp>
        <p:nvSpPr>
          <p:cNvPr id="2" name="TextBox 1">
            <a:extLst>
              <a:ext uri="{FF2B5EF4-FFF2-40B4-BE49-F238E27FC236}">
                <a16:creationId xmlns:a16="http://schemas.microsoft.com/office/drawing/2014/main" id="{EF7BFD77-4186-AE50-2401-5A45F583C30B}"/>
              </a:ext>
            </a:extLst>
          </p:cNvPr>
          <p:cNvSpPr txBox="1"/>
          <p:nvPr/>
        </p:nvSpPr>
        <p:spPr>
          <a:xfrm>
            <a:off x="532988" y="3658745"/>
            <a:ext cx="1407646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i="0">
                <a:solidFill>
                  <a:schemeClr val="bg1"/>
                </a:solidFill>
                <a:latin typeface="Calibri"/>
                <a:ea typeface="Calibri"/>
                <a:cs typeface="Calibri"/>
              </a:rPr>
              <a:t>Challenge: </a:t>
            </a:r>
            <a:r>
              <a:rPr lang="en-US" sz="5400" b="0" i="0">
                <a:solidFill>
                  <a:schemeClr val="bg1"/>
                </a:solidFill>
                <a:latin typeface="Calibri"/>
                <a:ea typeface="Calibri"/>
                <a:cs typeface="Calibri"/>
              </a:rPr>
              <a:t>Minnesota is facing a technology talent crisis, and an ecosystem wide approach will be required to respond. The board of </a:t>
            </a:r>
            <a:r>
              <a:rPr lang="en-US" sz="5400" b="0" i="0" err="1">
                <a:solidFill>
                  <a:schemeClr val="bg1"/>
                </a:solidFill>
                <a:latin typeface="Calibri"/>
                <a:ea typeface="Calibri"/>
                <a:cs typeface="Calibri"/>
              </a:rPr>
              <a:t>MnTech</a:t>
            </a:r>
            <a:r>
              <a:rPr lang="en-US" sz="5400" b="0" i="0">
                <a:solidFill>
                  <a:schemeClr val="bg1"/>
                </a:solidFill>
                <a:latin typeface="Calibri"/>
                <a:ea typeface="Calibri"/>
                <a:cs typeface="Calibri"/>
              </a:rPr>
              <a:t> and the </a:t>
            </a:r>
            <a:r>
              <a:rPr lang="en-US" sz="5400" b="0" i="0" err="1">
                <a:solidFill>
                  <a:schemeClr val="bg1"/>
                </a:solidFill>
                <a:latin typeface="Calibri"/>
                <a:ea typeface="Calibri"/>
                <a:cs typeface="Calibri"/>
              </a:rPr>
              <a:t>MnTech</a:t>
            </a:r>
            <a:r>
              <a:rPr lang="en-US" sz="5400" b="0" i="0">
                <a:solidFill>
                  <a:schemeClr val="bg1"/>
                </a:solidFill>
                <a:latin typeface="Calibri"/>
                <a:ea typeface="Calibri"/>
                <a:cs typeface="Calibri"/>
              </a:rPr>
              <a:t> Foundation are requesting the catalytic investment of $1M in funds over the next two years to equitably rebuild Minnesota's technology talent pipeline. </a:t>
            </a:r>
            <a:endParaRPr lang="en-US" sz="5400">
              <a:solidFill>
                <a:schemeClr val="bg1"/>
              </a:solidFill>
              <a:cs typeface="Calibri"/>
            </a:endParaRPr>
          </a:p>
        </p:txBody>
      </p:sp>
    </p:spTree>
    <p:extLst>
      <p:ext uri="{BB962C8B-B14F-4D97-AF65-F5344CB8AC3E}">
        <p14:creationId xmlns:p14="http://schemas.microsoft.com/office/powerpoint/2010/main" val="4070779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172744" y="2778450"/>
            <a:ext cx="18614473" cy="7820865"/>
          </a:xfrm>
          <a:prstGeom prst="rect">
            <a:avLst/>
          </a:prstGeom>
          <a:solidFill>
            <a:srgbClr val="FFFFFF"/>
          </a:solidFill>
        </p:spPr>
      </p:sp>
      <p:sp>
        <p:nvSpPr>
          <p:cNvPr id="3" name="TextBox 3"/>
          <p:cNvSpPr txBox="1"/>
          <p:nvPr/>
        </p:nvSpPr>
        <p:spPr>
          <a:xfrm>
            <a:off x="2246729" y="163512"/>
            <a:ext cx="13775527" cy="1625600"/>
          </a:xfrm>
          <a:prstGeom prst="rect">
            <a:avLst/>
          </a:prstGeom>
        </p:spPr>
        <p:txBody>
          <a:bodyPr lIns="0" tIns="0" rIns="0" bIns="0" rtlCol="0" anchor="t">
            <a:spAutoFit/>
          </a:bodyPr>
          <a:lstStyle/>
          <a:p>
            <a:pPr marL="0" marR="0" lvl="0" indent="0" algn="ctr" defTabSz="914400" rtl="0" eaLnBrk="1" fontAlgn="auto" latinLnBrk="0" hangingPunct="1">
              <a:lnSpc>
                <a:spcPts val="12999"/>
              </a:lnSpc>
              <a:spcBef>
                <a:spcPts val="0"/>
              </a:spcBef>
              <a:spcAft>
                <a:spcPts val="0"/>
              </a:spcAft>
              <a:buClrTx/>
              <a:buSzTx/>
              <a:buFontTx/>
              <a:buNone/>
              <a:tabLst/>
              <a:defRPr/>
            </a:pPr>
            <a:r>
              <a:rPr kumimoji="0" lang="en-US" sz="9999" b="0" i="0" u="none" strike="noStrike" kern="1200" cap="none" spc="499" normalizeH="0" baseline="0" noProof="0">
                <a:ln>
                  <a:noFill/>
                </a:ln>
                <a:solidFill>
                  <a:srgbClr val="08A4DE"/>
                </a:solidFill>
                <a:effectLst/>
                <a:uLnTx/>
                <a:uFillTx/>
                <a:latin typeface="Bebas Neue Cyrillic"/>
                <a:ea typeface="+mn-ea"/>
                <a:cs typeface="+mn-cs"/>
              </a:rPr>
              <a:t>INVESTMENT APPROACH</a:t>
            </a:r>
          </a:p>
        </p:txBody>
      </p:sp>
      <p:grpSp>
        <p:nvGrpSpPr>
          <p:cNvPr id="4" name="Group 4"/>
          <p:cNvGrpSpPr/>
          <p:nvPr/>
        </p:nvGrpSpPr>
        <p:grpSpPr>
          <a:xfrm>
            <a:off x="8685344" y="1550552"/>
            <a:ext cx="917312" cy="888646"/>
            <a:chOff x="0" y="0"/>
            <a:chExt cx="1223083" cy="1184861"/>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23083" cy="118486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2127" y="192351"/>
              <a:ext cx="638830" cy="638830"/>
            </a:xfrm>
            <a:prstGeom prst="rect">
              <a:avLst/>
            </a:prstGeom>
          </p:spPr>
        </p:pic>
      </p:grpSp>
      <p:pic>
        <p:nvPicPr>
          <p:cNvPr id="8" name="Picture 8" descr="Table&#10;&#10;Description automatically generated">
            <a:extLst>
              <a:ext uri="{FF2B5EF4-FFF2-40B4-BE49-F238E27FC236}">
                <a16:creationId xmlns:a16="http://schemas.microsoft.com/office/drawing/2014/main" id="{B2202B24-26C4-BA74-F38F-D6B64FEE57E7}"/>
              </a:ext>
            </a:extLst>
          </p:cNvPr>
          <p:cNvPicPr>
            <a:picLocks noChangeAspect="1"/>
          </p:cNvPicPr>
          <p:nvPr/>
        </p:nvPicPr>
        <p:blipFill>
          <a:blip r:embed="rId6"/>
          <a:stretch>
            <a:fillRect/>
          </a:stretch>
        </p:blipFill>
        <p:spPr>
          <a:xfrm>
            <a:off x="2360086" y="2811100"/>
            <a:ext cx="14151633" cy="7416414"/>
          </a:xfrm>
          <a:prstGeom prst="rect">
            <a:avLst/>
          </a:prstGeom>
        </p:spPr>
      </p:pic>
    </p:spTree>
    <p:extLst>
      <p:ext uri="{BB962C8B-B14F-4D97-AF65-F5344CB8AC3E}">
        <p14:creationId xmlns:p14="http://schemas.microsoft.com/office/powerpoint/2010/main" val="1009202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1" y="0"/>
            <a:ext cx="5562601" cy="10287000"/>
          </a:xfrm>
          <a:prstGeom prst="rect">
            <a:avLst/>
          </a:prstGeom>
          <a:solidFill>
            <a:srgbClr val="FFFFFF"/>
          </a:solidFill>
        </p:spPr>
      </p:sp>
      <p:sp>
        <p:nvSpPr>
          <p:cNvPr id="3" name="TextBox 3"/>
          <p:cNvSpPr txBox="1"/>
          <p:nvPr/>
        </p:nvSpPr>
        <p:spPr>
          <a:xfrm>
            <a:off x="6248400" y="1562100"/>
            <a:ext cx="11734800" cy="3542124"/>
          </a:xfrm>
          <a:prstGeom prst="rect">
            <a:avLst/>
          </a:prstGeom>
        </p:spPr>
        <p:txBody>
          <a:bodyPr wrap="square"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Increase the awareness and attractiveness of technology careers to high school students, especially to groups of minorities. Includes a social media marketing campaign aimed at attractiveness (job market, pay, pathways) and removing the perceived barriers to learning technology and pursuing a technology career.</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13123" y="5953115"/>
            <a:ext cx="1327145" cy="128567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30104" y="6161832"/>
            <a:ext cx="693183" cy="693183"/>
          </a:xfrm>
          <a:prstGeom prst="rect">
            <a:avLst/>
          </a:prstGeom>
        </p:spPr>
      </p:pic>
      <p:sp>
        <p:nvSpPr>
          <p:cNvPr id="6" name="TextBox 6"/>
          <p:cNvSpPr txBox="1"/>
          <p:nvPr/>
        </p:nvSpPr>
        <p:spPr>
          <a:xfrm>
            <a:off x="5943600" y="647700"/>
            <a:ext cx="3810000" cy="820866"/>
          </a:xfrm>
          <a:prstGeom prst="rect">
            <a:avLst/>
          </a:prstGeom>
        </p:spPr>
        <p:txBody>
          <a:bodyPr wrap="square"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550" b="0" i="0" u="none" strike="noStrike" kern="1200" cap="none" spc="363" normalizeH="0" baseline="0" noProof="0">
                <a:ln>
                  <a:noFill/>
                </a:ln>
                <a:solidFill>
                  <a:srgbClr val="FFFFFF"/>
                </a:solidFill>
                <a:effectLst/>
                <a:uLnTx/>
                <a:uFillTx/>
                <a:latin typeface="Bebas Neue Cyrillic Bold"/>
                <a:ea typeface="+mn-ea"/>
                <a:cs typeface="+mn-cs"/>
              </a:rPr>
              <a:t>INVESTMENT A</a:t>
            </a:r>
          </a:p>
        </p:txBody>
      </p:sp>
      <p:sp>
        <p:nvSpPr>
          <p:cNvPr id="7" name="TextBox 7"/>
          <p:cNvSpPr txBox="1"/>
          <p:nvPr/>
        </p:nvSpPr>
        <p:spPr>
          <a:xfrm>
            <a:off x="152400" y="2645081"/>
            <a:ext cx="5321263" cy="2949839"/>
          </a:xfrm>
          <a:prstGeom prst="rect">
            <a:avLst/>
          </a:prstGeom>
        </p:spPr>
        <p:txBody>
          <a:bodyPr lIns="0" tIns="0" rIns="0" bIns="0" rtlCol="0" anchor="t">
            <a:spAutoFit/>
          </a:bodyPr>
          <a:lstStyle/>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8600" b="0" i="0" u="none" strike="noStrike" kern="1200" cap="none" spc="860" normalizeH="0" baseline="0" noProof="0">
                <a:ln>
                  <a:noFill/>
                </a:ln>
                <a:solidFill>
                  <a:srgbClr val="08A4DE"/>
                </a:solidFill>
                <a:effectLst/>
                <a:uLnTx/>
                <a:uFillTx/>
                <a:latin typeface="Bebas Neue Cyrillic"/>
                <a:ea typeface="+mn-ea"/>
                <a:cs typeface="+mn-cs"/>
              </a:rPr>
              <a:t>KEY INVESTMENT THEMES</a:t>
            </a:r>
          </a:p>
        </p:txBody>
      </p:sp>
      <p:sp>
        <p:nvSpPr>
          <p:cNvPr id="8" name="TextBox 8"/>
          <p:cNvSpPr txBox="1"/>
          <p:nvPr/>
        </p:nvSpPr>
        <p:spPr>
          <a:xfrm>
            <a:off x="5943600" y="5383984"/>
            <a:ext cx="3810000" cy="826316"/>
          </a:xfrm>
          <a:prstGeom prst="rect">
            <a:avLst/>
          </a:prstGeom>
        </p:spPr>
        <p:txBody>
          <a:bodyPr wrap="square"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599" b="0" i="0" u="none" strike="noStrike" kern="1200" cap="none" spc="363" normalizeH="0" baseline="0" noProof="0">
                <a:ln>
                  <a:noFill/>
                </a:ln>
                <a:solidFill>
                  <a:srgbClr val="FFFFFF"/>
                </a:solidFill>
                <a:effectLst/>
                <a:uLnTx/>
                <a:uFillTx/>
                <a:latin typeface="Bebas Neue Cyrillic Bold"/>
                <a:ea typeface="+mn-ea"/>
                <a:cs typeface="+mn-cs"/>
              </a:rPr>
              <a:t>INVESTMENT B</a:t>
            </a:r>
          </a:p>
        </p:txBody>
      </p:sp>
      <p:sp>
        <p:nvSpPr>
          <p:cNvPr id="12" name="TextBox 3">
            <a:extLst>
              <a:ext uri="{FF2B5EF4-FFF2-40B4-BE49-F238E27FC236}">
                <a16:creationId xmlns:a16="http://schemas.microsoft.com/office/drawing/2014/main" id="{638300B5-D55B-4EE9-8AE2-44C91ADA7E6B}"/>
              </a:ext>
            </a:extLst>
          </p:cNvPr>
          <p:cNvSpPr txBox="1"/>
          <p:nvPr/>
        </p:nvSpPr>
        <p:spPr>
          <a:xfrm>
            <a:off x="9982201" y="801267"/>
            <a:ext cx="6772471" cy="464358"/>
          </a:xfrm>
          <a:prstGeom prst="rect">
            <a:avLst/>
          </a:prstGeom>
        </p:spPr>
        <p:txBody>
          <a:bodyPr wrap="square"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3200" b="0" i="0" u="none" strike="noStrike" kern="1200" cap="none" spc="208" normalizeH="0" baseline="0" noProof="0">
                <a:ln>
                  <a:noFill/>
                </a:ln>
                <a:solidFill>
                  <a:prstClr val="white"/>
                </a:solidFill>
                <a:effectLst/>
                <a:uLnTx/>
                <a:uFillTx/>
                <a:latin typeface="Montserrat Classic"/>
                <a:ea typeface="+mn-ea"/>
                <a:cs typeface="+mn-cs"/>
              </a:rPr>
              <a:t> Marketing and Awareness</a:t>
            </a:r>
          </a:p>
        </p:txBody>
      </p:sp>
      <p:sp>
        <p:nvSpPr>
          <p:cNvPr id="13" name="TextBox 3">
            <a:extLst>
              <a:ext uri="{FF2B5EF4-FFF2-40B4-BE49-F238E27FC236}">
                <a16:creationId xmlns:a16="http://schemas.microsoft.com/office/drawing/2014/main" id="{9494F128-6FBA-4155-909E-9B785F8FD403}"/>
              </a:ext>
            </a:extLst>
          </p:cNvPr>
          <p:cNvSpPr txBox="1"/>
          <p:nvPr/>
        </p:nvSpPr>
        <p:spPr>
          <a:xfrm>
            <a:off x="9982200" y="5517342"/>
            <a:ext cx="8153400" cy="464358"/>
          </a:xfrm>
          <a:prstGeom prst="rect">
            <a:avLst/>
          </a:prstGeom>
        </p:spPr>
        <p:txBody>
          <a:bodyPr wrap="square"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3200" b="0" i="0" u="none" strike="noStrike" kern="1200" cap="none" spc="208" normalizeH="0" baseline="0" noProof="0">
                <a:ln>
                  <a:noFill/>
                </a:ln>
                <a:solidFill>
                  <a:prstClr val="white"/>
                </a:solidFill>
                <a:effectLst/>
                <a:uLnTx/>
                <a:uFillTx/>
                <a:latin typeface="Montserrat Classic"/>
                <a:ea typeface="+mn-ea"/>
                <a:cs typeface="+mn-cs"/>
              </a:rPr>
              <a:t>Partnerships with Service Providers</a:t>
            </a:r>
          </a:p>
        </p:txBody>
      </p:sp>
      <p:sp>
        <p:nvSpPr>
          <p:cNvPr id="14" name="TextBox 3">
            <a:extLst>
              <a:ext uri="{FF2B5EF4-FFF2-40B4-BE49-F238E27FC236}">
                <a16:creationId xmlns:a16="http://schemas.microsoft.com/office/drawing/2014/main" id="{0DBB1577-7496-4731-BD20-558FDE758494}"/>
              </a:ext>
            </a:extLst>
          </p:cNvPr>
          <p:cNvSpPr txBox="1"/>
          <p:nvPr/>
        </p:nvSpPr>
        <p:spPr>
          <a:xfrm>
            <a:off x="6229350" y="6296834"/>
            <a:ext cx="11734800" cy="3029163"/>
          </a:xfrm>
          <a:prstGeom prst="rect">
            <a:avLst/>
          </a:prstGeom>
        </p:spPr>
        <p:txBody>
          <a:bodyPr wrap="square"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There is a saturated market of pathways to technology learning and employment partnerships, available in Minnesota, that are seeking interested candidates. A need is present to help connect the candidates to the pathways and opportunities already available.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12649200" y="0"/>
            <a:ext cx="5638800" cy="10287000"/>
          </a:xfrm>
          <a:prstGeom prst="rect">
            <a:avLst/>
          </a:prstGeom>
          <a:solidFill>
            <a:srgbClr val="231F20"/>
          </a:solidFill>
        </p:spPr>
      </p:sp>
      <p:sp>
        <p:nvSpPr>
          <p:cNvPr id="3" name="TextBox 3"/>
          <p:cNvSpPr txBox="1"/>
          <p:nvPr/>
        </p:nvSpPr>
        <p:spPr>
          <a:xfrm>
            <a:off x="341127" y="807633"/>
            <a:ext cx="11968642" cy="8671733"/>
          </a:xfrm>
          <a:prstGeom prst="rect">
            <a:avLst/>
          </a:prstGeom>
        </p:spPr>
        <p:txBody>
          <a:bodyPr wrap="square" lIns="0" tIns="0" rIns="0" bIns="0" rtlCol="0" anchor="t">
            <a:spAutoFit/>
          </a:bodyPr>
          <a:lstStyle/>
          <a:p>
            <a:pPr marL="514350" marR="0" lvl="0" indent="-514350" algn="l" defTabSz="914400" rtl="0" eaLnBrk="1" fontAlgn="auto" latinLnBrk="0" hangingPunct="1">
              <a:lnSpc>
                <a:spcPts val="4000"/>
              </a:lnSpc>
              <a:spcBef>
                <a:spcPts val="0"/>
              </a:spcBef>
              <a:spcAft>
                <a:spcPts val="0"/>
              </a:spcAft>
              <a:buClr>
                <a:prstClr val="white"/>
              </a:buClr>
              <a:buSzTx/>
              <a:buFont typeface="+mj-lt"/>
              <a:buAutoNum type="arabicPeriod"/>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Increase visibility and attractiveness to teens about technology careers.</a:t>
            </a:r>
          </a:p>
          <a:p>
            <a:pPr marL="514350" marR="0" lvl="0" indent="-514350" algn="l" defTabSz="914400" rtl="0" eaLnBrk="1" fontAlgn="auto" latinLnBrk="0" hangingPunct="1">
              <a:lnSpc>
                <a:spcPts val="4000"/>
              </a:lnSpc>
              <a:spcBef>
                <a:spcPts val="0"/>
              </a:spcBef>
              <a:spcAft>
                <a:spcPts val="0"/>
              </a:spcAft>
              <a:buClrTx/>
              <a:buSzTx/>
              <a:buFont typeface="+mj-lt"/>
              <a:buAutoNum type="arabicPeriod"/>
              <a:tabLst/>
              <a:defRPr/>
            </a:pPr>
            <a:endParaRPr kumimoji="0" lang="en-US" sz="3200" b="0" i="0" u="none" strike="noStrike" kern="1200" cap="none" spc="208" normalizeH="0" baseline="0" noProof="0">
              <a:ln>
                <a:noFill/>
              </a:ln>
              <a:solidFill>
                <a:srgbClr val="231F20"/>
              </a:solidFill>
              <a:effectLst/>
              <a:uLnTx/>
              <a:uFillTx/>
              <a:latin typeface="Montserrat Classic"/>
              <a:ea typeface="+mn-ea"/>
              <a:cs typeface="+mn-cs"/>
            </a:endParaRPr>
          </a:p>
          <a:p>
            <a:pPr marL="514350" marR="0" lvl="0" indent="-514350" algn="l" defTabSz="914400" rtl="0" eaLnBrk="1" fontAlgn="auto" latinLnBrk="0" hangingPunct="1">
              <a:lnSpc>
                <a:spcPts val="4000"/>
              </a:lnSpc>
              <a:spcBef>
                <a:spcPts val="0"/>
              </a:spcBef>
              <a:spcAft>
                <a:spcPts val="0"/>
              </a:spcAft>
              <a:buClr>
                <a:prstClr val="white"/>
              </a:buClr>
              <a:buSzTx/>
              <a:buFont typeface="+mj-lt"/>
              <a:buAutoNum type="arabicPeriod"/>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Bring awareness to existing provider programs via marketing campaigns – meet the teens where they are – social media campaigns and schools.</a:t>
            </a: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ts val="4000"/>
              </a:lnSpc>
              <a:spcBef>
                <a:spcPts val="0"/>
              </a:spcBef>
              <a:spcAft>
                <a:spcPts val="0"/>
              </a:spcAft>
              <a:buClrTx/>
              <a:buSzTx/>
              <a:buFont typeface="+mj-lt"/>
              <a:buAutoNum type="arabicPeriod"/>
              <a:tabLst/>
              <a:defRPr/>
            </a:pPr>
            <a:endParaRPr kumimoji="0" lang="en-US" sz="3200" b="0" i="0" u="none" strike="noStrike" kern="1200" cap="none" spc="208" normalizeH="0" baseline="0" noProof="0">
              <a:ln>
                <a:noFill/>
              </a:ln>
              <a:solidFill>
                <a:srgbClr val="231F20"/>
              </a:solidFill>
              <a:effectLst/>
              <a:uLnTx/>
              <a:uFillTx/>
              <a:latin typeface="Montserrat Classic"/>
              <a:ea typeface="+mn-ea"/>
              <a:cs typeface="+mn-cs"/>
            </a:endParaRPr>
          </a:p>
          <a:p>
            <a:pPr marL="514350" marR="0" lvl="0" indent="-514350" algn="l" defTabSz="914400" rtl="0" eaLnBrk="1" fontAlgn="auto" latinLnBrk="0" hangingPunct="1">
              <a:lnSpc>
                <a:spcPts val="4000"/>
              </a:lnSpc>
              <a:spcBef>
                <a:spcPts val="0"/>
              </a:spcBef>
              <a:spcAft>
                <a:spcPts val="0"/>
              </a:spcAft>
              <a:buClr>
                <a:prstClr val="white"/>
              </a:buClr>
              <a:buSzTx/>
              <a:buFont typeface="+mj-lt"/>
              <a:buAutoNum type="arabicPeriod"/>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Establish and maintain a website to consolidate the existing pathways, programs, and opportunities that are available in a cohesive site. </a:t>
            </a:r>
          </a:p>
          <a:p>
            <a:pPr marL="514350" marR="0" lvl="0" indent="-514350" algn="l" defTabSz="914400" rtl="0" eaLnBrk="1" fontAlgn="auto" latinLnBrk="0" hangingPunct="1">
              <a:lnSpc>
                <a:spcPts val="4000"/>
              </a:lnSpc>
              <a:spcBef>
                <a:spcPts val="0"/>
              </a:spcBef>
              <a:spcAft>
                <a:spcPts val="0"/>
              </a:spcAft>
              <a:buClrTx/>
              <a:buSzTx/>
              <a:buFont typeface="+mj-lt"/>
              <a:buAutoNum type="arabicPeriod"/>
              <a:tabLst/>
              <a:defRPr/>
            </a:pPr>
            <a:endParaRPr kumimoji="0" lang="en-US" sz="3200" b="0" i="0" u="none" strike="noStrike" kern="1200" cap="none" spc="208" normalizeH="0" baseline="0" noProof="0">
              <a:ln>
                <a:noFill/>
              </a:ln>
              <a:solidFill>
                <a:srgbClr val="231F20"/>
              </a:solidFill>
              <a:effectLst/>
              <a:uLnTx/>
              <a:uFillTx/>
              <a:latin typeface="Montserrat Classic"/>
              <a:ea typeface="+mn-ea"/>
              <a:cs typeface="+mn-cs"/>
            </a:endParaRPr>
          </a:p>
          <a:p>
            <a:pPr marL="514350" marR="0" lvl="0" indent="-514350" algn="l" defTabSz="914400" rtl="0" eaLnBrk="1" fontAlgn="auto" latinLnBrk="0" hangingPunct="1">
              <a:lnSpc>
                <a:spcPts val="4000"/>
              </a:lnSpc>
              <a:spcBef>
                <a:spcPts val="0"/>
              </a:spcBef>
              <a:spcAft>
                <a:spcPts val="0"/>
              </a:spcAft>
              <a:buClr>
                <a:prstClr val="white"/>
              </a:buClr>
              <a:buSzTx/>
              <a:buFont typeface="+mj-lt"/>
              <a:buAutoNum type="arabicPeriod"/>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The site would guide teens on how to engage with the Service Providers as they are looking to pursue technology learning and careers. </a:t>
            </a:r>
          </a:p>
          <a:p>
            <a:pPr marL="514350" marR="0" lvl="0" indent="-514350" algn="l" defTabSz="914400" rtl="0" eaLnBrk="1" fontAlgn="auto" latinLnBrk="0" hangingPunct="1">
              <a:lnSpc>
                <a:spcPts val="4000"/>
              </a:lnSpc>
              <a:spcBef>
                <a:spcPts val="0"/>
              </a:spcBef>
              <a:spcAft>
                <a:spcPts val="0"/>
              </a:spcAft>
              <a:buClrTx/>
              <a:buSzTx/>
              <a:buFont typeface="+mj-lt"/>
              <a:buAutoNum type="arabicPeriod"/>
              <a:tabLst/>
              <a:defRPr/>
            </a:pPr>
            <a:endParaRPr kumimoji="0" lang="en-US" sz="3200" b="0" i="0" u="none" strike="noStrike" kern="1200" cap="none" spc="208" normalizeH="0" baseline="0" noProof="0">
              <a:ln>
                <a:noFill/>
              </a:ln>
              <a:solidFill>
                <a:srgbClr val="231F20"/>
              </a:solidFill>
              <a:effectLst/>
              <a:uLnTx/>
              <a:uFillTx/>
              <a:latin typeface="Montserrat Classic"/>
              <a:ea typeface="+mn-ea"/>
              <a:cs typeface="+mn-cs"/>
            </a:endParaRPr>
          </a:p>
          <a:p>
            <a:pPr marL="514350" marR="0" lvl="0" indent="-514350" algn="l" defTabSz="914400" rtl="0" eaLnBrk="1" fontAlgn="auto" latinLnBrk="0" hangingPunct="1">
              <a:lnSpc>
                <a:spcPts val="4000"/>
              </a:lnSpc>
              <a:spcBef>
                <a:spcPts val="0"/>
              </a:spcBef>
              <a:spcAft>
                <a:spcPts val="0"/>
              </a:spcAft>
              <a:buClr>
                <a:prstClr val="white"/>
              </a:buClr>
              <a:buSzTx/>
              <a:buFont typeface="+mj-lt"/>
              <a:buAutoNum type="arabicPeriod"/>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Work with the Service Providers on how to be less intimidating to potential applicants.</a:t>
            </a: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11396" y="5844070"/>
            <a:ext cx="1327145" cy="1285672"/>
          </a:xfrm>
          <a:prstGeom prst="rect">
            <a:avLst/>
          </a:prstGeom>
        </p:spPr>
      </p:pic>
      <p:sp>
        <p:nvSpPr>
          <p:cNvPr id="9" name="TextBox 9"/>
          <p:cNvSpPr txBox="1"/>
          <p:nvPr/>
        </p:nvSpPr>
        <p:spPr>
          <a:xfrm>
            <a:off x="12814337" y="2528620"/>
            <a:ext cx="5321263" cy="1949252"/>
          </a:xfrm>
          <a:prstGeom prst="rect">
            <a:avLst/>
          </a:prstGeom>
        </p:spPr>
        <p:txBody>
          <a:bodyPr lIns="0" tIns="0" rIns="0" bIns="0" rtlCol="0" anchor="t">
            <a:spAutoFit/>
          </a:bodyPr>
          <a:lstStyle/>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8600" b="0" i="0" u="none" strike="noStrike" kern="1200" cap="none" spc="860" normalizeH="0" baseline="0" noProof="0">
                <a:ln>
                  <a:noFill/>
                </a:ln>
                <a:solidFill>
                  <a:srgbClr val="08A4DE"/>
                </a:solidFill>
                <a:effectLst/>
                <a:uLnTx/>
                <a:uFillTx/>
                <a:latin typeface="Bebas Neue Cyrillic"/>
                <a:ea typeface="+mn-ea"/>
                <a:cs typeface="+mn-cs"/>
              </a:rPr>
              <a:t>INVESTMENT OBJECTIVES</a:t>
            </a: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128378" y="6140315"/>
            <a:ext cx="693183" cy="69318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0" y="-5804366"/>
            <a:ext cx="15675429" cy="17155989"/>
            <a:chOff x="0" y="387414"/>
            <a:chExt cx="16534720" cy="22243709"/>
          </a:xfrm>
        </p:grpSpPr>
        <p:sp>
          <p:nvSpPr>
            <p:cNvPr id="8" name="AutoShape 8"/>
            <p:cNvSpPr/>
            <p:nvPr/>
          </p:nvSpPr>
          <p:spPr>
            <a:xfrm>
              <a:off x="0" y="7847892"/>
              <a:ext cx="14250739" cy="13951132"/>
            </a:xfrm>
            <a:prstGeom prst="rect">
              <a:avLst/>
            </a:prstGeom>
            <a:solidFill>
              <a:srgbClr val="231F20"/>
            </a:solidFill>
          </p:spPr>
        </p:sp>
        <p:sp>
          <p:nvSpPr>
            <p:cNvPr id="9" name="AutoShape 9"/>
            <p:cNvSpPr/>
            <p:nvPr/>
          </p:nvSpPr>
          <p:spPr>
            <a:xfrm rot="-782927">
              <a:off x="9329737" y="387414"/>
              <a:ext cx="5975721" cy="22243709"/>
            </a:xfrm>
            <a:prstGeom prst="rect">
              <a:avLst/>
            </a:prstGeom>
            <a:solidFill>
              <a:srgbClr val="231F20"/>
            </a:solidFill>
          </p:spPr>
        </p:sp>
        <p:sp>
          <p:nvSpPr>
            <p:cNvPr id="10" name="AutoShape 10"/>
            <p:cNvSpPr/>
            <p:nvPr/>
          </p:nvSpPr>
          <p:spPr>
            <a:xfrm rot="-782927">
              <a:off x="15801997" y="6526202"/>
              <a:ext cx="732723" cy="15814892"/>
            </a:xfrm>
            <a:prstGeom prst="rect">
              <a:avLst/>
            </a:prstGeom>
            <a:solidFill>
              <a:srgbClr val="08A4DE"/>
            </a:solidFill>
          </p:spPr>
        </p:sp>
      </p:grpSp>
      <p:sp>
        <p:nvSpPr>
          <p:cNvPr id="3" name="TextBox 3">
            <a:extLst>
              <a:ext uri="{FF2B5EF4-FFF2-40B4-BE49-F238E27FC236}">
                <a16:creationId xmlns:a16="http://schemas.microsoft.com/office/drawing/2014/main" id="{B730678B-80E2-EB5C-ED66-A20CC19B3D86}"/>
              </a:ext>
            </a:extLst>
          </p:cNvPr>
          <p:cNvSpPr txBox="1"/>
          <p:nvPr/>
        </p:nvSpPr>
        <p:spPr>
          <a:xfrm>
            <a:off x="1159054" y="4393951"/>
            <a:ext cx="11697346" cy="162560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999"/>
              </a:lnSpc>
            </a:pPr>
            <a:r>
              <a:rPr lang="en-US" sz="9950" spc="499">
                <a:solidFill>
                  <a:srgbClr val="08A4DE"/>
                </a:solidFill>
                <a:latin typeface="Bebas Neue Cyrillic"/>
              </a:rPr>
              <a:t>QUESTIONS?</a:t>
            </a:r>
            <a:endParaRPr lang="en-US"/>
          </a:p>
        </p:txBody>
      </p:sp>
    </p:spTree>
    <p:extLst>
      <p:ext uri="{BB962C8B-B14F-4D97-AF65-F5344CB8AC3E}">
        <p14:creationId xmlns:p14="http://schemas.microsoft.com/office/powerpoint/2010/main" val="106865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7">
            <a:extLst>
              <a:ext uri="{FF2B5EF4-FFF2-40B4-BE49-F238E27FC236}">
                <a16:creationId xmlns:a16="http://schemas.microsoft.com/office/drawing/2014/main" id="{D9C3D3EC-189D-55C4-49A4-0BD1578477AA}"/>
              </a:ext>
            </a:extLst>
          </p:cNvPr>
          <p:cNvGrpSpPr/>
          <p:nvPr/>
        </p:nvGrpSpPr>
        <p:grpSpPr>
          <a:xfrm>
            <a:off x="0" y="-5804366"/>
            <a:ext cx="15675429" cy="17155989"/>
            <a:chOff x="0" y="387414"/>
            <a:chExt cx="16534720" cy="22243709"/>
          </a:xfrm>
        </p:grpSpPr>
        <p:sp>
          <p:nvSpPr>
            <p:cNvPr id="19" name="AutoShape 8">
              <a:extLst>
                <a:ext uri="{FF2B5EF4-FFF2-40B4-BE49-F238E27FC236}">
                  <a16:creationId xmlns:a16="http://schemas.microsoft.com/office/drawing/2014/main" id="{B17959F5-A479-9599-F531-389E80EA3DF0}"/>
                </a:ext>
              </a:extLst>
            </p:cNvPr>
            <p:cNvSpPr/>
            <p:nvPr/>
          </p:nvSpPr>
          <p:spPr>
            <a:xfrm>
              <a:off x="0" y="7847892"/>
              <a:ext cx="14250739" cy="13951132"/>
            </a:xfrm>
            <a:prstGeom prst="rect">
              <a:avLst/>
            </a:prstGeom>
            <a:solidFill>
              <a:srgbClr val="231F20"/>
            </a:solidFill>
          </p:spPr>
        </p:sp>
        <p:sp>
          <p:nvSpPr>
            <p:cNvPr id="20" name="AutoShape 9">
              <a:extLst>
                <a:ext uri="{FF2B5EF4-FFF2-40B4-BE49-F238E27FC236}">
                  <a16:creationId xmlns:a16="http://schemas.microsoft.com/office/drawing/2014/main" id="{75D3DA6C-95ED-D101-E07D-A7143106333D}"/>
                </a:ext>
              </a:extLst>
            </p:cNvPr>
            <p:cNvSpPr/>
            <p:nvPr/>
          </p:nvSpPr>
          <p:spPr>
            <a:xfrm rot="-782927">
              <a:off x="9329737" y="387414"/>
              <a:ext cx="5975721" cy="22243709"/>
            </a:xfrm>
            <a:prstGeom prst="rect">
              <a:avLst/>
            </a:prstGeom>
            <a:solidFill>
              <a:srgbClr val="231F20"/>
            </a:solidFill>
          </p:spPr>
        </p:sp>
        <p:sp>
          <p:nvSpPr>
            <p:cNvPr id="21" name="AutoShape 10">
              <a:extLst>
                <a:ext uri="{FF2B5EF4-FFF2-40B4-BE49-F238E27FC236}">
                  <a16:creationId xmlns:a16="http://schemas.microsoft.com/office/drawing/2014/main" id="{C183FA9A-4835-715A-6AC3-354BFDA70A2B}"/>
                </a:ext>
              </a:extLst>
            </p:cNvPr>
            <p:cNvSpPr/>
            <p:nvPr/>
          </p:nvSpPr>
          <p:spPr>
            <a:xfrm rot="-782927">
              <a:off x="15801997" y="6526202"/>
              <a:ext cx="732723" cy="15814892"/>
            </a:xfrm>
            <a:prstGeom prst="rect">
              <a:avLst/>
            </a:prstGeom>
            <a:solidFill>
              <a:srgbClr val="08A4DE"/>
            </a:solidFill>
          </p:spPr>
        </p:sp>
      </p:grpSp>
      <p:sp>
        <p:nvSpPr>
          <p:cNvPr id="22" name="AutoShape 10">
            <a:extLst>
              <a:ext uri="{FF2B5EF4-FFF2-40B4-BE49-F238E27FC236}">
                <a16:creationId xmlns:a16="http://schemas.microsoft.com/office/drawing/2014/main" id="{18B6C228-0EA5-088A-1710-AA42B85960E5}"/>
              </a:ext>
            </a:extLst>
          </p:cNvPr>
          <p:cNvSpPr/>
          <p:nvPr/>
        </p:nvSpPr>
        <p:spPr>
          <a:xfrm rot="20817073">
            <a:off x="14980785" y="-1069680"/>
            <a:ext cx="694644" cy="12197611"/>
          </a:xfrm>
          <a:prstGeom prst="rect">
            <a:avLst/>
          </a:prstGeom>
          <a:solidFill>
            <a:srgbClr val="08A4DE"/>
          </a:solidFill>
        </p:spPr>
      </p:sp>
      <p:sp>
        <p:nvSpPr>
          <p:cNvPr id="11" name="TextBox 11"/>
          <p:cNvSpPr txBox="1"/>
          <p:nvPr/>
        </p:nvSpPr>
        <p:spPr>
          <a:xfrm>
            <a:off x="1028700" y="5229225"/>
            <a:ext cx="11880739" cy="1431925"/>
          </a:xfrm>
          <a:prstGeom prst="rect">
            <a:avLst/>
          </a:prstGeom>
        </p:spPr>
        <p:txBody>
          <a:bodyPr lIns="0" tIns="0" rIns="0" bIns="0" rtlCol="0" anchor="t">
            <a:spAutoFit/>
          </a:bodyPr>
          <a:lstStyle/>
          <a:p>
            <a:pPr marL="0" marR="0" lvl="0" indent="0" algn="l" defTabSz="914400" rtl="0" eaLnBrk="1" fontAlgn="auto" latinLnBrk="0" hangingPunct="1">
              <a:lnSpc>
                <a:spcPts val="10999"/>
              </a:lnSpc>
              <a:spcBef>
                <a:spcPts val="0"/>
              </a:spcBef>
              <a:spcAft>
                <a:spcPts val="0"/>
              </a:spcAft>
              <a:buClrTx/>
              <a:buSzTx/>
              <a:buFontTx/>
              <a:buNone/>
              <a:tabLst/>
              <a:defRPr/>
            </a:pPr>
            <a:r>
              <a:rPr kumimoji="0" lang="en-US" sz="9999" b="0" i="0" u="none" strike="noStrike" kern="1200" cap="none" spc="249" normalizeH="0" baseline="0" noProof="0">
                <a:ln>
                  <a:noFill/>
                </a:ln>
                <a:solidFill>
                  <a:srgbClr val="08A4DE"/>
                </a:solidFill>
                <a:effectLst/>
                <a:uLnTx/>
                <a:uFillTx/>
                <a:latin typeface="Bebas Neue Cyrillic"/>
                <a:ea typeface="+mn-ea"/>
                <a:cs typeface="+mn-cs"/>
              </a:rPr>
              <a:t>2022 ACE LEADERSHIP</a:t>
            </a:r>
          </a:p>
        </p:txBody>
      </p:sp>
      <p:sp>
        <p:nvSpPr>
          <p:cNvPr id="12" name="TextBox 12"/>
          <p:cNvSpPr txBox="1"/>
          <p:nvPr/>
        </p:nvSpPr>
        <p:spPr>
          <a:xfrm>
            <a:off x="1028700" y="8216221"/>
            <a:ext cx="14437723" cy="2118913"/>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David King, Digineer</a:t>
            </a:r>
          </a:p>
          <a:p>
            <a:pPr>
              <a:defRPr/>
            </a:pPr>
            <a:r>
              <a:rPr lang="en-US" sz="4000" spc="168">
                <a:solidFill>
                  <a:srgbClr val="FFFFFF"/>
                </a:solidFill>
                <a:latin typeface="Montserrat Classic Bold"/>
              </a:rPr>
              <a:t>Jerel Thompson, SPS Commerce</a:t>
            </a: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Thomas Kwong, University of Minnesota</a:t>
            </a:r>
            <a:endParaRPr lang="en-US" sz="4000" b="0" i="0" u="none" strike="noStrike" kern="1200" cap="none" spc="168" normalizeH="0" baseline="0" noProof="0">
              <a:ln>
                <a:noFill/>
              </a:ln>
              <a:solidFill>
                <a:srgbClr val="FFFFFF"/>
              </a:solidFill>
              <a:effectLst/>
              <a:uLnTx/>
              <a:uFillTx/>
              <a:latin typeface="Montserrat Classic Bold"/>
            </a:endParaRP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Ginger Ovall, </a:t>
            </a:r>
            <a:r>
              <a:rPr kumimoji="0" lang="en-US" sz="4000" b="0" i="0" u="none" strike="noStrike" kern="1200" cap="none" spc="168" normalizeH="0" baseline="0" noProof="0" err="1">
                <a:ln>
                  <a:noFill/>
                </a:ln>
                <a:solidFill>
                  <a:srgbClr val="FFFFFF"/>
                </a:solidFill>
                <a:effectLst/>
                <a:uLnTx/>
                <a:uFillTx/>
                <a:latin typeface="Montserrat Classic Bold"/>
                <a:ea typeface="+mn-ea"/>
                <a:cs typeface="+mn-cs"/>
              </a:rPr>
              <a:t>LandO'Lakes</a:t>
            </a:r>
            <a:endParaRPr kumimoji="0" lang="en-US" sz="4000" b="0" i="0" u="none" strike="noStrike" kern="1200" cap="none" spc="0" normalizeH="0" baseline="0" noProof="0" err="1">
              <a:ln>
                <a:noFill/>
              </a:ln>
              <a:solidFill>
                <a:prstClr val="black"/>
              </a:solidFill>
              <a:effectLst/>
              <a:uLnTx/>
              <a:uFillTx/>
              <a:latin typeface="Calibri"/>
              <a:ea typeface="+mn-ea"/>
              <a:cs typeface="+mn-cs"/>
            </a:endParaRPr>
          </a:p>
        </p:txBody>
      </p:sp>
      <p:grpSp>
        <p:nvGrpSpPr>
          <p:cNvPr id="13" name="Group 13"/>
          <p:cNvGrpSpPr/>
          <p:nvPr/>
        </p:nvGrpSpPr>
        <p:grpSpPr>
          <a:xfrm>
            <a:off x="1028700" y="2075438"/>
            <a:ext cx="2702120" cy="2617678"/>
            <a:chOff x="0" y="0"/>
            <a:chExt cx="3602826" cy="3490238"/>
          </a:xfrm>
        </p:grpSpPr>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3602826" cy="3490238"/>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0515" y="566608"/>
              <a:ext cx="1881796" cy="1881796"/>
            </a:xfrm>
            <a:prstGeom prst="rect">
              <a:avLst/>
            </a:prstGeom>
          </p:spPr>
        </p:pic>
      </p:grpSp>
      <p:sp>
        <p:nvSpPr>
          <p:cNvPr id="16" name="TextBox 16"/>
          <p:cNvSpPr txBox="1"/>
          <p:nvPr/>
        </p:nvSpPr>
        <p:spPr>
          <a:xfrm>
            <a:off x="1028700" y="906463"/>
            <a:ext cx="8882641" cy="615950"/>
          </a:xfrm>
          <a:prstGeom prst="rect">
            <a:avLst/>
          </a:prstGeom>
        </p:spPr>
        <p:txBody>
          <a:bodyPr lIns="0" tIns="0" rIns="0" bIns="0" rtlCol="0" anchor="t">
            <a:spAutoFit/>
          </a:bodyPr>
          <a:lstStyle/>
          <a:p>
            <a:pPr marL="0" marR="0" lvl="0" indent="0" algn="l" defTabSz="914400" rtl="0" eaLnBrk="1" fontAlgn="auto" latinLnBrk="0" hangingPunct="1">
              <a:lnSpc>
                <a:spcPts val="4900"/>
              </a:lnSpc>
              <a:spcBef>
                <a:spcPts val="0"/>
              </a:spcBef>
              <a:spcAft>
                <a:spcPts val="0"/>
              </a:spcAft>
              <a:buClrTx/>
              <a:buSzTx/>
              <a:buFontTx/>
              <a:buNone/>
              <a:tabLst/>
              <a:defRPr/>
            </a:pPr>
            <a:r>
              <a:rPr kumimoji="0" lang="en-US" sz="3500" b="0" i="0" u="none" strike="noStrike" kern="1200" cap="none" spc="315" normalizeH="0" baseline="0" noProof="0">
                <a:ln>
                  <a:noFill/>
                </a:ln>
                <a:solidFill>
                  <a:srgbClr val="FFFFFF"/>
                </a:solidFill>
                <a:effectLst/>
                <a:uLnTx/>
                <a:uFillTx/>
                <a:latin typeface="Bebas Neue Cyrillic"/>
                <a:ea typeface="+mn-ea"/>
                <a:cs typeface="+mn-cs"/>
              </a:rPr>
              <a:t>MINNESOTA TECHNOLOGY ASSOCIATION</a:t>
            </a:r>
          </a:p>
        </p:txBody>
      </p:sp>
      <p:sp>
        <p:nvSpPr>
          <p:cNvPr id="17" name="TextBox 17"/>
          <p:cNvSpPr txBox="1"/>
          <p:nvPr/>
        </p:nvSpPr>
        <p:spPr>
          <a:xfrm>
            <a:off x="1028700" y="6746875"/>
            <a:ext cx="11880739" cy="1431925"/>
          </a:xfrm>
          <a:prstGeom prst="rect">
            <a:avLst/>
          </a:prstGeom>
        </p:spPr>
        <p:txBody>
          <a:bodyPr lIns="0" tIns="0" rIns="0" bIns="0" rtlCol="0" anchor="t">
            <a:spAutoFit/>
          </a:bodyPr>
          <a:lstStyle/>
          <a:p>
            <a:pPr marL="0" marR="0" lvl="0" indent="0" algn="l" defTabSz="914400" rtl="0" eaLnBrk="1" fontAlgn="auto" latinLnBrk="0" hangingPunct="1">
              <a:lnSpc>
                <a:spcPts val="10999"/>
              </a:lnSpc>
              <a:spcBef>
                <a:spcPts val="0"/>
              </a:spcBef>
              <a:spcAft>
                <a:spcPts val="0"/>
              </a:spcAft>
              <a:buClrTx/>
              <a:buSzTx/>
              <a:buFontTx/>
              <a:buNone/>
              <a:tabLst/>
              <a:defRPr/>
            </a:pPr>
            <a:r>
              <a:rPr kumimoji="0" lang="en-US" sz="9950" b="0" i="0" u="none" strike="noStrike" kern="1200" cap="none" spc="249" normalizeH="0" baseline="0" noProof="0">
                <a:ln>
                  <a:noFill/>
                </a:ln>
                <a:solidFill>
                  <a:srgbClr val="A7B3AD"/>
                </a:solidFill>
                <a:effectLst/>
                <a:uLnTx/>
                <a:uFillTx/>
                <a:latin typeface="Bebas Neue Cyrillic"/>
                <a:ea typeface="+mn-ea"/>
                <a:cs typeface="+mn-cs"/>
              </a:rPr>
              <a:t>GROUP 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7980" y="-505080"/>
            <a:ext cx="17412040" cy="10375398"/>
          </a:xfrm>
          <a:prstGeom prst="rect">
            <a:avLst/>
          </a:prstGeom>
          <a:solidFill>
            <a:srgbClr val="231F20"/>
          </a:solidFill>
        </p:spPr>
      </p:sp>
      <p:sp>
        <p:nvSpPr>
          <p:cNvPr id="3" name="TextBox 3"/>
          <p:cNvSpPr txBox="1"/>
          <p:nvPr/>
        </p:nvSpPr>
        <p:spPr>
          <a:xfrm rot="-5400000">
            <a:off x="-2850562" y="4432682"/>
            <a:ext cx="9008713" cy="1421637"/>
          </a:xfrm>
          <a:prstGeom prst="rect">
            <a:avLst/>
          </a:prstGeom>
        </p:spPr>
        <p:txBody>
          <a:bodyPr lIns="0" tIns="0" rIns="0" bIns="0" rtlCol="0" anchor="t">
            <a:spAutoFit/>
          </a:bodyPr>
          <a:lstStyle/>
          <a:p>
            <a:pPr marL="0" marR="0" lvl="0" indent="0" algn="ctr" defTabSz="914400" rtl="0" eaLnBrk="1" fontAlgn="auto" latinLnBrk="0" hangingPunct="1">
              <a:lnSpc>
                <a:spcPts val="11453"/>
              </a:lnSpc>
              <a:spcBef>
                <a:spcPts val="0"/>
              </a:spcBef>
              <a:spcAft>
                <a:spcPts val="0"/>
              </a:spcAft>
              <a:buClrTx/>
              <a:buSzTx/>
              <a:buFontTx/>
              <a:buNone/>
              <a:tabLst/>
              <a:defRPr/>
            </a:pPr>
            <a:r>
              <a:rPr kumimoji="0" lang="en-US" sz="8810" b="0" i="0" u="none" strike="noStrike" kern="1200" cap="none" spc="881" normalizeH="0" baseline="0" noProof="0">
                <a:ln>
                  <a:noFill/>
                </a:ln>
                <a:solidFill>
                  <a:srgbClr val="08A4DE"/>
                </a:solidFill>
                <a:effectLst/>
                <a:uLnTx/>
                <a:uFillTx/>
                <a:latin typeface="Bebas Neue Cyrillic"/>
                <a:ea typeface="+mn-ea"/>
                <a:cs typeface="+mn-cs"/>
              </a:rPr>
              <a:t>LEADING INDICATORS</a:t>
            </a:r>
          </a:p>
        </p:txBody>
      </p:sp>
      <p:sp>
        <p:nvSpPr>
          <p:cNvPr id="4" name="TextBox 4"/>
          <p:cNvSpPr txBox="1"/>
          <p:nvPr/>
        </p:nvSpPr>
        <p:spPr>
          <a:xfrm>
            <a:off x="2708355" y="1027968"/>
            <a:ext cx="14058488" cy="7238585"/>
          </a:xfrm>
          <a:prstGeom prst="rect">
            <a:avLst/>
          </a:prstGeom>
        </p:spPr>
        <p:txBody>
          <a:bodyPr wrap="square" lIns="0" tIns="0" rIns="0" bIns="0" rtlCol="0" anchor="t">
            <a:spAutoFit/>
          </a:bodyPr>
          <a:lstStyle/>
          <a:p>
            <a:pPr marL="886460" marR="0" lvl="1" indent="-443230" algn="l" defTabSz="914400" rtl="0" eaLnBrk="1" fontAlgn="auto" latinLnBrk="0" hangingPunct="1">
              <a:lnSpc>
                <a:spcPts val="6400"/>
              </a:lnSpc>
              <a:spcBef>
                <a:spcPts val="0"/>
              </a:spcBef>
              <a:spcAft>
                <a:spcPts val="0"/>
              </a:spcAft>
              <a:buClrTx/>
              <a:buSzTx/>
              <a:buFont typeface="Arial"/>
              <a:buChar char="•"/>
              <a:tabLst/>
              <a:defRPr/>
            </a:pPr>
            <a:r>
              <a:rPr kumimoji="0" lang="en-US" sz="4100" b="0" i="0" u="none" strike="noStrike" kern="1200" cap="none" spc="41" normalizeH="0" baseline="0" noProof="0">
                <a:ln>
                  <a:noFill/>
                </a:ln>
                <a:solidFill>
                  <a:srgbClr val="FFFFFF"/>
                </a:solidFill>
                <a:effectLst/>
                <a:uLnTx/>
                <a:uFillTx/>
                <a:latin typeface="Montserrat Classic"/>
                <a:ea typeface="+mn-ea"/>
                <a:cs typeface="+mn-cs"/>
              </a:rPr>
              <a:t>2021 Minnesota is in last place at 24% for computer science classes offered to high school students in US. 2022 they remain in last place at 21%.</a:t>
            </a:r>
            <a:endParaRPr kumimoji="0" lang="en-US" sz="4106" b="0" i="0" u="none" strike="noStrike" kern="1200" cap="none" spc="41" normalizeH="0" baseline="0" noProof="0">
              <a:ln>
                <a:noFill/>
              </a:ln>
              <a:solidFill>
                <a:srgbClr val="FFFFFF"/>
              </a:solidFill>
              <a:effectLst/>
              <a:uLnTx/>
              <a:uFillTx/>
              <a:latin typeface="Montserrat Classic"/>
              <a:ea typeface="+mn-ea"/>
              <a:cs typeface="+mn-cs"/>
            </a:endParaRPr>
          </a:p>
          <a:p>
            <a:pPr marL="886460" marR="0" lvl="1" indent="-443230" algn="l" defTabSz="914400" rtl="0" eaLnBrk="1" fontAlgn="auto" latinLnBrk="0" hangingPunct="1">
              <a:lnSpc>
                <a:spcPts val="6400"/>
              </a:lnSpc>
              <a:spcBef>
                <a:spcPts val="0"/>
              </a:spcBef>
              <a:spcAft>
                <a:spcPts val="0"/>
              </a:spcAft>
              <a:buClrTx/>
              <a:buSzTx/>
              <a:buFont typeface="Arial"/>
              <a:buChar char="•"/>
              <a:tabLst/>
              <a:defRPr/>
            </a:pPr>
            <a:r>
              <a:rPr kumimoji="0" lang="en-US" sz="4100" b="0" i="0" u="none" strike="noStrike" kern="1200" cap="none" spc="41" normalizeH="0" baseline="0" noProof="0">
                <a:ln>
                  <a:noFill/>
                </a:ln>
                <a:solidFill>
                  <a:srgbClr val="FFFFFF"/>
                </a:solidFill>
                <a:effectLst/>
                <a:uLnTx/>
                <a:uFillTx/>
                <a:latin typeface="Montserrat Classic"/>
                <a:ea typeface="+mn-ea"/>
                <a:cs typeface="+mn-cs"/>
              </a:rPr>
              <a:t>Minnesota does not offer dedicated funding for computer science professional development for teachers</a:t>
            </a:r>
            <a:endParaRPr kumimoji="0" lang="en-US" sz="4106" b="0" i="0" u="none" strike="noStrike" kern="1200" cap="none" spc="41" normalizeH="0" baseline="0" noProof="0">
              <a:ln>
                <a:noFill/>
              </a:ln>
              <a:solidFill>
                <a:srgbClr val="FFFFFF"/>
              </a:solidFill>
              <a:effectLst/>
              <a:uLnTx/>
              <a:uFillTx/>
              <a:latin typeface="Montserrat Classic"/>
              <a:ea typeface="+mn-ea"/>
              <a:cs typeface="+mn-cs"/>
            </a:endParaRPr>
          </a:p>
          <a:p>
            <a:pPr marL="886460" marR="0" lvl="1" indent="-443230" algn="l" defTabSz="914400" rtl="0" eaLnBrk="1" fontAlgn="auto" latinLnBrk="0" hangingPunct="1">
              <a:lnSpc>
                <a:spcPts val="6160"/>
              </a:lnSpc>
              <a:spcBef>
                <a:spcPts val="0"/>
              </a:spcBef>
              <a:spcAft>
                <a:spcPts val="0"/>
              </a:spcAft>
              <a:buClrTx/>
              <a:buSzTx/>
              <a:buFont typeface="Arial"/>
              <a:buChar char="•"/>
              <a:tabLst/>
              <a:defRPr/>
            </a:pPr>
            <a:r>
              <a:rPr kumimoji="0" lang="en-US" sz="4100" b="0" i="0" u="none" strike="noStrike" kern="1200" cap="none" spc="41" normalizeH="0" baseline="0" noProof="0">
                <a:ln>
                  <a:noFill/>
                </a:ln>
                <a:solidFill>
                  <a:srgbClr val="FFFFFF"/>
                </a:solidFill>
                <a:effectLst/>
                <a:uLnTx/>
                <a:uFillTx/>
                <a:latin typeface="Montserrat Classic"/>
                <a:ea typeface="+mn-ea"/>
                <a:cs typeface="+mn-cs"/>
              </a:rPr>
              <a:t>Minnesota does not require that all secondary schools offer computer science classes</a:t>
            </a:r>
            <a:endParaRPr kumimoji="0" lang="en-US" sz="4106" b="0" i="0" u="none" strike="noStrike" kern="1200" cap="none" spc="41" normalizeH="0" baseline="0" noProof="0">
              <a:ln>
                <a:noFill/>
              </a:ln>
              <a:solidFill>
                <a:srgbClr val="FFFFFF"/>
              </a:solidFill>
              <a:effectLst/>
              <a:uLnTx/>
              <a:uFillTx/>
              <a:latin typeface="Montserrat Classic"/>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F8B759F-B6F8-449E-A21A-3292D8802C82}"/>
              </a:ext>
            </a:extLst>
          </p:cNvPr>
          <p:cNvPicPr>
            <a:picLocks noChangeAspect="1"/>
          </p:cNvPicPr>
          <p:nvPr/>
        </p:nvPicPr>
        <p:blipFill>
          <a:blip r:embed="rId3"/>
          <a:stretch>
            <a:fillRect/>
          </a:stretch>
        </p:blipFill>
        <p:spPr>
          <a:xfrm>
            <a:off x="0" y="0"/>
            <a:ext cx="18288000" cy="10287000"/>
          </a:xfrm>
          <a:prstGeom prst="rect">
            <a:avLst/>
          </a:prstGeom>
        </p:spPr>
      </p:pic>
      <p:pic>
        <p:nvPicPr>
          <p:cNvPr id="12" name="Picture 11">
            <a:extLst>
              <a:ext uri="{FF2B5EF4-FFF2-40B4-BE49-F238E27FC236}">
                <a16:creationId xmlns:a16="http://schemas.microsoft.com/office/drawing/2014/main" id="{27582FF9-C27D-488C-B397-6647A2C29D0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69359">
            <a:off x="5306750" y="2369749"/>
            <a:ext cx="2924597" cy="2070776"/>
          </a:xfrm>
          <a:prstGeom prst="rect">
            <a:avLst/>
          </a:prstGeom>
        </p:spPr>
      </p:pic>
      <p:sp>
        <p:nvSpPr>
          <p:cNvPr id="8" name="Subtitle 2">
            <a:extLst>
              <a:ext uri="{FF2B5EF4-FFF2-40B4-BE49-F238E27FC236}">
                <a16:creationId xmlns:a16="http://schemas.microsoft.com/office/drawing/2014/main" id="{EAF3EFE1-E559-4310-8CE7-28DC9088A1CA}"/>
              </a:ext>
            </a:extLst>
          </p:cNvPr>
          <p:cNvSpPr txBox="1">
            <a:spLocks/>
          </p:cNvSpPr>
          <p:nvPr/>
        </p:nvSpPr>
        <p:spPr>
          <a:xfrm rot="152143">
            <a:off x="5010080" y="1122621"/>
            <a:ext cx="11843688" cy="3345042"/>
          </a:xfrm>
          <a:prstGeom prst="rect">
            <a:avLst/>
          </a:prstGeom>
        </p:spPr>
        <p:txBody>
          <a:bodyPr vert="horz" lIns="137160" tIns="68580" rIns="137160" bIns="68580" rtlCol="0">
            <a:normAutofit fontScale="92500" lnSpcReduction="10000"/>
            <a:scene3d>
              <a:camera prst="orthographicFront"/>
              <a:lightRig rig="threePt" dir="t"/>
            </a:scene3d>
            <a:sp3d extrusionH="57150">
              <a:bevelT w="38100" h="38100"/>
            </a:sp3d>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prstClr val="black"/>
                </a:solidFill>
                <a:effectLst/>
                <a:uLnTx/>
                <a:uFillTx/>
                <a:latin typeface="Calibri"/>
                <a:ea typeface="+mn-ea"/>
                <a:cs typeface="+mn-cs"/>
              </a:rPr>
              <a:t>Technology is shaping our future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250" b="0" i="0" u="none" strike="noStrike" kern="1200" cap="none" spc="0" normalizeH="0" baseline="0" noProof="0">
                <a:ln>
                  <a:noFill/>
                </a:ln>
                <a:solidFill>
                  <a:prstClr val="black"/>
                </a:solidFill>
                <a:effectLst>
                  <a:glow rad="228600">
                    <a:srgbClr val="9BBB59">
                      <a:satMod val="175000"/>
                      <a:alpha val="40000"/>
                    </a:srgbClr>
                  </a:glow>
                </a:effectLst>
                <a:uLnTx/>
                <a:uFillTx/>
                <a:latin typeface="Chiller" panose="04020404031007020602" pitchFamily="82" charset="0"/>
                <a:ea typeface="+mn-ea"/>
                <a:cs typeface="+mn-cs"/>
              </a:rPr>
              <a:t>Too bad your child won’t be apart it!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9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alibri"/>
                <a:ea typeface="+mn-ea"/>
                <a:cs typeface="+mn-cs"/>
              </a:rPr>
              <a:t>Minnesota Public Schools ranked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9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alibri"/>
                <a:ea typeface="+mn-ea"/>
                <a:cs typeface="+mn-cs"/>
              </a:rPr>
              <a:t>50</a:t>
            </a:r>
            <a:r>
              <a:rPr kumimoji="0" lang="en-US" sz="3900" b="0" i="0" u="none" strike="noStrike" kern="1200" cap="none" spc="0" normalizeH="0" baseline="30000" noProof="0">
                <a:ln>
                  <a:noFill/>
                </a:ln>
                <a:solidFill>
                  <a:srgbClr val="FF0000"/>
                </a:solidFill>
                <a:effectLst>
                  <a:outerShdw blurRad="38100" dist="38100" dir="2700000" algn="tl">
                    <a:srgbClr val="000000">
                      <a:alpha val="43137"/>
                    </a:srgbClr>
                  </a:outerShdw>
                </a:effectLst>
                <a:uLnTx/>
                <a:uFillTx/>
                <a:latin typeface="Calibri"/>
                <a:ea typeface="+mn-ea"/>
                <a:cs typeface="+mn-cs"/>
              </a:rPr>
              <a:t>th</a:t>
            </a:r>
            <a:r>
              <a:rPr kumimoji="0" lang="en-US" sz="39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alibri"/>
                <a:ea typeface="+mn-ea"/>
                <a:cs typeface="+mn-cs"/>
              </a:rPr>
              <a:t> out of 50 states </a:t>
            </a:r>
            <a:r>
              <a:rPr kumimoji="0" lang="en-US" sz="3900" b="0" i="0" u="none" strike="noStrike" kern="1200" cap="none" spc="0" normalizeH="0" baseline="0" noProof="0">
                <a:ln>
                  <a:noFill/>
                </a:ln>
                <a:solidFill>
                  <a:prstClr val="black"/>
                </a:solidFill>
                <a:effectLst/>
                <a:uLnTx/>
                <a:uFillTx/>
                <a:latin typeface="Calibri"/>
                <a:ea typeface="+mn-ea"/>
                <a:cs typeface="+mn-cs"/>
              </a:rPr>
              <a:t>in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900" b="0" i="0" u="none" strike="noStrike" kern="1200" cap="none" spc="0" normalizeH="0" baseline="0" noProof="0">
                <a:ln>
                  <a:noFill/>
                </a:ln>
                <a:solidFill>
                  <a:prstClr val="black"/>
                </a:solidFill>
                <a:effectLst/>
                <a:uLnTx/>
                <a:uFillTx/>
                <a:latin typeface="Calibri"/>
                <a:ea typeface="+mn-ea"/>
                <a:cs typeface="+mn-cs"/>
              </a:rPr>
              <a:t>computer science.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0" i="0" u="none" strike="noStrike" kern="1200" cap="none" spc="0" normalizeH="0" baseline="0" noProof="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42962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08" y="0"/>
            <a:ext cx="18288000" cy="10424160"/>
          </a:xfrm>
          <a:prstGeom prst="rect">
            <a:avLst/>
          </a:prstGeom>
          <a:solidFill>
            <a:srgbClr val="1C2529"/>
          </a:solidFill>
        </p:spPr>
      </p:sp>
      <p:sp>
        <p:nvSpPr>
          <p:cNvPr id="3" name="TextBox 3"/>
          <p:cNvSpPr txBox="1"/>
          <p:nvPr/>
        </p:nvSpPr>
        <p:spPr>
          <a:xfrm>
            <a:off x="2246729" y="163512"/>
            <a:ext cx="13775527" cy="1625600"/>
          </a:xfrm>
          <a:prstGeom prst="rect">
            <a:avLst/>
          </a:prstGeom>
        </p:spPr>
        <p:txBody>
          <a:bodyPr lIns="0" tIns="0" rIns="0" bIns="0" rtlCol="0" anchor="t">
            <a:spAutoFit/>
          </a:bodyPr>
          <a:lstStyle/>
          <a:p>
            <a:pPr marL="0" marR="0" lvl="0" indent="0" algn="ctr" defTabSz="914400" rtl="0" eaLnBrk="1" fontAlgn="auto" latinLnBrk="0" hangingPunct="1">
              <a:lnSpc>
                <a:spcPts val="12999"/>
              </a:lnSpc>
              <a:spcBef>
                <a:spcPts val="0"/>
              </a:spcBef>
              <a:spcAft>
                <a:spcPts val="0"/>
              </a:spcAft>
              <a:buClrTx/>
              <a:buSzTx/>
              <a:buFontTx/>
              <a:buNone/>
              <a:tabLst/>
              <a:defRPr/>
            </a:pPr>
            <a:r>
              <a:rPr kumimoji="0" lang="en-US" sz="9999" b="0" i="0" u="none" strike="noStrike" kern="1200" cap="none" spc="499" normalizeH="0" baseline="0" noProof="0">
                <a:ln>
                  <a:noFill/>
                </a:ln>
                <a:solidFill>
                  <a:srgbClr val="08A4DE"/>
                </a:solidFill>
                <a:effectLst/>
                <a:uLnTx/>
                <a:uFillTx/>
                <a:latin typeface="Bebas Neue Cyrillic"/>
                <a:ea typeface="+mn-ea"/>
                <a:cs typeface="+mn-cs"/>
              </a:rPr>
              <a:t>INVESTMENT APPROACH</a:t>
            </a:r>
          </a:p>
        </p:txBody>
      </p:sp>
      <p:grpSp>
        <p:nvGrpSpPr>
          <p:cNvPr id="4" name="Group 4"/>
          <p:cNvGrpSpPr/>
          <p:nvPr/>
        </p:nvGrpSpPr>
        <p:grpSpPr>
          <a:xfrm>
            <a:off x="8685344" y="1550552"/>
            <a:ext cx="917312" cy="888646"/>
            <a:chOff x="0" y="0"/>
            <a:chExt cx="1223083" cy="1184861"/>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223083" cy="118486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2127" y="192351"/>
              <a:ext cx="638830" cy="638830"/>
            </a:xfrm>
            <a:prstGeom prst="rect">
              <a:avLst/>
            </a:prstGeom>
          </p:spPr>
        </p:pic>
      </p:grpSp>
      <p:grpSp>
        <p:nvGrpSpPr>
          <p:cNvPr id="20" name="Group 19">
            <a:extLst>
              <a:ext uri="{FF2B5EF4-FFF2-40B4-BE49-F238E27FC236}">
                <a16:creationId xmlns:a16="http://schemas.microsoft.com/office/drawing/2014/main" id="{00DC11EC-A492-4B3A-8CB8-3DE66E26B76B}"/>
              </a:ext>
            </a:extLst>
          </p:cNvPr>
          <p:cNvGrpSpPr/>
          <p:nvPr/>
        </p:nvGrpSpPr>
        <p:grpSpPr>
          <a:xfrm>
            <a:off x="1549596" y="3317805"/>
            <a:ext cx="10134577" cy="6227739"/>
            <a:chOff x="1449112" y="3750705"/>
            <a:chExt cx="10134577" cy="6227739"/>
          </a:xfrm>
        </p:grpSpPr>
        <p:grpSp>
          <p:nvGrpSpPr>
            <p:cNvPr id="14" name="Group 13">
              <a:extLst>
                <a:ext uri="{FF2B5EF4-FFF2-40B4-BE49-F238E27FC236}">
                  <a16:creationId xmlns:a16="http://schemas.microsoft.com/office/drawing/2014/main" id="{0254A530-C5BB-4BB0-ABA7-610FF2182209}"/>
                </a:ext>
              </a:extLst>
            </p:cNvPr>
            <p:cNvGrpSpPr/>
            <p:nvPr/>
          </p:nvGrpSpPr>
          <p:grpSpPr>
            <a:xfrm>
              <a:off x="6685294" y="3750705"/>
              <a:ext cx="4898395" cy="6227739"/>
              <a:chOff x="10515775" y="3408627"/>
              <a:chExt cx="3230064" cy="4094675"/>
            </a:xfrm>
          </p:grpSpPr>
          <p:sp>
            <p:nvSpPr>
              <p:cNvPr id="9" name="Oval 8">
                <a:extLst>
                  <a:ext uri="{FF2B5EF4-FFF2-40B4-BE49-F238E27FC236}">
                    <a16:creationId xmlns:a16="http://schemas.microsoft.com/office/drawing/2014/main" id="{7479FDF7-5592-4504-9D71-DFFD545E43F5}"/>
                  </a:ext>
                </a:extLst>
              </p:cNvPr>
              <p:cNvSpPr/>
              <p:nvPr/>
            </p:nvSpPr>
            <p:spPr>
              <a:xfrm>
                <a:off x="10532113" y="3408627"/>
                <a:ext cx="3209979" cy="650671"/>
              </a:xfrm>
              <a:prstGeom prst="ellipse">
                <a:avLst/>
              </a:prstGeom>
              <a:gradFill flip="none" rotWithShape="1">
                <a:gsLst>
                  <a:gs pos="70000">
                    <a:srgbClr val="FF7C05"/>
                  </a:gs>
                  <a:gs pos="0">
                    <a:srgbClr val="DC2A00"/>
                  </a:gs>
                  <a:gs pos="100000">
                    <a:srgbClr val="DC2A00"/>
                  </a:gs>
                </a:gsLst>
                <a:lin ang="162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rapezoid 26">
                <a:extLst>
                  <a:ext uri="{FF2B5EF4-FFF2-40B4-BE49-F238E27FC236}">
                    <a16:creationId xmlns:a16="http://schemas.microsoft.com/office/drawing/2014/main" id="{A4F133DF-48C6-4EDE-808D-A822B6CD20F2}"/>
                  </a:ext>
                </a:extLst>
              </p:cNvPr>
              <p:cNvSpPr/>
              <p:nvPr/>
            </p:nvSpPr>
            <p:spPr>
              <a:xfrm flipV="1">
                <a:off x="11358074" y="6476086"/>
                <a:ext cx="1546817" cy="1027216"/>
              </a:xfrm>
              <a:custGeom>
                <a:avLst/>
                <a:gdLst>
                  <a:gd name="connsiteX0" fmla="*/ 815163 w 1630327"/>
                  <a:gd name="connsiteY0" fmla="*/ 0 h 1082673"/>
                  <a:gd name="connsiteX1" fmla="*/ 1352504 w 1630327"/>
                  <a:gd name="connsiteY1" fmla="*/ 182949 h 1082673"/>
                  <a:gd name="connsiteX2" fmla="*/ 1630327 w 1630327"/>
                  <a:gd name="connsiteY2" fmla="*/ 1082673 h 1082673"/>
                  <a:gd name="connsiteX3" fmla="*/ 809214 w 1630327"/>
                  <a:gd name="connsiteY3" fmla="*/ 896730 h 1082673"/>
                  <a:gd name="connsiteX4" fmla="*/ 0 w 1630327"/>
                  <a:gd name="connsiteY4" fmla="*/ 1073295 h 1082673"/>
                  <a:gd name="connsiteX5" fmla="*/ 282616 w 1630327"/>
                  <a:gd name="connsiteY5" fmla="*/ 162834 h 1082673"/>
                  <a:gd name="connsiteX6" fmla="*/ 283566 w 1630327"/>
                  <a:gd name="connsiteY6" fmla="*/ 162834 h 1082673"/>
                  <a:gd name="connsiteX7" fmla="*/ 815163 w 1630327"/>
                  <a:gd name="connsiteY7" fmla="*/ 0 h 1082673"/>
                  <a:gd name="connsiteX0" fmla="*/ 815163 w 1630327"/>
                  <a:gd name="connsiteY0" fmla="*/ 0 h 1082673"/>
                  <a:gd name="connsiteX1" fmla="*/ 1352504 w 1630327"/>
                  <a:gd name="connsiteY1" fmla="*/ 182949 h 1082673"/>
                  <a:gd name="connsiteX2" fmla="*/ 1630327 w 1630327"/>
                  <a:gd name="connsiteY2" fmla="*/ 1082673 h 1082673"/>
                  <a:gd name="connsiteX3" fmla="*/ 809214 w 1630327"/>
                  <a:gd name="connsiteY3" fmla="*/ 896730 h 1082673"/>
                  <a:gd name="connsiteX4" fmla="*/ 0 w 1630327"/>
                  <a:gd name="connsiteY4" fmla="*/ 1073295 h 1082673"/>
                  <a:gd name="connsiteX5" fmla="*/ 282616 w 1630327"/>
                  <a:gd name="connsiteY5" fmla="*/ 162834 h 1082673"/>
                  <a:gd name="connsiteX6" fmla="*/ 283566 w 1630327"/>
                  <a:gd name="connsiteY6" fmla="*/ 162834 h 1082673"/>
                  <a:gd name="connsiteX7" fmla="*/ 815163 w 1630327"/>
                  <a:gd name="connsiteY7" fmla="*/ 0 h 108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0327" h="1082673">
                    <a:moveTo>
                      <a:pt x="815163" y="0"/>
                    </a:moveTo>
                    <a:cubicBezTo>
                      <a:pt x="1105771" y="0"/>
                      <a:pt x="1323663" y="83041"/>
                      <a:pt x="1352504" y="182949"/>
                    </a:cubicBezTo>
                    <a:lnTo>
                      <a:pt x="1630327" y="1082673"/>
                    </a:lnTo>
                    <a:cubicBezTo>
                      <a:pt x="1495399" y="972403"/>
                      <a:pt x="1178425" y="896730"/>
                      <a:pt x="809214" y="896730"/>
                    </a:cubicBezTo>
                    <a:cubicBezTo>
                      <a:pt x="450534" y="896730"/>
                      <a:pt x="141155" y="968148"/>
                      <a:pt x="0" y="1073295"/>
                    </a:cubicBezTo>
                    <a:lnTo>
                      <a:pt x="282616" y="162834"/>
                    </a:lnTo>
                    <a:lnTo>
                      <a:pt x="283566" y="162834"/>
                    </a:lnTo>
                    <a:cubicBezTo>
                      <a:pt x="320582" y="70321"/>
                      <a:pt x="544616" y="0"/>
                      <a:pt x="815163" y="0"/>
                    </a:cubicBezTo>
                    <a:close/>
                  </a:path>
                </a:pathLst>
              </a:custGeom>
              <a:gradFill flip="none" rotWithShape="1">
                <a:gsLst>
                  <a:gs pos="70000">
                    <a:srgbClr val="00B0F0"/>
                  </a:gs>
                  <a:gs pos="0">
                    <a:srgbClr val="0070C0"/>
                  </a:gs>
                  <a:gs pos="100000">
                    <a:srgbClr val="0070C0"/>
                  </a:gs>
                </a:gsLst>
                <a:lin ang="21000000" scaled="0"/>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rapezoid 26">
                <a:extLst>
                  <a:ext uri="{FF2B5EF4-FFF2-40B4-BE49-F238E27FC236}">
                    <a16:creationId xmlns:a16="http://schemas.microsoft.com/office/drawing/2014/main" id="{DE8683B4-963F-459C-A532-E9B4F813E1F1}"/>
                  </a:ext>
                </a:extLst>
              </p:cNvPr>
              <p:cNvSpPr/>
              <p:nvPr/>
            </p:nvSpPr>
            <p:spPr>
              <a:xfrm flipV="1">
                <a:off x="11148518" y="5805342"/>
                <a:ext cx="1964578" cy="847161"/>
              </a:xfrm>
              <a:custGeom>
                <a:avLst/>
                <a:gdLst/>
                <a:ahLst/>
                <a:cxnLst/>
                <a:rect l="l" t="t" r="r" b="b"/>
                <a:pathLst>
                  <a:path w="2070642" h="892898">
                    <a:moveTo>
                      <a:pt x="1030084" y="0"/>
                    </a:moveTo>
                    <a:cubicBezTo>
                      <a:pt x="1399295" y="0"/>
                      <a:pt x="1716269" y="75673"/>
                      <a:pt x="1851197" y="185943"/>
                    </a:cubicBezTo>
                    <a:lnTo>
                      <a:pt x="2070642" y="892898"/>
                    </a:lnTo>
                    <a:cubicBezTo>
                      <a:pt x="1919384" y="777932"/>
                      <a:pt x="1509992" y="696347"/>
                      <a:pt x="1028846" y="696347"/>
                    </a:cubicBezTo>
                    <a:cubicBezTo>
                      <a:pt x="560965" y="696347"/>
                      <a:pt x="160937" y="773496"/>
                      <a:pt x="0" y="883300"/>
                    </a:cubicBezTo>
                    <a:lnTo>
                      <a:pt x="219016" y="177731"/>
                    </a:lnTo>
                    <a:cubicBezTo>
                      <a:pt x="359459" y="72012"/>
                      <a:pt x="669916" y="0"/>
                      <a:pt x="1030084" y="0"/>
                    </a:cubicBezTo>
                    <a:close/>
                  </a:path>
                </a:pathLst>
              </a:custGeom>
              <a:gradFill flip="none" rotWithShape="1">
                <a:gsLst>
                  <a:gs pos="0">
                    <a:srgbClr val="008600"/>
                  </a:gs>
                  <a:gs pos="70000">
                    <a:srgbClr val="68E600"/>
                  </a:gs>
                  <a:gs pos="100000">
                    <a:srgbClr val="008600"/>
                  </a:gs>
                </a:gsLst>
                <a:lin ang="21000000" scaled="0"/>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rapezoid 26">
                <a:extLst>
                  <a:ext uri="{FF2B5EF4-FFF2-40B4-BE49-F238E27FC236}">
                    <a16:creationId xmlns:a16="http://schemas.microsoft.com/office/drawing/2014/main" id="{850B97A5-72A0-46D0-A1D9-018DF3F9DC6C}"/>
                  </a:ext>
                </a:extLst>
              </p:cNvPr>
              <p:cNvSpPr/>
              <p:nvPr/>
            </p:nvSpPr>
            <p:spPr>
              <a:xfrm flipV="1">
                <a:off x="10515775" y="3771483"/>
                <a:ext cx="3230064" cy="1383541"/>
              </a:xfrm>
              <a:custGeom>
                <a:avLst/>
                <a:gdLst/>
                <a:ahLst/>
                <a:cxnLst/>
                <a:rect l="l" t="t" r="r" b="b"/>
                <a:pathLst>
                  <a:path w="3404449" h="1458236">
                    <a:moveTo>
                      <a:pt x="0" y="1458236"/>
                    </a:moveTo>
                    <a:cubicBezTo>
                      <a:pt x="98270" y="1287261"/>
                      <a:pt x="822951" y="1154882"/>
                      <a:pt x="1702224" y="1154882"/>
                    </a:cubicBezTo>
                    <a:cubicBezTo>
                      <a:pt x="2581498" y="1154882"/>
                      <a:pt x="3306179" y="1287261"/>
                      <a:pt x="3404449" y="1458236"/>
                    </a:cubicBezTo>
                    <a:lnTo>
                      <a:pt x="3019281" y="217397"/>
                    </a:lnTo>
                    <a:cubicBezTo>
                      <a:pt x="2899223" y="93173"/>
                      <a:pt x="2355128" y="0"/>
                      <a:pt x="1702224" y="0"/>
                    </a:cubicBezTo>
                    <a:cubicBezTo>
                      <a:pt x="1049320" y="0"/>
                      <a:pt x="505225" y="93174"/>
                      <a:pt x="385168" y="217398"/>
                    </a:cubicBezTo>
                    <a:close/>
                  </a:path>
                </a:pathLst>
              </a:custGeom>
              <a:gradFill flip="none" rotWithShape="1">
                <a:gsLst>
                  <a:gs pos="0">
                    <a:srgbClr val="BC2400"/>
                  </a:gs>
                  <a:gs pos="70000">
                    <a:srgbClr val="FF7C05"/>
                  </a:gs>
                  <a:gs pos="100000">
                    <a:srgbClr val="BC2400"/>
                  </a:gs>
                </a:gsLst>
                <a:lin ang="21000000" scaled="0"/>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rapezoid 26">
                <a:extLst>
                  <a:ext uri="{FF2B5EF4-FFF2-40B4-BE49-F238E27FC236}">
                    <a16:creationId xmlns:a16="http://schemas.microsoft.com/office/drawing/2014/main" id="{EAB957F9-458E-4181-9769-02F2F32785AF}"/>
                  </a:ext>
                </a:extLst>
              </p:cNvPr>
              <p:cNvSpPr/>
              <p:nvPr/>
            </p:nvSpPr>
            <p:spPr>
              <a:xfrm flipV="1">
                <a:off x="10881215" y="4948762"/>
                <a:ext cx="2499186" cy="1043063"/>
              </a:xfrm>
              <a:custGeom>
                <a:avLst/>
                <a:gdLst/>
                <a:ahLst/>
                <a:cxnLst/>
                <a:rect l="l" t="t" r="r" b="b"/>
                <a:pathLst>
                  <a:path w="2634112" h="1099376">
                    <a:moveTo>
                      <a:pt x="1312071" y="0"/>
                    </a:moveTo>
                    <a:cubicBezTo>
                      <a:pt x="1793217" y="0"/>
                      <a:pt x="2202609" y="81585"/>
                      <a:pt x="2353867" y="196551"/>
                    </a:cubicBezTo>
                    <a:lnTo>
                      <a:pt x="2634112" y="1099374"/>
                    </a:lnTo>
                    <a:cubicBezTo>
                      <a:pt x="2514053" y="975151"/>
                      <a:pt x="1969959" y="881978"/>
                      <a:pt x="1317056" y="881978"/>
                    </a:cubicBezTo>
                    <a:cubicBezTo>
                      <a:pt x="664152" y="881978"/>
                      <a:pt x="120057" y="975152"/>
                      <a:pt x="0" y="1099376"/>
                    </a:cubicBezTo>
                    <a:lnTo>
                      <a:pt x="283225" y="186953"/>
                    </a:lnTo>
                    <a:cubicBezTo>
                      <a:pt x="444162" y="77149"/>
                      <a:pt x="844190" y="0"/>
                      <a:pt x="1312071" y="0"/>
                    </a:cubicBezTo>
                    <a:close/>
                  </a:path>
                </a:pathLst>
              </a:custGeom>
              <a:gradFill flip="none" rotWithShape="1">
                <a:gsLst>
                  <a:gs pos="70000">
                    <a:srgbClr val="FFD501"/>
                  </a:gs>
                  <a:gs pos="0">
                    <a:srgbClr val="C86E00"/>
                  </a:gs>
                  <a:gs pos="100000">
                    <a:srgbClr val="C86E00"/>
                  </a:gs>
                </a:gsLst>
                <a:lin ang="21000000" scaled="0"/>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TextBox 10">
              <a:extLst>
                <a:ext uri="{FF2B5EF4-FFF2-40B4-BE49-F238E27FC236}">
                  <a16:creationId xmlns:a16="http://schemas.microsoft.com/office/drawing/2014/main" id="{0C8D0172-656F-4ECA-835C-C7F294B0180F}"/>
                </a:ext>
              </a:extLst>
            </p:cNvPr>
            <p:cNvSpPr txBox="1"/>
            <p:nvPr/>
          </p:nvSpPr>
          <p:spPr>
            <a:xfrm>
              <a:off x="2719716" y="5292218"/>
              <a:ext cx="2973891" cy="64633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ontserrat Classic" panose="020B0604020202020204" charset="0"/>
                  <a:ea typeface="Kozuka Gothic Pro M" pitchFamily="34" charset="-128"/>
                  <a:cs typeface="+mn-cs"/>
                </a:rPr>
                <a:t>High School</a:t>
              </a:r>
            </a:p>
          </p:txBody>
        </p:sp>
        <p:sp>
          <p:nvSpPr>
            <p:cNvPr id="16" name="TextBox 11">
              <a:extLst>
                <a:ext uri="{FF2B5EF4-FFF2-40B4-BE49-F238E27FC236}">
                  <a16:creationId xmlns:a16="http://schemas.microsoft.com/office/drawing/2014/main" id="{B3B39808-E608-455B-8CEA-213AFECF095C}"/>
                </a:ext>
              </a:extLst>
            </p:cNvPr>
            <p:cNvSpPr txBox="1"/>
            <p:nvPr/>
          </p:nvSpPr>
          <p:spPr>
            <a:xfrm>
              <a:off x="2388261" y="6459252"/>
              <a:ext cx="3669594" cy="64633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ontserrat Classic" panose="020B0604020202020204" charset="0"/>
                  <a:ea typeface="Kozuka Gothic Pro M" pitchFamily="34" charset="-128"/>
                  <a:cs typeface="+mn-cs"/>
                </a:rPr>
                <a:t>College Degree</a:t>
              </a:r>
            </a:p>
          </p:txBody>
        </p:sp>
        <p:sp>
          <p:nvSpPr>
            <p:cNvPr id="17" name="TextBox 12">
              <a:extLst>
                <a:ext uri="{FF2B5EF4-FFF2-40B4-BE49-F238E27FC236}">
                  <a16:creationId xmlns:a16="http://schemas.microsoft.com/office/drawing/2014/main" id="{A790E63E-0649-416D-985C-1905A754E3E7}"/>
                </a:ext>
              </a:extLst>
            </p:cNvPr>
            <p:cNvSpPr txBox="1"/>
            <p:nvPr/>
          </p:nvSpPr>
          <p:spPr>
            <a:xfrm>
              <a:off x="2719716" y="7626286"/>
              <a:ext cx="2763898" cy="64633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ontserrat Classic" panose="020B0604020202020204" charset="0"/>
                  <a:ea typeface="Kozuka Gothic Pro M" pitchFamily="34" charset="-128"/>
                  <a:cs typeface="+mn-cs"/>
                </a:rPr>
                <a:t>Internships</a:t>
              </a:r>
            </a:p>
          </p:txBody>
        </p:sp>
        <p:sp>
          <p:nvSpPr>
            <p:cNvPr id="18" name="TextBox 13">
              <a:extLst>
                <a:ext uri="{FF2B5EF4-FFF2-40B4-BE49-F238E27FC236}">
                  <a16:creationId xmlns:a16="http://schemas.microsoft.com/office/drawing/2014/main" id="{52EFD149-477B-4472-B651-0A83C4752629}"/>
                </a:ext>
              </a:extLst>
            </p:cNvPr>
            <p:cNvSpPr txBox="1"/>
            <p:nvPr/>
          </p:nvSpPr>
          <p:spPr>
            <a:xfrm>
              <a:off x="1449112" y="8793320"/>
              <a:ext cx="5790368" cy="64633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ontserrat Classic" panose="020B0604020202020204" charset="0"/>
                  <a:ea typeface="Kozuka Gothic Pro M" pitchFamily="34" charset="-128"/>
                  <a:cs typeface="+mn-cs"/>
                </a:rPr>
                <a:t>Post-Secondary Training</a:t>
              </a:r>
            </a:p>
          </p:txBody>
        </p:sp>
      </p:grpSp>
    </p:spTree>
    <p:extLst>
      <p:ext uri="{BB962C8B-B14F-4D97-AF65-F5344CB8AC3E}">
        <p14:creationId xmlns:p14="http://schemas.microsoft.com/office/powerpoint/2010/main" val="3687292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08" y="0"/>
            <a:ext cx="18288000" cy="10424160"/>
          </a:xfrm>
          <a:prstGeom prst="rect">
            <a:avLst/>
          </a:prstGeom>
          <a:solidFill>
            <a:srgbClr val="1C2529"/>
          </a:solidFill>
        </p:spPr>
      </p:sp>
      <p:sp>
        <p:nvSpPr>
          <p:cNvPr id="3" name="TextBox 3"/>
          <p:cNvSpPr txBox="1"/>
          <p:nvPr/>
        </p:nvSpPr>
        <p:spPr>
          <a:xfrm>
            <a:off x="2246729" y="163512"/>
            <a:ext cx="13775527" cy="1625600"/>
          </a:xfrm>
          <a:prstGeom prst="rect">
            <a:avLst/>
          </a:prstGeom>
        </p:spPr>
        <p:txBody>
          <a:bodyPr lIns="0" tIns="0" rIns="0" bIns="0" rtlCol="0" anchor="t">
            <a:spAutoFit/>
          </a:bodyPr>
          <a:lstStyle/>
          <a:p>
            <a:pPr marL="0" marR="0" lvl="0" indent="0" algn="ctr" defTabSz="914400" rtl="0" eaLnBrk="1" fontAlgn="auto" latinLnBrk="0" hangingPunct="1">
              <a:lnSpc>
                <a:spcPts val="12999"/>
              </a:lnSpc>
              <a:spcBef>
                <a:spcPts val="0"/>
              </a:spcBef>
              <a:spcAft>
                <a:spcPts val="0"/>
              </a:spcAft>
              <a:buClrTx/>
              <a:buSzTx/>
              <a:buFontTx/>
              <a:buNone/>
              <a:tabLst/>
              <a:defRPr/>
            </a:pPr>
            <a:r>
              <a:rPr kumimoji="0" lang="en-US" sz="9999" b="0" i="0" u="none" strike="noStrike" kern="1200" cap="none" spc="499" normalizeH="0" baseline="0" noProof="0">
                <a:ln>
                  <a:noFill/>
                </a:ln>
                <a:solidFill>
                  <a:srgbClr val="08A4DE"/>
                </a:solidFill>
                <a:effectLst/>
                <a:uLnTx/>
                <a:uFillTx/>
                <a:latin typeface="Bebas Neue Cyrillic"/>
                <a:ea typeface="+mn-ea"/>
                <a:cs typeface="+mn-cs"/>
              </a:rPr>
              <a:t>INVESTMENT APPROACH</a:t>
            </a:r>
          </a:p>
        </p:txBody>
      </p:sp>
      <p:grpSp>
        <p:nvGrpSpPr>
          <p:cNvPr id="4" name="Group 4"/>
          <p:cNvGrpSpPr/>
          <p:nvPr/>
        </p:nvGrpSpPr>
        <p:grpSpPr>
          <a:xfrm>
            <a:off x="8685344" y="1550552"/>
            <a:ext cx="917312" cy="888646"/>
            <a:chOff x="0" y="0"/>
            <a:chExt cx="1223083" cy="1184861"/>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223083" cy="118486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2127" y="192351"/>
              <a:ext cx="638830" cy="638830"/>
            </a:xfrm>
            <a:prstGeom prst="rect">
              <a:avLst/>
            </a:prstGeom>
          </p:spPr>
        </p:pic>
      </p:grpSp>
      <p:sp>
        <p:nvSpPr>
          <p:cNvPr id="9" name="Oval 8">
            <a:extLst>
              <a:ext uri="{FF2B5EF4-FFF2-40B4-BE49-F238E27FC236}">
                <a16:creationId xmlns:a16="http://schemas.microsoft.com/office/drawing/2014/main" id="{7479FDF7-5592-4504-9D71-DFFD545E43F5}"/>
              </a:ext>
            </a:extLst>
          </p:cNvPr>
          <p:cNvSpPr/>
          <p:nvPr/>
        </p:nvSpPr>
        <p:spPr>
          <a:xfrm>
            <a:off x="6810555" y="3317805"/>
            <a:ext cx="4867936" cy="989629"/>
          </a:xfrm>
          <a:prstGeom prst="ellipse">
            <a:avLst/>
          </a:prstGeom>
          <a:gradFill flip="none" rotWithShape="1">
            <a:gsLst>
              <a:gs pos="70000">
                <a:srgbClr val="FF7C05"/>
              </a:gs>
              <a:gs pos="0">
                <a:srgbClr val="DC2A00"/>
              </a:gs>
              <a:gs pos="100000">
                <a:srgbClr val="DC2A00"/>
              </a:gs>
            </a:gsLst>
            <a:lin ang="16200000" scaled="1"/>
            <a:tileRect/>
          </a:gradFill>
          <a:ln w="38100">
            <a:solidFill>
              <a:schemeClr val="bg1"/>
            </a:solidFill>
          </a:ln>
          <a:effectLst>
            <a:glow rad="615228">
              <a:srgbClr val="00B0F0">
                <a:alpha val="50345"/>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rapezoid 26">
            <a:extLst>
              <a:ext uri="{FF2B5EF4-FFF2-40B4-BE49-F238E27FC236}">
                <a16:creationId xmlns:a16="http://schemas.microsoft.com/office/drawing/2014/main" id="{A4F133DF-48C6-4EDE-808D-A822B6CD20F2}"/>
              </a:ext>
            </a:extLst>
          </p:cNvPr>
          <p:cNvSpPr/>
          <p:nvPr/>
        </p:nvSpPr>
        <p:spPr>
          <a:xfrm flipV="1">
            <a:off x="8063125" y="7983214"/>
            <a:ext cx="2345749" cy="1562330"/>
          </a:xfrm>
          <a:custGeom>
            <a:avLst/>
            <a:gdLst>
              <a:gd name="connsiteX0" fmla="*/ 815163 w 1630327"/>
              <a:gd name="connsiteY0" fmla="*/ 0 h 1082673"/>
              <a:gd name="connsiteX1" fmla="*/ 1352504 w 1630327"/>
              <a:gd name="connsiteY1" fmla="*/ 182949 h 1082673"/>
              <a:gd name="connsiteX2" fmla="*/ 1630327 w 1630327"/>
              <a:gd name="connsiteY2" fmla="*/ 1082673 h 1082673"/>
              <a:gd name="connsiteX3" fmla="*/ 809214 w 1630327"/>
              <a:gd name="connsiteY3" fmla="*/ 896730 h 1082673"/>
              <a:gd name="connsiteX4" fmla="*/ 0 w 1630327"/>
              <a:gd name="connsiteY4" fmla="*/ 1073295 h 1082673"/>
              <a:gd name="connsiteX5" fmla="*/ 282616 w 1630327"/>
              <a:gd name="connsiteY5" fmla="*/ 162834 h 1082673"/>
              <a:gd name="connsiteX6" fmla="*/ 283566 w 1630327"/>
              <a:gd name="connsiteY6" fmla="*/ 162834 h 1082673"/>
              <a:gd name="connsiteX7" fmla="*/ 815163 w 1630327"/>
              <a:gd name="connsiteY7" fmla="*/ 0 h 1082673"/>
              <a:gd name="connsiteX0" fmla="*/ 815163 w 1630327"/>
              <a:gd name="connsiteY0" fmla="*/ 0 h 1082673"/>
              <a:gd name="connsiteX1" fmla="*/ 1352504 w 1630327"/>
              <a:gd name="connsiteY1" fmla="*/ 182949 h 1082673"/>
              <a:gd name="connsiteX2" fmla="*/ 1630327 w 1630327"/>
              <a:gd name="connsiteY2" fmla="*/ 1082673 h 1082673"/>
              <a:gd name="connsiteX3" fmla="*/ 809214 w 1630327"/>
              <a:gd name="connsiteY3" fmla="*/ 896730 h 1082673"/>
              <a:gd name="connsiteX4" fmla="*/ 0 w 1630327"/>
              <a:gd name="connsiteY4" fmla="*/ 1073295 h 1082673"/>
              <a:gd name="connsiteX5" fmla="*/ 282616 w 1630327"/>
              <a:gd name="connsiteY5" fmla="*/ 162834 h 1082673"/>
              <a:gd name="connsiteX6" fmla="*/ 283566 w 1630327"/>
              <a:gd name="connsiteY6" fmla="*/ 162834 h 1082673"/>
              <a:gd name="connsiteX7" fmla="*/ 815163 w 1630327"/>
              <a:gd name="connsiteY7" fmla="*/ 0 h 108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0327" h="1082673">
                <a:moveTo>
                  <a:pt x="815163" y="0"/>
                </a:moveTo>
                <a:cubicBezTo>
                  <a:pt x="1105771" y="0"/>
                  <a:pt x="1323663" y="83041"/>
                  <a:pt x="1352504" y="182949"/>
                </a:cubicBezTo>
                <a:lnTo>
                  <a:pt x="1630327" y="1082673"/>
                </a:lnTo>
                <a:cubicBezTo>
                  <a:pt x="1495399" y="972403"/>
                  <a:pt x="1178425" y="896730"/>
                  <a:pt x="809214" y="896730"/>
                </a:cubicBezTo>
                <a:cubicBezTo>
                  <a:pt x="450534" y="896730"/>
                  <a:pt x="141155" y="968148"/>
                  <a:pt x="0" y="1073295"/>
                </a:cubicBezTo>
                <a:lnTo>
                  <a:pt x="282616" y="162834"/>
                </a:lnTo>
                <a:lnTo>
                  <a:pt x="283566" y="162834"/>
                </a:lnTo>
                <a:cubicBezTo>
                  <a:pt x="320582" y="70321"/>
                  <a:pt x="544616" y="0"/>
                  <a:pt x="815163" y="0"/>
                </a:cubicBezTo>
                <a:close/>
              </a:path>
            </a:pathLst>
          </a:custGeom>
          <a:gradFill flip="none" rotWithShape="1">
            <a:gsLst>
              <a:gs pos="70000">
                <a:srgbClr val="00B0F0"/>
              </a:gs>
              <a:gs pos="0">
                <a:srgbClr val="0070C0"/>
              </a:gs>
              <a:gs pos="100000">
                <a:srgbClr val="0070C0"/>
              </a:gs>
            </a:gsLst>
            <a:lin ang="21000000" scaled="0"/>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rapezoid 26">
            <a:extLst>
              <a:ext uri="{FF2B5EF4-FFF2-40B4-BE49-F238E27FC236}">
                <a16:creationId xmlns:a16="http://schemas.microsoft.com/office/drawing/2014/main" id="{DE8683B4-963F-459C-A532-E9B4F813E1F1}"/>
              </a:ext>
            </a:extLst>
          </p:cNvPr>
          <p:cNvSpPr/>
          <p:nvPr/>
        </p:nvSpPr>
        <p:spPr>
          <a:xfrm flipV="1">
            <a:off x="7745333" y="6963055"/>
            <a:ext cx="2979284" cy="1288478"/>
          </a:xfrm>
          <a:custGeom>
            <a:avLst/>
            <a:gdLst/>
            <a:ahLst/>
            <a:cxnLst/>
            <a:rect l="l" t="t" r="r" b="b"/>
            <a:pathLst>
              <a:path w="2070642" h="892898">
                <a:moveTo>
                  <a:pt x="1030084" y="0"/>
                </a:moveTo>
                <a:cubicBezTo>
                  <a:pt x="1399295" y="0"/>
                  <a:pt x="1716269" y="75673"/>
                  <a:pt x="1851197" y="185943"/>
                </a:cubicBezTo>
                <a:lnTo>
                  <a:pt x="2070642" y="892898"/>
                </a:lnTo>
                <a:cubicBezTo>
                  <a:pt x="1919384" y="777932"/>
                  <a:pt x="1509992" y="696347"/>
                  <a:pt x="1028846" y="696347"/>
                </a:cubicBezTo>
                <a:cubicBezTo>
                  <a:pt x="560965" y="696347"/>
                  <a:pt x="160937" y="773496"/>
                  <a:pt x="0" y="883300"/>
                </a:cubicBezTo>
                <a:lnTo>
                  <a:pt x="219016" y="177731"/>
                </a:lnTo>
                <a:cubicBezTo>
                  <a:pt x="359459" y="72012"/>
                  <a:pt x="669916" y="0"/>
                  <a:pt x="1030084" y="0"/>
                </a:cubicBezTo>
                <a:close/>
              </a:path>
            </a:pathLst>
          </a:custGeom>
          <a:gradFill flip="none" rotWithShape="1">
            <a:gsLst>
              <a:gs pos="0">
                <a:srgbClr val="008600"/>
              </a:gs>
              <a:gs pos="70000">
                <a:srgbClr val="68E600"/>
              </a:gs>
              <a:gs pos="100000">
                <a:srgbClr val="008600"/>
              </a:gs>
            </a:gsLst>
            <a:lin ang="21000000" scaled="0"/>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rapezoid 26">
            <a:extLst>
              <a:ext uri="{FF2B5EF4-FFF2-40B4-BE49-F238E27FC236}">
                <a16:creationId xmlns:a16="http://schemas.microsoft.com/office/drawing/2014/main" id="{EAB957F9-458E-4181-9769-02F2F32785AF}"/>
              </a:ext>
            </a:extLst>
          </p:cNvPr>
          <p:cNvSpPr/>
          <p:nvPr/>
        </p:nvSpPr>
        <p:spPr>
          <a:xfrm flipV="1">
            <a:off x="7339968" y="5660252"/>
            <a:ext cx="3790018" cy="1586432"/>
          </a:xfrm>
          <a:custGeom>
            <a:avLst/>
            <a:gdLst/>
            <a:ahLst/>
            <a:cxnLst/>
            <a:rect l="l" t="t" r="r" b="b"/>
            <a:pathLst>
              <a:path w="2634112" h="1099376">
                <a:moveTo>
                  <a:pt x="1312071" y="0"/>
                </a:moveTo>
                <a:cubicBezTo>
                  <a:pt x="1793217" y="0"/>
                  <a:pt x="2202609" y="81585"/>
                  <a:pt x="2353867" y="196551"/>
                </a:cubicBezTo>
                <a:lnTo>
                  <a:pt x="2634112" y="1099374"/>
                </a:lnTo>
                <a:cubicBezTo>
                  <a:pt x="2514053" y="975151"/>
                  <a:pt x="1969959" y="881978"/>
                  <a:pt x="1317056" y="881978"/>
                </a:cubicBezTo>
                <a:cubicBezTo>
                  <a:pt x="664152" y="881978"/>
                  <a:pt x="120057" y="975152"/>
                  <a:pt x="0" y="1099376"/>
                </a:cubicBezTo>
                <a:lnTo>
                  <a:pt x="283225" y="186953"/>
                </a:lnTo>
                <a:cubicBezTo>
                  <a:pt x="444162" y="77149"/>
                  <a:pt x="844190" y="0"/>
                  <a:pt x="1312071" y="0"/>
                </a:cubicBezTo>
                <a:close/>
              </a:path>
            </a:pathLst>
          </a:custGeom>
          <a:gradFill flip="none" rotWithShape="1">
            <a:gsLst>
              <a:gs pos="70000">
                <a:srgbClr val="FFD501"/>
              </a:gs>
              <a:gs pos="0">
                <a:srgbClr val="C86E00"/>
              </a:gs>
              <a:gs pos="100000">
                <a:srgbClr val="C86E00"/>
              </a:gs>
            </a:gsLst>
            <a:lin ang="21000000" scaled="0"/>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rapezoid 26">
            <a:extLst>
              <a:ext uri="{FF2B5EF4-FFF2-40B4-BE49-F238E27FC236}">
                <a16:creationId xmlns:a16="http://schemas.microsoft.com/office/drawing/2014/main" id="{850B97A5-72A0-46D0-A1D9-018DF3F9DC6C}"/>
              </a:ext>
            </a:extLst>
          </p:cNvPr>
          <p:cNvSpPr/>
          <p:nvPr/>
        </p:nvSpPr>
        <p:spPr>
          <a:xfrm flipV="1">
            <a:off x="6785778" y="3869686"/>
            <a:ext cx="4898395" cy="2104277"/>
          </a:xfrm>
          <a:custGeom>
            <a:avLst/>
            <a:gdLst/>
            <a:ahLst/>
            <a:cxnLst/>
            <a:rect l="l" t="t" r="r" b="b"/>
            <a:pathLst>
              <a:path w="3404449" h="1458236">
                <a:moveTo>
                  <a:pt x="0" y="1458236"/>
                </a:moveTo>
                <a:cubicBezTo>
                  <a:pt x="98270" y="1287261"/>
                  <a:pt x="822951" y="1154882"/>
                  <a:pt x="1702224" y="1154882"/>
                </a:cubicBezTo>
                <a:cubicBezTo>
                  <a:pt x="2581498" y="1154882"/>
                  <a:pt x="3306179" y="1287261"/>
                  <a:pt x="3404449" y="1458236"/>
                </a:cubicBezTo>
                <a:lnTo>
                  <a:pt x="3019281" y="217397"/>
                </a:lnTo>
                <a:cubicBezTo>
                  <a:pt x="2899223" y="93173"/>
                  <a:pt x="2355128" y="0"/>
                  <a:pt x="1702224" y="0"/>
                </a:cubicBezTo>
                <a:cubicBezTo>
                  <a:pt x="1049320" y="0"/>
                  <a:pt x="505225" y="93174"/>
                  <a:pt x="385168" y="217398"/>
                </a:cubicBezTo>
                <a:close/>
              </a:path>
            </a:pathLst>
          </a:custGeom>
          <a:gradFill flip="none" rotWithShape="1">
            <a:gsLst>
              <a:gs pos="0">
                <a:srgbClr val="BC2400"/>
              </a:gs>
              <a:gs pos="70000">
                <a:srgbClr val="FF7C05"/>
              </a:gs>
              <a:gs pos="100000">
                <a:srgbClr val="BC2400"/>
              </a:gs>
            </a:gsLst>
            <a:lin ang="21000000" scaled="0"/>
            <a:tileRect/>
          </a:gradFill>
          <a:ln w="38100">
            <a:solidFill>
              <a:schemeClr val="bg1"/>
            </a:solidFill>
          </a:ln>
          <a:effectLst>
            <a:glow rad="615228">
              <a:srgbClr val="00B0F0">
                <a:alpha val="50345"/>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0">
            <a:extLst>
              <a:ext uri="{FF2B5EF4-FFF2-40B4-BE49-F238E27FC236}">
                <a16:creationId xmlns:a16="http://schemas.microsoft.com/office/drawing/2014/main" id="{0C8D0172-656F-4ECA-835C-C7F294B0180F}"/>
              </a:ext>
            </a:extLst>
          </p:cNvPr>
          <p:cNvSpPr txBox="1"/>
          <p:nvPr/>
        </p:nvSpPr>
        <p:spPr>
          <a:xfrm>
            <a:off x="2820200" y="4859318"/>
            <a:ext cx="2973891" cy="64633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ontserrat Classic" panose="020B0604020202020204" charset="0"/>
                <a:ea typeface="Kozuka Gothic Pro M" pitchFamily="34" charset="-128"/>
                <a:cs typeface="+mn-cs"/>
              </a:rPr>
              <a:t>High School</a:t>
            </a:r>
          </a:p>
        </p:txBody>
      </p:sp>
      <p:sp>
        <p:nvSpPr>
          <p:cNvPr id="16" name="TextBox 11">
            <a:extLst>
              <a:ext uri="{FF2B5EF4-FFF2-40B4-BE49-F238E27FC236}">
                <a16:creationId xmlns:a16="http://schemas.microsoft.com/office/drawing/2014/main" id="{B3B39808-E608-455B-8CEA-213AFECF095C}"/>
              </a:ext>
            </a:extLst>
          </p:cNvPr>
          <p:cNvSpPr txBox="1"/>
          <p:nvPr/>
        </p:nvSpPr>
        <p:spPr>
          <a:xfrm>
            <a:off x="2488745" y="6026352"/>
            <a:ext cx="3669594" cy="64633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ontserrat Classic" panose="020B0604020202020204" charset="0"/>
                <a:ea typeface="Kozuka Gothic Pro M" pitchFamily="34" charset="-128"/>
                <a:cs typeface="+mn-cs"/>
              </a:rPr>
              <a:t>College Degree</a:t>
            </a:r>
          </a:p>
        </p:txBody>
      </p:sp>
      <p:sp>
        <p:nvSpPr>
          <p:cNvPr id="17" name="TextBox 12">
            <a:extLst>
              <a:ext uri="{FF2B5EF4-FFF2-40B4-BE49-F238E27FC236}">
                <a16:creationId xmlns:a16="http://schemas.microsoft.com/office/drawing/2014/main" id="{A790E63E-0649-416D-985C-1905A754E3E7}"/>
              </a:ext>
            </a:extLst>
          </p:cNvPr>
          <p:cNvSpPr txBox="1"/>
          <p:nvPr/>
        </p:nvSpPr>
        <p:spPr>
          <a:xfrm>
            <a:off x="2820200" y="7193386"/>
            <a:ext cx="2763898" cy="64633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ontserrat Classic" panose="020B0604020202020204" charset="0"/>
                <a:ea typeface="Kozuka Gothic Pro M" pitchFamily="34" charset="-128"/>
                <a:cs typeface="+mn-cs"/>
              </a:rPr>
              <a:t>Internships</a:t>
            </a:r>
          </a:p>
        </p:txBody>
      </p:sp>
      <p:sp>
        <p:nvSpPr>
          <p:cNvPr id="18" name="TextBox 13">
            <a:extLst>
              <a:ext uri="{FF2B5EF4-FFF2-40B4-BE49-F238E27FC236}">
                <a16:creationId xmlns:a16="http://schemas.microsoft.com/office/drawing/2014/main" id="{52EFD149-477B-4472-B651-0A83C4752629}"/>
              </a:ext>
            </a:extLst>
          </p:cNvPr>
          <p:cNvSpPr txBox="1"/>
          <p:nvPr/>
        </p:nvSpPr>
        <p:spPr>
          <a:xfrm>
            <a:off x="1549596" y="8360420"/>
            <a:ext cx="5790368" cy="64633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Montserrat Classic" panose="020B0604020202020204" charset="0"/>
                <a:ea typeface="Kozuka Gothic Pro M" pitchFamily="34" charset="-128"/>
                <a:cs typeface="+mn-cs"/>
              </a:rPr>
              <a:t>Post-Secondary Training</a:t>
            </a:r>
          </a:p>
        </p:txBody>
      </p:sp>
      <p:sp>
        <p:nvSpPr>
          <p:cNvPr id="21" name="TextBox 20">
            <a:extLst>
              <a:ext uri="{FF2B5EF4-FFF2-40B4-BE49-F238E27FC236}">
                <a16:creationId xmlns:a16="http://schemas.microsoft.com/office/drawing/2014/main" id="{721A0FBD-74A9-48BD-B920-3CE0A044D3FC}"/>
              </a:ext>
            </a:extLst>
          </p:cNvPr>
          <p:cNvSpPr txBox="1"/>
          <p:nvPr/>
        </p:nvSpPr>
        <p:spPr>
          <a:xfrm>
            <a:off x="12953625" y="5636422"/>
            <a:ext cx="5103456" cy="2585708"/>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en-US" sz="2800" b="0" i="0" u="none" strike="noStrike" kern="1200" cap="none" spc="0" normalizeH="0" baseline="0" noProof="0">
                <a:ln>
                  <a:noFill/>
                </a:ln>
                <a:solidFill>
                  <a:prstClr val="white"/>
                </a:solidFill>
                <a:effectLst/>
                <a:uLnTx/>
                <a:uFillTx/>
                <a:latin typeface="Montserrat Classic" panose="020B0604020202020204" charset="0"/>
                <a:ea typeface="+mn-ea"/>
                <a:cs typeface="+mn-cs"/>
              </a:rPr>
              <a:t>Target the largest audience</a:t>
            </a:r>
          </a:p>
          <a:p>
            <a:pPr marR="0" lvl="0" algn="l" defTabSz="914400" rtl="0" eaLnBrk="1" fontAlgn="auto" latinLnBrk="0" hangingPunct="1">
              <a:lnSpc>
                <a:spcPct val="150000"/>
              </a:lnSpc>
              <a:spcBef>
                <a:spcPts val="0"/>
              </a:spcBef>
              <a:spcAft>
                <a:spcPts val="0"/>
              </a:spcAft>
              <a:buClrTx/>
              <a:buSzTx/>
              <a:tabLst/>
              <a:defRPr/>
            </a:pPr>
            <a:endParaRPr kumimoji="0" lang="en-US" sz="2800" b="0" i="0" u="none" strike="noStrike" kern="1200" cap="none" spc="0" normalizeH="0" baseline="0" noProof="0">
              <a:ln>
                <a:noFill/>
              </a:ln>
              <a:solidFill>
                <a:prstClr val="white"/>
              </a:solidFill>
              <a:effectLst/>
              <a:uLnTx/>
              <a:uFillTx/>
              <a:latin typeface="Montserrat Classic" panose="020B0604020202020204" charset="0"/>
              <a:ea typeface="+mn-ea"/>
              <a:cs typeface="+mn-cs"/>
            </a:endParaRPr>
          </a:p>
          <a:p>
            <a:pPr marR="0" lvl="0" algn="l" defTabSz="914400" rtl="0" eaLnBrk="1" fontAlgn="auto" latinLnBrk="0" hangingPunct="1">
              <a:lnSpc>
                <a:spcPct val="150000"/>
              </a:lnSpc>
              <a:spcBef>
                <a:spcPts val="0"/>
              </a:spcBef>
              <a:spcAft>
                <a:spcPts val="0"/>
              </a:spcAft>
              <a:buClrTx/>
              <a:buSzTx/>
              <a:tabLst/>
              <a:defRPr/>
            </a:pPr>
            <a:r>
              <a:rPr kumimoji="0" lang="en-US" sz="2800" b="0" i="0" u="none" strike="noStrike" kern="1200" cap="none" spc="0" normalizeH="0" baseline="0" noProof="0">
                <a:ln>
                  <a:noFill/>
                </a:ln>
                <a:solidFill>
                  <a:prstClr val="white"/>
                </a:solidFill>
                <a:effectLst/>
                <a:uLnTx/>
                <a:uFillTx/>
                <a:latin typeface="Montserrat Classic" panose="020B0604020202020204" charset="0"/>
                <a:ea typeface="+mn-ea"/>
                <a:cs typeface="+mn-cs"/>
              </a:rPr>
              <a:t>Seeds opportunities that could be realized later</a:t>
            </a:r>
          </a:p>
        </p:txBody>
      </p:sp>
      <p:pic>
        <p:nvPicPr>
          <p:cNvPr id="19" name="Graphic 18" descr="Bullseye with solid fill">
            <a:extLst>
              <a:ext uri="{FF2B5EF4-FFF2-40B4-BE49-F238E27FC236}">
                <a16:creationId xmlns:a16="http://schemas.microsoft.com/office/drawing/2014/main" id="{CC0B8CE7-3279-98DB-270F-AA7100EFF9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968498" y="5620132"/>
            <a:ext cx="914400" cy="914400"/>
          </a:xfrm>
          <a:prstGeom prst="rect">
            <a:avLst/>
          </a:prstGeom>
        </p:spPr>
      </p:pic>
      <p:pic>
        <p:nvPicPr>
          <p:cNvPr id="23" name="Graphic 22" descr="Open hand with plant with solid fill">
            <a:extLst>
              <a:ext uri="{FF2B5EF4-FFF2-40B4-BE49-F238E27FC236}">
                <a16:creationId xmlns:a16="http://schemas.microsoft.com/office/drawing/2014/main" id="{2883A5F0-C5E6-ADDA-69E1-D2B559B09C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968498" y="7068814"/>
            <a:ext cx="914400" cy="914400"/>
          </a:xfrm>
          <a:prstGeom prst="rect">
            <a:avLst/>
          </a:prstGeom>
        </p:spPr>
      </p:pic>
    </p:spTree>
    <p:extLst>
      <p:ext uri="{BB962C8B-B14F-4D97-AF65-F5344CB8AC3E}">
        <p14:creationId xmlns:p14="http://schemas.microsoft.com/office/powerpoint/2010/main" val="376138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352784" y="0"/>
            <a:ext cx="6498503" cy="12163202"/>
          </a:xfrm>
          <a:prstGeom prst="rect">
            <a:avLst/>
          </a:prstGeom>
          <a:solidFill>
            <a:srgbClr val="1C2529"/>
          </a:solidFill>
        </p:spPr>
      </p:sp>
      <p:sp>
        <p:nvSpPr>
          <p:cNvPr id="3" name="TextBox 3"/>
          <p:cNvSpPr txBox="1"/>
          <p:nvPr/>
        </p:nvSpPr>
        <p:spPr>
          <a:xfrm>
            <a:off x="6873853" y="2292864"/>
            <a:ext cx="10871418" cy="977319"/>
          </a:xfrm>
          <a:prstGeom prst="rect">
            <a:avLst/>
          </a:prstGeom>
        </p:spPr>
        <p:txBody>
          <a:bodyPr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Lobby for dedicated funds for teacher CS professional development and CS class offering</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39734" y="5953115"/>
            <a:ext cx="1327145" cy="128567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56715" y="6161832"/>
            <a:ext cx="693183" cy="693183"/>
          </a:xfrm>
          <a:prstGeom prst="rect">
            <a:avLst/>
          </a:prstGeom>
        </p:spPr>
      </p:pic>
      <p:sp>
        <p:nvSpPr>
          <p:cNvPr id="6" name="TextBox 6"/>
          <p:cNvSpPr txBox="1"/>
          <p:nvPr/>
        </p:nvSpPr>
        <p:spPr>
          <a:xfrm>
            <a:off x="6873853" y="990600"/>
            <a:ext cx="10247959" cy="826316"/>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599" b="0" i="0" u="none" strike="noStrike" kern="1200" cap="none" spc="363" normalizeH="0" baseline="0" noProof="0">
                <a:ln>
                  <a:noFill/>
                </a:ln>
                <a:solidFill>
                  <a:srgbClr val="FFFFFF"/>
                </a:solidFill>
                <a:effectLst/>
                <a:uLnTx/>
                <a:uFillTx/>
                <a:latin typeface="Bebas Neue Cyrillic Bold"/>
                <a:ea typeface="+mn-ea"/>
                <a:cs typeface="+mn-cs"/>
              </a:rPr>
              <a:t>Reshape Public Policy</a:t>
            </a:r>
          </a:p>
        </p:txBody>
      </p:sp>
      <p:sp>
        <p:nvSpPr>
          <p:cNvPr id="7" name="TextBox 7"/>
          <p:cNvSpPr txBox="1"/>
          <p:nvPr/>
        </p:nvSpPr>
        <p:spPr>
          <a:xfrm>
            <a:off x="342675" y="2637665"/>
            <a:ext cx="5321263" cy="2949839"/>
          </a:xfrm>
          <a:prstGeom prst="rect">
            <a:avLst/>
          </a:prstGeom>
        </p:spPr>
        <p:txBody>
          <a:bodyPr lIns="0" tIns="0" rIns="0" bIns="0" rtlCol="0" anchor="t">
            <a:spAutoFit/>
          </a:bodyPr>
          <a:lstStyle/>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8600" b="0" i="0" u="none" strike="noStrike" kern="1200" cap="none" spc="860" normalizeH="0" baseline="0" noProof="0">
                <a:ln>
                  <a:noFill/>
                </a:ln>
                <a:solidFill>
                  <a:srgbClr val="08A4DE"/>
                </a:solidFill>
                <a:effectLst/>
                <a:uLnTx/>
                <a:uFillTx/>
                <a:latin typeface="Bebas Neue Cyrillic"/>
                <a:ea typeface="+mn-ea"/>
                <a:cs typeface="+mn-cs"/>
              </a:rPr>
              <a:t>KEY INVESTMENT THEMES</a:t>
            </a:r>
          </a:p>
        </p:txBody>
      </p:sp>
      <p:sp>
        <p:nvSpPr>
          <p:cNvPr id="8" name="TextBox 8"/>
          <p:cNvSpPr txBox="1"/>
          <p:nvPr/>
        </p:nvSpPr>
        <p:spPr>
          <a:xfrm>
            <a:off x="6873853" y="3905919"/>
            <a:ext cx="10247959" cy="826316"/>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599" b="0" i="0" u="none" strike="noStrike" kern="1200" cap="none" spc="363" normalizeH="0" baseline="0" noProof="0">
                <a:ln>
                  <a:noFill/>
                </a:ln>
                <a:solidFill>
                  <a:srgbClr val="FFFFFF"/>
                </a:solidFill>
                <a:effectLst/>
                <a:uLnTx/>
                <a:uFillTx/>
                <a:latin typeface="Bebas Neue Cyrillic Bold"/>
                <a:ea typeface="+mn-ea"/>
                <a:cs typeface="+mn-cs"/>
              </a:rPr>
              <a:t>Marketing and Awareness</a:t>
            </a:r>
          </a:p>
        </p:txBody>
      </p:sp>
      <p:sp>
        <p:nvSpPr>
          <p:cNvPr id="9" name="TextBox 9"/>
          <p:cNvSpPr txBox="1"/>
          <p:nvPr/>
        </p:nvSpPr>
        <p:spPr>
          <a:xfrm>
            <a:off x="6873853" y="5203859"/>
            <a:ext cx="10871418" cy="977319"/>
          </a:xfrm>
          <a:prstGeom prst="rect">
            <a:avLst/>
          </a:prstGeom>
        </p:spPr>
        <p:txBody>
          <a:bodyPr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Drive constituent advocacy to improve CS education in Minnesota</a:t>
            </a:r>
          </a:p>
        </p:txBody>
      </p:sp>
      <p:sp>
        <p:nvSpPr>
          <p:cNvPr id="10" name="TextBox 10"/>
          <p:cNvSpPr txBox="1"/>
          <p:nvPr/>
        </p:nvSpPr>
        <p:spPr>
          <a:xfrm>
            <a:off x="6873853" y="6816914"/>
            <a:ext cx="10247959" cy="826316"/>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599" b="0" i="1" u="none" strike="noStrike" kern="1200" cap="none" spc="363" normalizeH="0" baseline="0" noProof="0">
                <a:ln>
                  <a:noFill/>
                </a:ln>
                <a:solidFill>
                  <a:srgbClr val="FFFFFF"/>
                </a:solidFill>
                <a:effectLst/>
                <a:uLnTx/>
                <a:uFillTx/>
                <a:latin typeface="Bebas Neue Cyrillic Bold"/>
                <a:ea typeface="+mn-ea"/>
                <a:cs typeface="+mn-cs"/>
              </a:rPr>
              <a:t>Tech for Youth</a:t>
            </a:r>
            <a:r>
              <a:rPr kumimoji="0" lang="en-US" sz="5599" b="0" i="0" u="none" strike="noStrike" kern="1200" cap="none" spc="363" normalizeH="0" baseline="0" noProof="0">
                <a:ln>
                  <a:noFill/>
                </a:ln>
                <a:solidFill>
                  <a:srgbClr val="FFFFFF"/>
                </a:solidFill>
                <a:effectLst/>
                <a:uLnTx/>
                <a:uFillTx/>
                <a:latin typeface="Bebas Neue Cyrillic Bold"/>
                <a:ea typeface="+mn-ea"/>
                <a:cs typeface="+mn-cs"/>
              </a:rPr>
              <a:t>  career fair</a:t>
            </a:r>
            <a:endParaRPr kumimoji="0" lang="en-US" sz="5599" b="0" i="1" u="none" strike="noStrike" kern="1200" cap="none" spc="363" normalizeH="0" baseline="0" noProof="0">
              <a:ln>
                <a:noFill/>
              </a:ln>
              <a:solidFill>
                <a:srgbClr val="FFFFFF"/>
              </a:solidFill>
              <a:effectLst/>
              <a:uLnTx/>
              <a:uFillTx/>
              <a:latin typeface="Bebas Neue Cyrillic Bold"/>
              <a:ea typeface="+mn-ea"/>
              <a:cs typeface="+mn-cs"/>
            </a:endParaRPr>
          </a:p>
        </p:txBody>
      </p:sp>
      <p:sp>
        <p:nvSpPr>
          <p:cNvPr id="11" name="TextBox 11"/>
          <p:cNvSpPr txBox="1"/>
          <p:nvPr/>
        </p:nvSpPr>
        <p:spPr>
          <a:xfrm>
            <a:off x="6873853" y="8114854"/>
            <a:ext cx="10871418" cy="977319"/>
          </a:xfrm>
          <a:prstGeom prst="rect">
            <a:avLst/>
          </a:prstGeom>
        </p:spPr>
        <p:txBody>
          <a:bodyPr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Meet high school students where they are at and open pathways to technology careers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able&#10;&#10;Description automatically generated">
            <a:extLst>
              <a:ext uri="{FF2B5EF4-FFF2-40B4-BE49-F238E27FC236}">
                <a16:creationId xmlns:a16="http://schemas.microsoft.com/office/drawing/2014/main" id="{4F9682AE-2ADC-A7CC-0FF7-825921A401A3}"/>
              </a:ext>
            </a:extLst>
          </p:cNvPr>
          <p:cNvPicPr>
            <a:picLocks noChangeAspect="1"/>
          </p:cNvPicPr>
          <p:nvPr/>
        </p:nvPicPr>
        <p:blipFill>
          <a:blip r:embed="rId2"/>
          <a:stretch>
            <a:fillRect/>
          </a:stretch>
        </p:blipFill>
        <p:spPr>
          <a:xfrm>
            <a:off x="1477396" y="965200"/>
            <a:ext cx="15333206" cy="8356598"/>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2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172744" y="2778450"/>
            <a:ext cx="18614473" cy="7820865"/>
          </a:xfrm>
          <a:prstGeom prst="rect">
            <a:avLst/>
          </a:prstGeom>
          <a:solidFill>
            <a:srgbClr val="FFFFFF"/>
          </a:solidFill>
        </p:spPr>
      </p:sp>
      <p:sp>
        <p:nvSpPr>
          <p:cNvPr id="3" name="TextBox 3"/>
          <p:cNvSpPr txBox="1"/>
          <p:nvPr/>
        </p:nvSpPr>
        <p:spPr>
          <a:xfrm>
            <a:off x="2246729" y="163512"/>
            <a:ext cx="13775527" cy="1625600"/>
          </a:xfrm>
          <a:prstGeom prst="rect">
            <a:avLst/>
          </a:prstGeom>
        </p:spPr>
        <p:txBody>
          <a:bodyPr lIns="0" tIns="0" rIns="0" bIns="0" rtlCol="0" anchor="t">
            <a:spAutoFit/>
          </a:bodyPr>
          <a:lstStyle/>
          <a:p>
            <a:pPr marL="0" marR="0" lvl="0" indent="0" algn="ctr" defTabSz="914400" rtl="0" eaLnBrk="1" fontAlgn="auto" latinLnBrk="0" hangingPunct="1">
              <a:lnSpc>
                <a:spcPts val="12999"/>
              </a:lnSpc>
              <a:spcBef>
                <a:spcPts val="0"/>
              </a:spcBef>
              <a:spcAft>
                <a:spcPts val="0"/>
              </a:spcAft>
              <a:buClrTx/>
              <a:buSzTx/>
              <a:buFontTx/>
              <a:buNone/>
              <a:tabLst/>
              <a:defRPr/>
            </a:pPr>
            <a:r>
              <a:rPr kumimoji="0" lang="en-US" sz="9999" b="0" i="0" u="none" strike="noStrike" kern="1200" cap="none" spc="499" normalizeH="0" baseline="0" noProof="0">
                <a:ln>
                  <a:noFill/>
                </a:ln>
                <a:solidFill>
                  <a:srgbClr val="08A4DE"/>
                </a:solidFill>
                <a:effectLst/>
                <a:uLnTx/>
                <a:uFillTx/>
                <a:latin typeface="Bebas Neue Cyrillic"/>
                <a:ea typeface="+mn-ea"/>
                <a:cs typeface="+mn-cs"/>
              </a:rPr>
              <a:t>INVESTMENT APPROACH</a:t>
            </a:r>
          </a:p>
        </p:txBody>
      </p:sp>
      <p:grpSp>
        <p:nvGrpSpPr>
          <p:cNvPr id="4" name="Group 4"/>
          <p:cNvGrpSpPr/>
          <p:nvPr/>
        </p:nvGrpSpPr>
        <p:grpSpPr>
          <a:xfrm>
            <a:off x="8685344" y="1550552"/>
            <a:ext cx="917312" cy="888646"/>
            <a:chOff x="0" y="0"/>
            <a:chExt cx="1223083" cy="1184861"/>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23083" cy="118486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2127" y="192351"/>
              <a:ext cx="638830" cy="638830"/>
            </a:xfrm>
            <a:prstGeom prst="rect">
              <a:avLst/>
            </a:prstGeom>
          </p:spPr>
        </p:pic>
      </p:grpSp>
      <p:pic>
        <p:nvPicPr>
          <p:cNvPr id="7" name="Picture 8" descr="Table&#10;&#10;Description automatically generated">
            <a:extLst>
              <a:ext uri="{FF2B5EF4-FFF2-40B4-BE49-F238E27FC236}">
                <a16:creationId xmlns:a16="http://schemas.microsoft.com/office/drawing/2014/main" id="{5D458EAF-8265-B109-D62C-62BB630F2414}"/>
              </a:ext>
            </a:extLst>
          </p:cNvPr>
          <p:cNvPicPr>
            <a:picLocks noChangeAspect="1"/>
          </p:cNvPicPr>
          <p:nvPr/>
        </p:nvPicPr>
        <p:blipFill>
          <a:blip r:embed="rId6"/>
          <a:stretch>
            <a:fillRect/>
          </a:stretch>
        </p:blipFill>
        <p:spPr>
          <a:xfrm>
            <a:off x="1841740" y="3098031"/>
            <a:ext cx="13655614" cy="7174881"/>
          </a:xfrm>
          <a:prstGeom prst="rect">
            <a:avLst/>
          </a:prstGeom>
        </p:spPr>
      </p:pic>
    </p:spTree>
    <p:extLst>
      <p:ext uri="{BB962C8B-B14F-4D97-AF65-F5344CB8AC3E}">
        <p14:creationId xmlns:p14="http://schemas.microsoft.com/office/powerpoint/2010/main" val="1151723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12137680" y="0"/>
            <a:ext cx="6150320" cy="13053522"/>
          </a:xfrm>
          <a:prstGeom prst="rect">
            <a:avLst/>
          </a:prstGeom>
          <a:solidFill>
            <a:srgbClr val="231F20"/>
          </a:solidFill>
        </p:spPr>
      </p:sp>
      <p:sp>
        <p:nvSpPr>
          <p:cNvPr id="3" name="TextBox 3"/>
          <p:cNvSpPr txBox="1"/>
          <p:nvPr/>
        </p:nvSpPr>
        <p:spPr>
          <a:xfrm>
            <a:off x="606564" y="2010530"/>
            <a:ext cx="10871418" cy="1492716"/>
          </a:xfrm>
          <a:prstGeom prst="rect">
            <a:avLst/>
          </a:prstGeom>
        </p:spPr>
        <p:txBody>
          <a:bodyPr lIns="0" tIns="0" rIns="0" bIns="0" rtlCol="0" anchor="t">
            <a:spAutoFit/>
          </a:bodyPr>
          <a:lstStyle/>
          <a:p>
            <a:pPr marL="457200" marR="0" lvl="0" indent="-457200" algn="l" defTabSz="914400" rtl="0" eaLnBrk="1" fontAlgn="auto" latinLnBrk="0" hangingPunct="1">
              <a:lnSpc>
                <a:spcPts val="4000"/>
              </a:lnSpc>
              <a:spcBef>
                <a:spcPts val="0"/>
              </a:spcBef>
              <a:spcAft>
                <a:spcPts val="0"/>
              </a:spcAft>
              <a:buClrTx/>
              <a:buSzTx/>
              <a:buFont typeface="Arial" panose="020B0604020202020204" pitchFamily="34" charset="0"/>
              <a:buChar char="•"/>
              <a:tabLst/>
              <a:defRPr/>
            </a:pPr>
            <a:r>
              <a:rPr kumimoji="0" lang="en-US" sz="3300" b="0" i="0" u="none" strike="noStrike" kern="1200" cap="none" spc="208" normalizeH="0" baseline="0" noProof="0">
                <a:ln>
                  <a:noFill/>
                </a:ln>
                <a:solidFill>
                  <a:srgbClr val="231F20"/>
                </a:solidFill>
                <a:effectLst/>
                <a:uLnTx/>
                <a:uFillTx/>
                <a:latin typeface="Montserrat Classic"/>
                <a:ea typeface="+mn-ea"/>
                <a:cs typeface="+mn-cs"/>
              </a:rPr>
              <a:t>Create ad campaign targeted to bring broad awareness to lack of CS education in Minnesota </a:t>
            </a:r>
          </a:p>
        </p:txBody>
      </p:sp>
      <p:sp>
        <p:nvSpPr>
          <p:cNvPr id="4" name="TextBox 4"/>
          <p:cNvSpPr txBox="1"/>
          <p:nvPr/>
        </p:nvSpPr>
        <p:spPr>
          <a:xfrm>
            <a:off x="606563" y="3948546"/>
            <a:ext cx="10385447" cy="812530"/>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599" b="0" i="0" u="none" strike="noStrike" kern="1200" cap="none" spc="363" normalizeH="0" baseline="0" noProof="0">
                <a:ln>
                  <a:noFill/>
                </a:ln>
                <a:solidFill>
                  <a:srgbClr val="FFFFFF"/>
                </a:solidFill>
                <a:effectLst/>
                <a:uLnTx/>
                <a:uFillTx/>
                <a:latin typeface="Montserrat Classic"/>
                <a:ea typeface="+mn-ea"/>
                <a:cs typeface="+mn-cs"/>
              </a:rPr>
              <a:t>2. Public Policy</a:t>
            </a:r>
          </a:p>
        </p:txBody>
      </p:sp>
      <p:sp>
        <p:nvSpPr>
          <p:cNvPr id="5" name="TextBox 5"/>
          <p:cNvSpPr txBox="1"/>
          <p:nvPr/>
        </p:nvSpPr>
        <p:spPr>
          <a:xfrm>
            <a:off x="606563" y="8444640"/>
            <a:ext cx="10047562" cy="1527982"/>
          </a:xfrm>
          <a:prstGeom prst="rect">
            <a:avLst/>
          </a:prstGeom>
        </p:spPr>
        <p:txBody>
          <a:bodyPr lIns="0" tIns="0" rIns="0" bIns="0" rtlCol="0" anchor="t">
            <a:spAutoFit/>
          </a:bodyPr>
          <a:lstStyle/>
          <a:p>
            <a:pPr marL="457200" marR="0" lvl="0" indent="-457200" algn="l" defTabSz="914400" rtl="0" eaLnBrk="1" fontAlgn="auto" latinLnBrk="0" hangingPunct="1">
              <a:lnSpc>
                <a:spcPts val="4125"/>
              </a:lnSpc>
              <a:spcBef>
                <a:spcPts val="0"/>
              </a:spcBef>
              <a:spcAft>
                <a:spcPts val="0"/>
              </a:spcAft>
              <a:buClrTx/>
              <a:buSzTx/>
              <a:buFont typeface="Arial" panose="020B0604020202020204" pitchFamily="34" charset="0"/>
              <a:buChar char="•"/>
              <a:tabLst/>
              <a:defRPr/>
            </a:pPr>
            <a:r>
              <a:rPr kumimoji="0" lang="en-US" sz="3300" b="0" i="0" u="none" strike="noStrike" kern="1200" cap="none" spc="214" normalizeH="0" baseline="0" noProof="0">
                <a:ln>
                  <a:noFill/>
                </a:ln>
                <a:solidFill>
                  <a:srgbClr val="231F20"/>
                </a:solidFill>
                <a:effectLst/>
                <a:uLnTx/>
                <a:uFillTx/>
                <a:latin typeface="Montserrat Classic"/>
                <a:ea typeface="+mn-ea"/>
                <a:cs typeface="+mn-cs"/>
              </a:rPr>
              <a:t>Explore potential sponsors and participants</a:t>
            </a:r>
          </a:p>
          <a:p>
            <a:pPr marL="457200" marR="0" lvl="0" indent="-457200" algn="l" defTabSz="914400" rtl="0" eaLnBrk="1" fontAlgn="auto" latinLnBrk="0" hangingPunct="1">
              <a:lnSpc>
                <a:spcPts val="4125"/>
              </a:lnSpc>
              <a:spcBef>
                <a:spcPts val="0"/>
              </a:spcBef>
              <a:spcAft>
                <a:spcPts val="0"/>
              </a:spcAft>
              <a:buClrTx/>
              <a:buSzTx/>
              <a:buFont typeface="Arial" panose="020B0604020202020204" pitchFamily="34" charset="0"/>
              <a:buChar char="•"/>
              <a:tabLst/>
              <a:defRPr/>
            </a:pPr>
            <a:r>
              <a:rPr kumimoji="0" lang="en-US" sz="3300" b="0" i="0" u="none" strike="noStrike" kern="1200" cap="none" spc="214" normalizeH="0" baseline="0" noProof="0">
                <a:ln>
                  <a:noFill/>
                </a:ln>
                <a:solidFill>
                  <a:srgbClr val="231F20"/>
                </a:solidFill>
                <a:effectLst/>
                <a:uLnTx/>
                <a:uFillTx/>
                <a:latin typeface="Montserrat Classic"/>
                <a:ea typeface="+mn-ea"/>
                <a:cs typeface="+mn-cs"/>
              </a:rPr>
              <a:t>Engage with High Schools to gain buy in</a:t>
            </a:r>
          </a:p>
        </p:txBody>
      </p:sp>
      <p:sp>
        <p:nvSpPr>
          <p:cNvPr id="6" name="TextBox 6"/>
          <p:cNvSpPr txBox="1"/>
          <p:nvPr/>
        </p:nvSpPr>
        <p:spPr>
          <a:xfrm>
            <a:off x="0" y="941306"/>
            <a:ext cx="10247959" cy="812595"/>
          </a:xfrm>
          <a:prstGeom prst="rect">
            <a:avLst/>
          </a:prstGeom>
        </p:spPr>
        <p:txBody>
          <a:bodyPr lIns="0" tIns="0" rIns="0" bIns="0" rtlCol="0" anchor="t">
            <a:spAutoFit/>
          </a:bodyPr>
          <a:lstStyle/>
          <a:p>
            <a:pPr marL="1518920" marR="0" lvl="1" indent="-914400" algn="l" defTabSz="914400" rtl="0" eaLnBrk="1" fontAlgn="auto" latinLnBrk="0" hangingPunct="1">
              <a:lnSpc>
                <a:spcPts val="6999"/>
              </a:lnSpc>
              <a:spcBef>
                <a:spcPts val="0"/>
              </a:spcBef>
              <a:spcAft>
                <a:spcPts val="0"/>
              </a:spcAft>
              <a:buClrTx/>
              <a:buSzTx/>
              <a:buFontTx/>
              <a:buAutoNum type="arabicPeriod"/>
              <a:tabLst/>
              <a:defRPr/>
            </a:pPr>
            <a:r>
              <a:rPr kumimoji="0" lang="en-US" sz="5600" b="0" i="0" u="none" strike="noStrike" kern="1200" cap="none" spc="363" normalizeH="0" baseline="0" noProof="0">
                <a:ln>
                  <a:noFill/>
                </a:ln>
                <a:solidFill>
                  <a:srgbClr val="FFFFFF"/>
                </a:solidFill>
                <a:effectLst/>
                <a:uLnTx/>
                <a:uFillTx/>
                <a:latin typeface="Montserrat Classic"/>
                <a:ea typeface="+mn-ea"/>
                <a:cs typeface="+mn-cs"/>
              </a:rPr>
              <a:t>Marketing Campaign</a:t>
            </a:r>
            <a:endParaRPr kumimoji="0" lang="en-US" sz="5600" b="0" i="0" u="none" strike="noStrike" kern="1200" cap="none" spc="0" normalizeH="0" baseline="0" noProof="0">
              <a:ln>
                <a:noFill/>
              </a:ln>
              <a:solidFill>
                <a:prstClr val="black"/>
              </a:solidFill>
              <a:effectLst/>
              <a:uLnTx/>
              <a:uFillTx/>
              <a:latin typeface="Montserrat Classic" panose="020B0604020202020204" charset="0"/>
              <a:ea typeface="+mn-ea"/>
              <a:cs typeface="+mn-cs"/>
            </a:endParaRPr>
          </a:p>
        </p:txBody>
      </p:sp>
      <p:sp>
        <p:nvSpPr>
          <p:cNvPr id="7" name="TextBox 7"/>
          <p:cNvSpPr txBox="1"/>
          <p:nvPr/>
        </p:nvSpPr>
        <p:spPr>
          <a:xfrm>
            <a:off x="606562" y="7343230"/>
            <a:ext cx="10385447" cy="812530"/>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599" b="0" i="0" u="none" strike="noStrike" kern="1200" cap="none" spc="363" normalizeH="0" baseline="0" noProof="0">
                <a:ln>
                  <a:noFill/>
                </a:ln>
                <a:solidFill>
                  <a:srgbClr val="FFFFFF"/>
                </a:solidFill>
                <a:effectLst/>
                <a:uLnTx/>
                <a:uFillTx/>
                <a:latin typeface="Montserrat Classic"/>
                <a:ea typeface="+mn-ea"/>
                <a:cs typeface="+mn-cs"/>
              </a:rPr>
              <a:t>3. </a:t>
            </a:r>
            <a:r>
              <a:rPr kumimoji="0" lang="en-US" sz="5599" b="0" i="1" u="none" strike="noStrike" kern="1200" cap="none" spc="363" normalizeH="0" baseline="0" noProof="0">
                <a:ln>
                  <a:noFill/>
                </a:ln>
                <a:solidFill>
                  <a:srgbClr val="FFFFFF"/>
                </a:solidFill>
                <a:effectLst/>
                <a:uLnTx/>
                <a:uFillTx/>
                <a:latin typeface="Montserrat Classic"/>
                <a:ea typeface="+mn-ea"/>
                <a:cs typeface="+mn-cs"/>
              </a:rPr>
              <a:t>Tech for Youth</a:t>
            </a:r>
            <a:endParaRPr kumimoji="0" lang="en-US" sz="5599" b="0" i="0" u="none" strike="noStrike" kern="1200" cap="none" spc="363" normalizeH="0" baseline="0" noProof="0">
              <a:ln>
                <a:noFill/>
              </a:ln>
              <a:solidFill>
                <a:srgbClr val="FFFFFF"/>
              </a:solidFill>
              <a:effectLst/>
              <a:uLnTx/>
              <a:uFillTx/>
              <a:latin typeface="Montserrat Classic"/>
              <a:ea typeface="+mn-ea"/>
              <a:cs typeface="+mn-cs"/>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49267" y="5844070"/>
            <a:ext cx="1327145" cy="1285672"/>
          </a:xfrm>
          <a:prstGeom prst="rect">
            <a:avLst/>
          </a:prstGeom>
        </p:spPr>
      </p:pic>
      <p:sp>
        <p:nvSpPr>
          <p:cNvPr id="9" name="TextBox 9"/>
          <p:cNvSpPr txBox="1"/>
          <p:nvPr/>
        </p:nvSpPr>
        <p:spPr>
          <a:xfrm>
            <a:off x="12552208" y="2528620"/>
            <a:ext cx="5321263" cy="974626"/>
          </a:xfrm>
          <a:prstGeom prst="rect">
            <a:avLst/>
          </a:prstGeom>
        </p:spPr>
        <p:txBody>
          <a:bodyPr lIns="0" tIns="0" rIns="0" bIns="0" rtlCol="0" anchor="t">
            <a:spAutoFit/>
          </a:bodyPr>
          <a:lstStyle/>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8600" b="0" i="0" u="none" strike="noStrike" kern="1200" cap="none" spc="860" normalizeH="0" baseline="0" noProof="0">
                <a:ln>
                  <a:noFill/>
                </a:ln>
                <a:solidFill>
                  <a:srgbClr val="08A4DE"/>
                </a:solidFill>
                <a:effectLst/>
                <a:uLnTx/>
                <a:uFillTx/>
                <a:latin typeface="Bebas Neue Cyrillic"/>
                <a:ea typeface="+mn-ea"/>
                <a:cs typeface="+mn-cs"/>
              </a:rPr>
              <a:t>Next Steps</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66249" y="6140315"/>
            <a:ext cx="693183" cy="693183"/>
          </a:xfrm>
          <a:prstGeom prst="rect">
            <a:avLst/>
          </a:prstGeom>
        </p:spPr>
      </p:pic>
      <p:sp>
        <p:nvSpPr>
          <p:cNvPr id="12" name="TextBox 5">
            <a:extLst>
              <a:ext uri="{FF2B5EF4-FFF2-40B4-BE49-F238E27FC236}">
                <a16:creationId xmlns:a16="http://schemas.microsoft.com/office/drawing/2014/main" id="{6934AE12-608D-7CC0-6A55-E6D1FC6D1ACC}"/>
              </a:ext>
            </a:extLst>
          </p:cNvPr>
          <p:cNvSpPr txBox="1"/>
          <p:nvPr/>
        </p:nvSpPr>
        <p:spPr>
          <a:xfrm>
            <a:off x="606563" y="5288162"/>
            <a:ext cx="10047562" cy="1527982"/>
          </a:xfrm>
          <a:prstGeom prst="rect">
            <a:avLst/>
          </a:prstGeom>
        </p:spPr>
        <p:txBody>
          <a:bodyPr lIns="0" tIns="0" rIns="0" bIns="0" rtlCol="0" anchor="t">
            <a:spAutoFit/>
          </a:bodyPr>
          <a:lstStyle/>
          <a:p>
            <a:pPr marL="457200" marR="0" lvl="0" indent="-457200" algn="l" defTabSz="914400" rtl="0" eaLnBrk="1" fontAlgn="auto" latinLnBrk="0" hangingPunct="1">
              <a:lnSpc>
                <a:spcPts val="4125"/>
              </a:lnSpc>
              <a:spcBef>
                <a:spcPts val="0"/>
              </a:spcBef>
              <a:spcAft>
                <a:spcPts val="0"/>
              </a:spcAft>
              <a:buClrTx/>
              <a:buSzTx/>
              <a:buFont typeface="Arial" panose="020B0604020202020204" pitchFamily="34" charset="0"/>
              <a:buChar char="•"/>
              <a:tabLst/>
              <a:defRPr/>
            </a:pPr>
            <a:r>
              <a:rPr kumimoji="0" lang="en-US" sz="3300" b="0" i="0" u="none" strike="noStrike" kern="1200" cap="none" spc="214" normalizeH="0" baseline="0" noProof="0">
                <a:ln>
                  <a:noFill/>
                </a:ln>
                <a:solidFill>
                  <a:srgbClr val="231F20"/>
                </a:solidFill>
                <a:effectLst/>
                <a:uLnTx/>
                <a:uFillTx/>
                <a:latin typeface="Montserrat Classic"/>
                <a:ea typeface="+mn-ea"/>
                <a:cs typeface="+mn-cs"/>
              </a:rPr>
              <a:t>Develop a lobbying strategy </a:t>
            </a:r>
          </a:p>
          <a:p>
            <a:pPr marL="457200" marR="0" lvl="0" indent="-457200" algn="l" defTabSz="914400" rtl="0" eaLnBrk="1" fontAlgn="auto" latinLnBrk="0" hangingPunct="1">
              <a:lnSpc>
                <a:spcPts val="4125"/>
              </a:lnSpc>
              <a:spcBef>
                <a:spcPts val="0"/>
              </a:spcBef>
              <a:spcAft>
                <a:spcPts val="0"/>
              </a:spcAft>
              <a:buClrTx/>
              <a:buSzTx/>
              <a:buFont typeface="Arial" panose="020B0604020202020204" pitchFamily="34" charset="0"/>
              <a:buChar char="•"/>
              <a:tabLst/>
              <a:defRPr/>
            </a:pPr>
            <a:r>
              <a:rPr kumimoji="0" lang="en-US" sz="3300" b="0" i="0" u="none" strike="noStrike" kern="1200" cap="none" spc="214" normalizeH="0" baseline="0" noProof="0">
                <a:ln>
                  <a:noFill/>
                </a:ln>
                <a:solidFill>
                  <a:srgbClr val="231F20"/>
                </a:solidFill>
                <a:effectLst/>
                <a:uLnTx/>
                <a:uFillTx/>
                <a:latin typeface="Montserrat Classic"/>
                <a:ea typeface="+mn-ea"/>
                <a:cs typeface="+mn-cs"/>
              </a:rPr>
              <a:t>Identify key stakeholders to influence CS standards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823410" y="-731022"/>
            <a:ext cx="17412040" cy="10375398"/>
          </a:xfrm>
          <a:prstGeom prst="rect">
            <a:avLst/>
          </a:prstGeom>
          <a:solidFill>
            <a:srgbClr val="231F20"/>
          </a:solidFill>
        </p:spPr>
      </p:sp>
      <p:sp>
        <p:nvSpPr>
          <p:cNvPr id="3" name="TextBox 3"/>
          <p:cNvSpPr txBox="1"/>
          <p:nvPr/>
        </p:nvSpPr>
        <p:spPr>
          <a:xfrm rot="16200000">
            <a:off x="-2221912" y="4027262"/>
            <a:ext cx="9008713" cy="1346651"/>
          </a:xfrm>
          <a:prstGeom prst="rect">
            <a:avLst/>
          </a:prstGeom>
        </p:spPr>
        <p:txBody>
          <a:bodyPr lIns="0" tIns="0" rIns="0" bIns="0" rtlCol="0" anchor="t">
            <a:spAutoFit/>
          </a:bodyPr>
          <a:lstStyle/>
          <a:p>
            <a:pPr algn="ctr">
              <a:lnSpc>
                <a:spcPts val="11453"/>
              </a:lnSpc>
              <a:defRPr/>
            </a:pPr>
            <a:r>
              <a:rPr lang="en-US" sz="8800" spc="881">
                <a:solidFill>
                  <a:srgbClr val="08A4DE"/>
                </a:solidFill>
                <a:latin typeface="Bebas Neue Cyrillic"/>
              </a:rPr>
              <a:t>Tech</a:t>
            </a:r>
            <a:r>
              <a:rPr kumimoji="0" lang="en-US" sz="8800" b="0" i="0" u="none" strike="noStrike" kern="1200" cap="none" spc="881" normalizeH="0" baseline="0" noProof="0">
                <a:ln>
                  <a:noFill/>
                </a:ln>
                <a:solidFill>
                  <a:srgbClr val="08A4DE"/>
                </a:solidFill>
                <a:effectLst/>
                <a:uLnTx/>
                <a:uFillTx/>
                <a:latin typeface="Bebas Neue Cyrillic"/>
                <a:ea typeface="+mn-ea"/>
                <a:cs typeface="+mn-cs"/>
              </a:rPr>
              <a:t> </a:t>
            </a:r>
            <a:r>
              <a:rPr lang="en-US" sz="8800" spc="881">
                <a:solidFill>
                  <a:srgbClr val="08A4DE"/>
                </a:solidFill>
                <a:latin typeface="Bebas Neue Cyrillic"/>
              </a:rPr>
              <a:t>for Youth</a:t>
            </a:r>
            <a:endParaRPr lang="en-US" sz="8800" b="0" i="0" u="none" strike="noStrike" kern="1200" cap="none" spc="881" normalizeH="0" baseline="0" noProof="0">
              <a:ln>
                <a:noFill/>
              </a:ln>
              <a:solidFill>
                <a:srgbClr val="08A4DE"/>
              </a:solidFill>
              <a:effectLst/>
              <a:uLnTx/>
              <a:uFillTx/>
              <a:latin typeface="Bebas Neue Cyrillic"/>
            </a:endParaRPr>
          </a:p>
        </p:txBody>
      </p:sp>
      <p:pic>
        <p:nvPicPr>
          <p:cNvPr id="1026" name="Picture 2">
            <a:extLst>
              <a:ext uri="{FF2B5EF4-FFF2-40B4-BE49-F238E27FC236}">
                <a16:creationId xmlns:a16="http://schemas.microsoft.com/office/drawing/2014/main" id="{3ADC6C84-9F05-4397-8EF5-28B397D84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430" y="353394"/>
            <a:ext cx="7410450" cy="8286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74CA41-56DD-4623-B4A9-B4F38B2811CA}"/>
              </a:ext>
            </a:extLst>
          </p:cNvPr>
          <p:cNvSpPr txBox="1"/>
          <p:nvPr/>
        </p:nvSpPr>
        <p:spPr>
          <a:xfrm>
            <a:off x="11187113" y="1400174"/>
            <a:ext cx="6315074"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6600">
                <a:solidFill>
                  <a:srgbClr val="FFFFFF"/>
                </a:solidFill>
                <a:latin typeface="Bebas Neue Cyrillic Bold"/>
                <a:ea typeface="Calibri"/>
                <a:cs typeface="Calibri"/>
              </a:rPr>
              <a:t>Regional Event</a:t>
            </a:r>
          </a:p>
          <a:p>
            <a:pPr marL="285750" indent="-285750">
              <a:buFont typeface="Arial"/>
              <a:buChar char="•"/>
            </a:pPr>
            <a:endParaRPr lang="en-US" sz="6600">
              <a:solidFill>
                <a:srgbClr val="FFFFFF"/>
              </a:solidFill>
              <a:latin typeface="Bebas Neue Cyrillic Bold"/>
              <a:ea typeface="Calibri"/>
              <a:cs typeface="Calibri"/>
            </a:endParaRPr>
          </a:p>
          <a:p>
            <a:pPr marL="285750" indent="-285750">
              <a:buFont typeface="Arial"/>
              <a:buChar char="•"/>
            </a:pPr>
            <a:r>
              <a:rPr lang="en-US" sz="6600">
                <a:solidFill>
                  <a:srgbClr val="FFFFFF"/>
                </a:solidFill>
                <a:latin typeface="Bebas Neue Cyrillic Bold"/>
                <a:ea typeface="Calibri"/>
                <a:cs typeface="Calibri"/>
              </a:rPr>
              <a:t>Accessible</a:t>
            </a:r>
          </a:p>
          <a:p>
            <a:pPr marL="285750" indent="-285750">
              <a:buFont typeface="Arial"/>
              <a:buChar char="•"/>
            </a:pPr>
            <a:endParaRPr lang="en-US" sz="6600">
              <a:solidFill>
                <a:srgbClr val="FFFFFF"/>
              </a:solidFill>
              <a:latin typeface="Bebas Neue Cyrillic Bold"/>
              <a:ea typeface="Calibri"/>
              <a:cs typeface="Calibri"/>
            </a:endParaRPr>
          </a:p>
          <a:p>
            <a:pPr marL="285750" indent="-285750">
              <a:buFont typeface="Arial"/>
              <a:buChar char="•"/>
            </a:pPr>
            <a:r>
              <a:rPr lang="en-US" sz="6600">
                <a:solidFill>
                  <a:srgbClr val="FFFFFF"/>
                </a:solidFill>
                <a:latin typeface="Bebas Neue Cyrillic Bold"/>
                <a:ea typeface="Calibri"/>
                <a:cs typeface="Calibri"/>
              </a:rPr>
              <a:t>Proof of Concept</a:t>
            </a:r>
            <a:endParaRPr lang="en-US">
              <a:solidFill>
                <a:srgbClr val="FFFFFF"/>
              </a:solidFill>
              <a:latin typeface="Bebas Neue Cyrillic Bold"/>
              <a:ea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0BE98F-975A-4CE4-B267-8A60398C6FBD}"/>
              </a:ext>
            </a:extLst>
          </p:cNvPr>
          <p:cNvSpPr/>
          <p:nvPr/>
        </p:nvSpPr>
        <p:spPr>
          <a:xfrm>
            <a:off x="9372600" y="5372100"/>
            <a:ext cx="8686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34" name="Picture 10" descr="Image result for medicine technology images">
            <a:extLst>
              <a:ext uri="{FF2B5EF4-FFF2-40B4-BE49-F238E27FC236}">
                <a16:creationId xmlns:a16="http://schemas.microsoft.com/office/drawing/2014/main" id="{31CDF03F-1D09-4D0B-ADFE-6FB5EBD1F7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73" r="14822"/>
          <a:stretch/>
        </p:blipFill>
        <p:spPr bwMode="auto">
          <a:xfrm>
            <a:off x="2" y="2"/>
            <a:ext cx="4455698" cy="50749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technology for beauty images">
            <a:extLst>
              <a:ext uri="{FF2B5EF4-FFF2-40B4-BE49-F238E27FC236}">
                <a16:creationId xmlns:a16="http://schemas.microsoft.com/office/drawing/2014/main" id="{1317A976-F651-4144-A47F-CDED732992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014"/>
          <a:stretch/>
        </p:blipFill>
        <p:spPr bwMode="auto">
          <a:xfrm>
            <a:off x="4609435" y="15"/>
            <a:ext cx="4455698" cy="50749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ports technology images">
            <a:extLst>
              <a:ext uri="{FF2B5EF4-FFF2-40B4-BE49-F238E27FC236}">
                <a16:creationId xmlns:a16="http://schemas.microsoft.com/office/drawing/2014/main" id="{F09B1D2F-0ECB-41A7-BC7F-4B41368747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902" r="28564" b="2"/>
          <a:stretch/>
        </p:blipFill>
        <p:spPr bwMode="auto">
          <a:xfrm>
            <a:off x="9218864" y="15"/>
            <a:ext cx="4457700" cy="50749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559F58D2-894E-4DAA-9505-5BD123BC051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794" r="25650" b="3"/>
          <a:stretch/>
        </p:blipFill>
        <p:spPr bwMode="auto">
          <a:xfrm>
            <a:off x="13830300" y="15"/>
            <a:ext cx="4457700" cy="50749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Image result for technology for fashion images">
            <a:extLst>
              <a:ext uri="{FF2B5EF4-FFF2-40B4-BE49-F238E27FC236}">
                <a16:creationId xmlns:a16="http://schemas.microsoft.com/office/drawing/2014/main" id="{2DB789B5-1F12-4C29-A1F4-EB89C58406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071" r="11584"/>
          <a:stretch/>
        </p:blipFill>
        <p:spPr bwMode="auto">
          <a:xfrm>
            <a:off x="-1525" y="5212080"/>
            <a:ext cx="4455698" cy="50749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e result for gaming coding technology images">
            <a:extLst>
              <a:ext uri="{FF2B5EF4-FFF2-40B4-BE49-F238E27FC236}">
                <a16:creationId xmlns:a16="http://schemas.microsoft.com/office/drawing/2014/main" id="{E56FA37A-FE2D-4D82-9741-806BC349A8E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838" r="14625"/>
          <a:stretch/>
        </p:blipFill>
        <p:spPr bwMode="auto">
          <a:xfrm>
            <a:off x="4589853" y="5212079"/>
            <a:ext cx="4455699" cy="5074920"/>
          </a:xfrm>
          <a:prstGeom prst="rect">
            <a:avLst/>
          </a:prstGeom>
          <a:noFill/>
          <a:extLst>
            <a:ext uri="{909E8E84-426E-40DD-AFC4-6F175D3DCCD1}">
              <a14:hiddenFill xmlns:a14="http://schemas.microsoft.com/office/drawing/2010/main">
                <a:solidFill>
                  <a:srgbClr val="FFFFFF"/>
                </a:solidFill>
              </a14:hiddenFill>
            </a:ext>
          </a:extLst>
        </p:spPr>
      </p:pic>
      <p:sp>
        <p:nvSpPr>
          <p:cNvPr id="1040" name="Content Placeholder 1039">
            <a:extLst>
              <a:ext uri="{FF2B5EF4-FFF2-40B4-BE49-F238E27FC236}">
                <a16:creationId xmlns:a16="http://schemas.microsoft.com/office/drawing/2014/main" id="{A1ECF6D4-FF56-9A88-5A2E-3984830AB056}"/>
              </a:ext>
            </a:extLst>
          </p:cNvPr>
          <p:cNvSpPr>
            <a:spLocks noGrp="1"/>
          </p:cNvSpPr>
          <p:nvPr>
            <p:ph idx="1"/>
          </p:nvPr>
        </p:nvSpPr>
        <p:spPr>
          <a:xfrm>
            <a:off x="9745352" y="6015379"/>
            <a:ext cx="8049915" cy="3469367"/>
          </a:xfrm>
        </p:spPr>
        <p:txBody>
          <a:bodyPr>
            <a:normAutofit fontScale="70000" lnSpcReduction="20000"/>
          </a:bodyPr>
          <a:lstStyle/>
          <a:p>
            <a:pPr marL="0" indent="0" algn="ctr">
              <a:buNone/>
            </a:pPr>
            <a:r>
              <a:rPr lang="en-US" sz="6600">
                <a:solidFill>
                  <a:srgbClr val="FFFFFF"/>
                </a:solidFill>
                <a:latin typeface="Bahnschrift SemiBold" panose="020B0502040204020203" pitchFamily="34" charset="0"/>
              </a:rPr>
              <a:t>Technology in all industries</a:t>
            </a:r>
          </a:p>
          <a:p>
            <a:pPr marL="0" indent="0" algn="ctr">
              <a:buNone/>
            </a:pPr>
            <a:endParaRPr lang="en-US" sz="6600">
              <a:solidFill>
                <a:srgbClr val="FFFFFF"/>
              </a:solidFill>
            </a:endParaRPr>
          </a:p>
          <a:p>
            <a:pPr marL="0" indent="0" algn="ctr">
              <a:buNone/>
            </a:pPr>
            <a:r>
              <a:rPr lang="en-US" sz="6600">
                <a:solidFill>
                  <a:srgbClr val="FFFFFF"/>
                </a:solidFill>
              </a:rPr>
              <a:t>Beauty  |  Fashion  | Farming</a:t>
            </a:r>
          </a:p>
          <a:p>
            <a:pPr marL="0" indent="0" algn="ctr">
              <a:buNone/>
            </a:pPr>
            <a:r>
              <a:rPr lang="en-US" sz="6600">
                <a:solidFill>
                  <a:srgbClr val="FFFFFF"/>
                </a:solidFill>
              </a:rPr>
              <a:t>Gaming |  Medicine  | Sports</a:t>
            </a:r>
          </a:p>
          <a:p>
            <a:pPr marL="0" indent="0" algn="ctr">
              <a:buNone/>
            </a:pPr>
            <a:r>
              <a:rPr lang="en-US" sz="6600">
                <a:solidFill>
                  <a:srgbClr val="FFFFFF"/>
                </a:solidFill>
              </a:rPr>
              <a:t> </a:t>
            </a:r>
          </a:p>
          <a:p>
            <a:pPr marL="0" indent="0">
              <a:buNone/>
            </a:pPr>
            <a:endParaRPr lang="en-US" sz="2250">
              <a:solidFill>
                <a:srgbClr val="FFFFFF"/>
              </a:solidFill>
            </a:endParaRPr>
          </a:p>
        </p:txBody>
      </p:sp>
    </p:spTree>
    <p:extLst>
      <p:ext uri="{BB962C8B-B14F-4D97-AF65-F5344CB8AC3E}">
        <p14:creationId xmlns:p14="http://schemas.microsoft.com/office/powerpoint/2010/main" val="2697478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0" y="-5804366"/>
            <a:ext cx="15675429" cy="17155989"/>
            <a:chOff x="0" y="387414"/>
            <a:chExt cx="16534720" cy="22243709"/>
          </a:xfrm>
        </p:grpSpPr>
        <p:sp>
          <p:nvSpPr>
            <p:cNvPr id="8" name="AutoShape 8"/>
            <p:cNvSpPr/>
            <p:nvPr/>
          </p:nvSpPr>
          <p:spPr>
            <a:xfrm>
              <a:off x="0" y="7847892"/>
              <a:ext cx="14250739" cy="13951132"/>
            </a:xfrm>
            <a:prstGeom prst="rect">
              <a:avLst/>
            </a:prstGeom>
            <a:solidFill>
              <a:srgbClr val="231F20"/>
            </a:solidFill>
          </p:spPr>
        </p:sp>
        <p:sp>
          <p:nvSpPr>
            <p:cNvPr id="9" name="AutoShape 9"/>
            <p:cNvSpPr/>
            <p:nvPr/>
          </p:nvSpPr>
          <p:spPr>
            <a:xfrm rot="-782927">
              <a:off x="9329737" y="387414"/>
              <a:ext cx="5975721" cy="22243709"/>
            </a:xfrm>
            <a:prstGeom prst="rect">
              <a:avLst/>
            </a:prstGeom>
            <a:solidFill>
              <a:srgbClr val="231F20"/>
            </a:solidFill>
          </p:spPr>
        </p:sp>
        <p:sp>
          <p:nvSpPr>
            <p:cNvPr id="10" name="AutoShape 10"/>
            <p:cNvSpPr/>
            <p:nvPr/>
          </p:nvSpPr>
          <p:spPr>
            <a:xfrm rot="-782927">
              <a:off x="15801997" y="6526202"/>
              <a:ext cx="732723" cy="15814892"/>
            </a:xfrm>
            <a:prstGeom prst="rect">
              <a:avLst/>
            </a:prstGeom>
            <a:solidFill>
              <a:srgbClr val="08A4DE"/>
            </a:solidFill>
          </p:spPr>
        </p:sp>
      </p:grpSp>
      <p:sp>
        <p:nvSpPr>
          <p:cNvPr id="3" name="TextBox 3">
            <a:extLst>
              <a:ext uri="{FF2B5EF4-FFF2-40B4-BE49-F238E27FC236}">
                <a16:creationId xmlns:a16="http://schemas.microsoft.com/office/drawing/2014/main" id="{B730678B-80E2-EB5C-ED66-A20CC19B3D86}"/>
              </a:ext>
            </a:extLst>
          </p:cNvPr>
          <p:cNvSpPr txBox="1"/>
          <p:nvPr/>
        </p:nvSpPr>
        <p:spPr>
          <a:xfrm>
            <a:off x="1159054" y="4393951"/>
            <a:ext cx="11697346" cy="162560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999"/>
              </a:lnSpc>
            </a:pPr>
            <a:r>
              <a:rPr lang="en-US" sz="9950" spc="499">
                <a:solidFill>
                  <a:srgbClr val="08A4DE"/>
                </a:solidFill>
                <a:latin typeface="Bebas Neue Cyrillic"/>
              </a:rPr>
              <a:t>QUESTIONS?</a:t>
            </a:r>
            <a:endParaRPr lang="en-US"/>
          </a:p>
        </p:txBody>
      </p:sp>
    </p:spTree>
    <p:extLst>
      <p:ext uri="{BB962C8B-B14F-4D97-AF65-F5344CB8AC3E}">
        <p14:creationId xmlns:p14="http://schemas.microsoft.com/office/powerpoint/2010/main" val="2167371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7">
            <a:extLst>
              <a:ext uri="{FF2B5EF4-FFF2-40B4-BE49-F238E27FC236}">
                <a16:creationId xmlns:a16="http://schemas.microsoft.com/office/drawing/2014/main" id="{0642E8F0-CC78-4DF2-7132-86BA97C1E026}"/>
              </a:ext>
            </a:extLst>
          </p:cNvPr>
          <p:cNvGrpSpPr/>
          <p:nvPr/>
        </p:nvGrpSpPr>
        <p:grpSpPr>
          <a:xfrm>
            <a:off x="0" y="-5804366"/>
            <a:ext cx="15675429" cy="17155989"/>
            <a:chOff x="0" y="387414"/>
            <a:chExt cx="16534720" cy="22243709"/>
          </a:xfrm>
        </p:grpSpPr>
        <p:sp>
          <p:nvSpPr>
            <p:cNvPr id="19" name="AutoShape 8">
              <a:extLst>
                <a:ext uri="{FF2B5EF4-FFF2-40B4-BE49-F238E27FC236}">
                  <a16:creationId xmlns:a16="http://schemas.microsoft.com/office/drawing/2014/main" id="{52AA849D-19DD-7405-70B6-17ABC75F7564}"/>
                </a:ext>
              </a:extLst>
            </p:cNvPr>
            <p:cNvSpPr/>
            <p:nvPr/>
          </p:nvSpPr>
          <p:spPr>
            <a:xfrm>
              <a:off x="0" y="7847892"/>
              <a:ext cx="14250739" cy="13951132"/>
            </a:xfrm>
            <a:prstGeom prst="rect">
              <a:avLst/>
            </a:prstGeom>
            <a:solidFill>
              <a:srgbClr val="231F20"/>
            </a:solidFill>
          </p:spPr>
        </p:sp>
        <p:sp>
          <p:nvSpPr>
            <p:cNvPr id="20" name="AutoShape 9">
              <a:extLst>
                <a:ext uri="{FF2B5EF4-FFF2-40B4-BE49-F238E27FC236}">
                  <a16:creationId xmlns:a16="http://schemas.microsoft.com/office/drawing/2014/main" id="{E8762E02-F712-0E5D-F1BE-C0EA0B757722}"/>
                </a:ext>
              </a:extLst>
            </p:cNvPr>
            <p:cNvSpPr/>
            <p:nvPr/>
          </p:nvSpPr>
          <p:spPr>
            <a:xfrm rot="-782927">
              <a:off x="9329737" y="387414"/>
              <a:ext cx="5975721" cy="22243709"/>
            </a:xfrm>
            <a:prstGeom prst="rect">
              <a:avLst/>
            </a:prstGeom>
            <a:solidFill>
              <a:srgbClr val="231F20"/>
            </a:solidFill>
          </p:spPr>
        </p:sp>
        <p:sp>
          <p:nvSpPr>
            <p:cNvPr id="21" name="AutoShape 10">
              <a:extLst>
                <a:ext uri="{FF2B5EF4-FFF2-40B4-BE49-F238E27FC236}">
                  <a16:creationId xmlns:a16="http://schemas.microsoft.com/office/drawing/2014/main" id="{0FF97961-96CE-6026-2778-EBC6C7BBCAD6}"/>
                </a:ext>
              </a:extLst>
            </p:cNvPr>
            <p:cNvSpPr/>
            <p:nvPr/>
          </p:nvSpPr>
          <p:spPr>
            <a:xfrm rot="-782927">
              <a:off x="15801997" y="6526202"/>
              <a:ext cx="732723" cy="15814892"/>
            </a:xfrm>
            <a:prstGeom prst="rect">
              <a:avLst/>
            </a:prstGeom>
            <a:solidFill>
              <a:srgbClr val="08A4DE"/>
            </a:solidFill>
          </p:spPr>
        </p:sp>
      </p:grpSp>
      <p:sp>
        <p:nvSpPr>
          <p:cNvPr id="22" name="AutoShape 10">
            <a:extLst>
              <a:ext uri="{FF2B5EF4-FFF2-40B4-BE49-F238E27FC236}">
                <a16:creationId xmlns:a16="http://schemas.microsoft.com/office/drawing/2014/main" id="{670CC06A-AA22-A508-A704-F51919C8A44E}"/>
              </a:ext>
            </a:extLst>
          </p:cNvPr>
          <p:cNvSpPr/>
          <p:nvPr/>
        </p:nvSpPr>
        <p:spPr>
          <a:xfrm rot="20817073">
            <a:off x="14980785" y="-1069680"/>
            <a:ext cx="694644" cy="12197611"/>
          </a:xfrm>
          <a:prstGeom prst="rect">
            <a:avLst/>
          </a:prstGeom>
          <a:solidFill>
            <a:srgbClr val="08A4DE"/>
          </a:solidFill>
        </p:spPr>
      </p:sp>
      <p:sp>
        <p:nvSpPr>
          <p:cNvPr id="11" name="TextBox 11"/>
          <p:cNvSpPr txBox="1"/>
          <p:nvPr/>
        </p:nvSpPr>
        <p:spPr>
          <a:xfrm>
            <a:off x="1028700" y="5112188"/>
            <a:ext cx="11880739" cy="1431925"/>
          </a:xfrm>
          <a:prstGeom prst="rect">
            <a:avLst/>
          </a:prstGeom>
        </p:spPr>
        <p:txBody>
          <a:bodyPr lIns="0" tIns="0" rIns="0" bIns="0" rtlCol="0" anchor="t">
            <a:spAutoFit/>
          </a:bodyPr>
          <a:lstStyle/>
          <a:p>
            <a:pPr marL="0" marR="0" lvl="0" indent="0" algn="l" defTabSz="914400" rtl="0" eaLnBrk="1" fontAlgn="auto" latinLnBrk="0" hangingPunct="1">
              <a:lnSpc>
                <a:spcPts val="10999"/>
              </a:lnSpc>
              <a:spcBef>
                <a:spcPts val="0"/>
              </a:spcBef>
              <a:spcAft>
                <a:spcPts val="0"/>
              </a:spcAft>
              <a:buClrTx/>
              <a:buSzTx/>
              <a:buFontTx/>
              <a:buNone/>
              <a:tabLst/>
              <a:defRPr/>
            </a:pPr>
            <a:r>
              <a:rPr kumimoji="0" lang="en-US" sz="9999" b="0" i="0" u="none" strike="noStrike" kern="1200" cap="none" spc="249" normalizeH="0" baseline="0" noProof="0">
                <a:ln>
                  <a:noFill/>
                </a:ln>
                <a:solidFill>
                  <a:srgbClr val="08A4DE"/>
                </a:solidFill>
                <a:effectLst/>
                <a:uLnTx/>
                <a:uFillTx/>
                <a:latin typeface="Bebas Neue Cyrillic"/>
                <a:ea typeface="+mn-ea"/>
                <a:cs typeface="+mn-cs"/>
              </a:rPr>
              <a:t>2022 ACE LEADERSHIP</a:t>
            </a:r>
          </a:p>
        </p:txBody>
      </p:sp>
      <p:sp>
        <p:nvSpPr>
          <p:cNvPr id="12" name="TextBox 12"/>
          <p:cNvSpPr txBox="1"/>
          <p:nvPr/>
        </p:nvSpPr>
        <p:spPr>
          <a:xfrm>
            <a:off x="998594" y="7830672"/>
            <a:ext cx="13344423" cy="2500685"/>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Abbi Butterfield, Digineer</a:t>
            </a: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Andrew Niederhauser, SEH</a:t>
            </a: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Irenius Eremon, Rimage </a:t>
            </a: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John Ahrens, CHS</a:t>
            </a: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Kristen Thurber, Donaldson</a:t>
            </a:r>
          </a:p>
        </p:txBody>
      </p:sp>
      <p:grpSp>
        <p:nvGrpSpPr>
          <p:cNvPr id="13" name="Group 13"/>
          <p:cNvGrpSpPr/>
          <p:nvPr/>
        </p:nvGrpSpPr>
        <p:grpSpPr>
          <a:xfrm>
            <a:off x="1028700" y="2075438"/>
            <a:ext cx="2702120" cy="2617678"/>
            <a:chOff x="0" y="0"/>
            <a:chExt cx="3602826" cy="3490238"/>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3602826" cy="3490238"/>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0515" y="566608"/>
              <a:ext cx="1881796" cy="1881796"/>
            </a:xfrm>
            <a:prstGeom prst="rect">
              <a:avLst/>
            </a:prstGeom>
          </p:spPr>
        </p:pic>
      </p:grpSp>
      <p:sp>
        <p:nvSpPr>
          <p:cNvPr id="16" name="TextBox 16"/>
          <p:cNvSpPr txBox="1"/>
          <p:nvPr/>
        </p:nvSpPr>
        <p:spPr>
          <a:xfrm>
            <a:off x="1028700" y="906463"/>
            <a:ext cx="8882641" cy="615950"/>
          </a:xfrm>
          <a:prstGeom prst="rect">
            <a:avLst/>
          </a:prstGeom>
        </p:spPr>
        <p:txBody>
          <a:bodyPr lIns="0" tIns="0" rIns="0" bIns="0" rtlCol="0" anchor="t">
            <a:spAutoFit/>
          </a:bodyPr>
          <a:lstStyle/>
          <a:p>
            <a:pPr marL="0" marR="0" lvl="0" indent="0" algn="l" defTabSz="914400" rtl="0" eaLnBrk="1" fontAlgn="auto" latinLnBrk="0" hangingPunct="1">
              <a:lnSpc>
                <a:spcPts val="4900"/>
              </a:lnSpc>
              <a:spcBef>
                <a:spcPts val="0"/>
              </a:spcBef>
              <a:spcAft>
                <a:spcPts val="0"/>
              </a:spcAft>
              <a:buClrTx/>
              <a:buSzTx/>
              <a:buFontTx/>
              <a:buNone/>
              <a:tabLst/>
              <a:defRPr/>
            </a:pPr>
            <a:r>
              <a:rPr kumimoji="0" lang="en-US" sz="3500" b="0" i="0" u="none" strike="noStrike" kern="1200" cap="none" spc="315" normalizeH="0" baseline="0" noProof="0">
                <a:ln>
                  <a:noFill/>
                </a:ln>
                <a:solidFill>
                  <a:srgbClr val="FFFFFF"/>
                </a:solidFill>
                <a:effectLst/>
                <a:uLnTx/>
                <a:uFillTx/>
                <a:latin typeface="Bebas Neue Cyrillic"/>
                <a:ea typeface="+mn-ea"/>
                <a:cs typeface="+mn-cs"/>
              </a:rPr>
              <a:t>MINNESOTA TECHNOLOGY ASSOCIATION</a:t>
            </a:r>
          </a:p>
        </p:txBody>
      </p:sp>
      <p:sp>
        <p:nvSpPr>
          <p:cNvPr id="17" name="TextBox 17"/>
          <p:cNvSpPr txBox="1"/>
          <p:nvPr/>
        </p:nvSpPr>
        <p:spPr>
          <a:xfrm>
            <a:off x="1028700" y="6629838"/>
            <a:ext cx="11880739" cy="1431925"/>
          </a:xfrm>
          <a:prstGeom prst="rect">
            <a:avLst/>
          </a:prstGeom>
        </p:spPr>
        <p:txBody>
          <a:bodyPr lIns="0" tIns="0" rIns="0" bIns="0" rtlCol="0" anchor="t">
            <a:spAutoFit/>
          </a:bodyPr>
          <a:lstStyle/>
          <a:p>
            <a:pPr marL="0" marR="0" lvl="0" indent="0" algn="l" defTabSz="914400" rtl="0" eaLnBrk="1" fontAlgn="auto" latinLnBrk="0" hangingPunct="1">
              <a:lnSpc>
                <a:spcPts val="10999"/>
              </a:lnSpc>
              <a:spcBef>
                <a:spcPts val="0"/>
              </a:spcBef>
              <a:spcAft>
                <a:spcPts val="0"/>
              </a:spcAft>
              <a:buClrTx/>
              <a:buSzTx/>
              <a:buFontTx/>
              <a:buNone/>
              <a:tabLst/>
              <a:defRPr/>
            </a:pPr>
            <a:r>
              <a:rPr kumimoji="0" lang="en-US" sz="9999" b="0" i="0" u="none" strike="noStrike" kern="1200" cap="none" spc="249" normalizeH="0" baseline="0" noProof="0">
                <a:ln>
                  <a:noFill/>
                </a:ln>
                <a:solidFill>
                  <a:srgbClr val="A7B3AD"/>
                </a:solidFill>
                <a:effectLst/>
                <a:uLnTx/>
                <a:uFillTx/>
                <a:latin typeface="Bebas Neue Cyrillic"/>
                <a:ea typeface="+mn-ea"/>
                <a:cs typeface="+mn-cs"/>
              </a:rPr>
              <a:t>GROUP 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437980" y="-505080"/>
            <a:ext cx="17412040" cy="10375398"/>
          </a:xfrm>
          <a:prstGeom prst="rect">
            <a:avLst/>
          </a:prstGeom>
          <a:solidFill>
            <a:srgbClr val="231F20"/>
          </a:solidFill>
        </p:spPr>
      </p:sp>
      <p:sp>
        <p:nvSpPr>
          <p:cNvPr id="3" name="TextBox 3"/>
          <p:cNvSpPr txBox="1"/>
          <p:nvPr/>
        </p:nvSpPr>
        <p:spPr>
          <a:xfrm rot="-5400000">
            <a:off x="-2850562" y="4432682"/>
            <a:ext cx="9008713" cy="1421637"/>
          </a:xfrm>
          <a:prstGeom prst="rect">
            <a:avLst/>
          </a:prstGeom>
        </p:spPr>
        <p:txBody>
          <a:bodyPr lIns="0" tIns="0" rIns="0" bIns="0" rtlCol="0" anchor="t">
            <a:spAutoFit/>
          </a:bodyPr>
          <a:lstStyle/>
          <a:p>
            <a:pPr marL="0" marR="0" lvl="0" indent="0" algn="ctr" defTabSz="914400" rtl="0" eaLnBrk="1" fontAlgn="auto" latinLnBrk="0" hangingPunct="1">
              <a:lnSpc>
                <a:spcPts val="11453"/>
              </a:lnSpc>
              <a:spcBef>
                <a:spcPts val="0"/>
              </a:spcBef>
              <a:spcAft>
                <a:spcPts val="0"/>
              </a:spcAft>
              <a:buClrTx/>
              <a:buSzTx/>
              <a:buFontTx/>
              <a:buNone/>
              <a:tabLst/>
              <a:defRPr/>
            </a:pPr>
            <a:r>
              <a:rPr kumimoji="0" lang="en-US" sz="8810" b="0" i="0" u="none" strike="noStrike" kern="1200" cap="none" spc="881" normalizeH="0" baseline="0" noProof="0">
                <a:ln>
                  <a:noFill/>
                </a:ln>
                <a:solidFill>
                  <a:srgbClr val="08A4DE"/>
                </a:solidFill>
                <a:effectLst/>
                <a:uLnTx/>
                <a:uFillTx/>
                <a:latin typeface="Bebas Neue Cyrillic"/>
                <a:ea typeface="+mn-ea"/>
                <a:cs typeface="+mn-cs"/>
              </a:rPr>
              <a:t>LEADING INDICATORS</a:t>
            </a:r>
          </a:p>
        </p:txBody>
      </p:sp>
      <p:pic>
        <p:nvPicPr>
          <p:cNvPr id="5" name="Picture 7" descr="Map&#10;&#10;Description automatically generated">
            <a:extLst>
              <a:ext uri="{FF2B5EF4-FFF2-40B4-BE49-F238E27FC236}">
                <a16:creationId xmlns:a16="http://schemas.microsoft.com/office/drawing/2014/main" id="{F47E3F55-B5E2-D03C-119B-549D11FD05A2}"/>
              </a:ext>
            </a:extLst>
          </p:cNvPr>
          <p:cNvPicPr>
            <a:picLocks noChangeAspect="1"/>
          </p:cNvPicPr>
          <p:nvPr/>
        </p:nvPicPr>
        <p:blipFill>
          <a:blip r:embed="rId3"/>
          <a:stretch>
            <a:fillRect/>
          </a:stretch>
        </p:blipFill>
        <p:spPr>
          <a:xfrm>
            <a:off x="10314347" y="3752340"/>
            <a:ext cx="7545349" cy="5998563"/>
          </a:xfrm>
          <a:prstGeom prst="rect">
            <a:avLst/>
          </a:prstGeom>
        </p:spPr>
      </p:pic>
      <p:pic>
        <p:nvPicPr>
          <p:cNvPr id="7" name="Picture 7" descr="Chart&#10;&#10;Description automatically generated">
            <a:extLst>
              <a:ext uri="{FF2B5EF4-FFF2-40B4-BE49-F238E27FC236}">
                <a16:creationId xmlns:a16="http://schemas.microsoft.com/office/drawing/2014/main" id="{6144DB92-28A6-12D8-BD40-E35DD27F841A}"/>
              </a:ext>
            </a:extLst>
          </p:cNvPr>
          <p:cNvPicPr>
            <a:picLocks noChangeAspect="1"/>
          </p:cNvPicPr>
          <p:nvPr/>
        </p:nvPicPr>
        <p:blipFill>
          <a:blip r:embed="rId4"/>
          <a:stretch>
            <a:fillRect/>
          </a:stretch>
        </p:blipFill>
        <p:spPr>
          <a:xfrm>
            <a:off x="2271712" y="1034415"/>
            <a:ext cx="7800975" cy="471773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172744" y="2778450"/>
            <a:ext cx="18614473" cy="7820865"/>
          </a:xfrm>
          <a:prstGeom prst="rect">
            <a:avLst/>
          </a:prstGeom>
          <a:solidFill>
            <a:srgbClr val="FFFFFF"/>
          </a:solidFill>
        </p:spPr>
      </p:sp>
      <p:sp>
        <p:nvSpPr>
          <p:cNvPr id="3" name="TextBox 3"/>
          <p:cNvSpPr txBox="1"/>
          <p:nvPr/>
        </p:nvSpPr>
        <p:spPr>
          <a:xfrm>
            <a:off x="2246729" y="163512"/>
            <a:ext cx="13775527" cy="1625600"/>
          </a:xfrm>
          <a:prstGeom prst="rect">
            <a:avLst/>
          </a:prstGeom>
        </p:spPr>
        <p:txBody>
          <a:bodyPr lIns="0" tIns="0" rIns="0" bIns="0" rtlCol="0" anchor="t">
            <a:spAutoFit/>
          </a:bodyPr>
          <a:lstStyle/>
          <a:p>
            <a:pPr marL="0" marR="0" lvl="0" indent="0" algn="ctr" defTabSz="914400" rtl="0" eaLnBrk="1" fontAlgn="auto" latinLnBrk="0" hangingPunct="1">
              <a:lnSpc>
                <a:spcPts val="12999"/>
              </a:lnSpc>
              <a:spcBef>
                <a:spcPts val="0"/>
              </a:spcBef>
              <a:spcAft>
                <a:spcPts val="0"/>
              </a:spcAft>
              <a:buClrTx/>
              <a:buSzTx/>
              <a:buFontTx/>
              <a:buNone/>
              <a:tabLst/>
              <a:defRPr/>
            </a:pPr>
            <a:r>
              <a:rPr kumimoji="0" lang="en-US" sz="9999" b="0" i="0" u="none" strike="noStrike" kern="1200" cap="none" spc="499" normalizeH="0" baseline="0" noProof="0">
                <a:ln>
                  <a:noFill/>
                </a:ln>
                <a:solidFill>
                  <a:srgbClr val="08A4DE"/>
                </a:solidFill>
                <a:effectLst/>
                <a:uLnTx/>
                <a:uFillTx/>
                <a:latin typeface="Bebas Neue Cyrillic"/>
                <a:ea typeface="+mn-ea"/>
                <a:cs typeface="+mn-cs"/>
              </a:rPr>
              <a:t>INVESTMENT APPROACH</a:t>
            </a:r>
          </a:p>
        </p:txBody>
      </p:sp>
      <p:grpSp>
        <p:nvGrpSpPr>
          <p:cNvPr id="4" name="Group 4"/>
          <p:cNvGrpSpPr/>
          <p:nvPr/>
        </p:nvGrpSpPr>
        <p:grpSpPr>
          <a:xfrm>
            <a:off x="8685344" y="1550552"/>
            <a:ext cx="917312" cy="888646"/>
            <a:chOff x="0" y="0"/>
            <a:chExt cx="1223083" cy="1184861"/>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23083" cy="118486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2127" y="192351"/>
              <a:ext cx="638830" cy="638830"/>
            </a:xfrm>
            <a:prstGeom prst="rect">
              <a:avLst/>
            </a:prstGeom>
          </p:spPr>
        </p:pic>
      </p:grpSp>
      <p:pic>
        <p:nvPicPr>
          <p:cNvPr id="8" name="Picture 8" descr="Table&#10;&#10;Description automatically generated">
            <a:extLst>
              <a:ext uri="{FF2B5EF4-FFF2-40B4-BE49-F238E27FC236}">
                <a16:creationId xmlns:a16="http://schemas.microsoft.com/office/drawing/2014/main" id="{A563A121-B80F-4F6A-A6E4-2A2B249D31DF}"/>
              </a:ext>
            </a:extLst>
          </p:cNvPr>
          <p:cNvPicPr>
            <a:picLocks noChangeAspect="1"/>
          </p:cNvPicPr>
          <p:nvPr/>
        </p:nvPicPr>
        <p:blipFill>
          <a:blip r:embed="rId6"/>
          <a:stretch>
            <a:fillRect/>
          </a:stretch>
        </p:blipFill>
        <p:spPr>
          <a:xfrm>
            <a:off x="1949570" y="2913572"/>
            <a:ext cx="14367293" cy="7522233"/>
          </a:xfrm>
          <a:prstGeom prst="rect">
            <a:avLst/>
          </a:prstGeom>
        </p:spPr>
      </p:pic>
    </p:spTree>
    <p:extLst>
      <p:ext uri="{BB962C8B-B14F-4D97-AF65-F5344CB8AC3E}">
        <p14:creationId xmlns:p14="http://schemas.microsoft.com/office/powerpoint/2010/main" val="4279207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352784" y="0"/>
            <a:ext cx="6498503" cy="12163202"/>
          </a:xfrm>
          <a:prstGeom prst="rect">
            <a:avLst/>
          </a:prstGeom>
          <a:solidFill>
            <a:srgbClr val="FFFFFF"/>
          </a:solidFill>
        </p:spPr>
      </p:sp>
      <p:sp>
        <p:nvSpPr>
          <p:cNvPr id="3" name="TextBox 3"/>
          <p:cNvSpPr txBox="1"/>
          <p:nvPr/>
        </p:nvSpPr>
        <p:spPr>
          <a:xfrm>
            <a:off x="6873853" y="2637141"/>
            <a:ext cx="10871418" cy="977319"/>
          </a:xfrm>
          <a:prstGeom prst="rect">
            <a:avLst/>
          </a:prstGeom>
        </p:spPr>
        <p:txBody>
          <a:bodyPr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The </a:t>
            </a:r>
            <a:r>
              <a:rPr kumimoji="0" lang="en-US" sz="3200" b="0" i="0" u="none" strike="noStrike" kern="1200" cap="none" spc="208" normalizeH="0" baseline="0" noProof="0" err="1">
                <a:ln>
                  <a:noFill/>
                </a:ln>
                <a:solidFill>
                  <a:srgbClr val="231F20"/>
                </a:solidFill>
                <a:effectLst/>
                <a:uLnTx/>
                <a:uFillTx/>
                <a:latin typeface="Montserrat Classic"/>
                <a:ea typeface="+mn-ea"/>
                <a:cs typeface="+mn-cs"/>
              </a:rPr>
              <a:t>MNTech</a:t>
            </a:r>
            <a:r>
              <a:rPr kumimoji="0" lang="en-US" sz="3200" b="0" i="0" u="none" strike="noStrike" kern="1200" cap="none" spc="208" normalizeH="0" baseline="0" noProof="0">
                <a:ln>
                  <a:noFill/>
                </a:ln>
                <a:solidFill>
                  <a:srgbClr val="231F20"/>
                </a:solidFill>
                <a:effectLst/>
                <a:uLnTx/>
                <a:uFillTx/>
                <a:latin typeface="Montserrat Classic"/>
                <a:ea typeface="+mn-ea"/>
                <a:cs typeface="+mn-cs"/>
              </a:rPr>
              <a:t> Foundation should lobby for the passage of HF3243 and SF3578</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39734" y="5953115"/>
            <a:ext cx="1327145" cy="128567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56715" y="6161832"/>
            <a:ext cx="693183" cy="693183"/>
          </a:xfrm>
          <a:prstGeom prst="rect">
            <a:avLst/>
          </a:prstGeom>
        </p:spPr>
      </p:pic>
      <p:sp>
        <p:nvSpPr>
          <p:cNvPr id="6" name="TextBox 6"/>
          <p:cNvSpPr txBox="1"/>
          <p:nvPr/>
        </p:nvSpPr>
        <p:spPr>
          <a:xfrm>
            <a:off x="6873853" y="990600"/>
            <a:ext cx="10247959" cy="826316"/>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599" b="0" i="0" u="none" strike="noStrike" kern="1200" cap="none" spc="363" normalizeH="0" baseline="0" noProof="0">
                <a:ln>
                  <a:noFill/>
                </a:ln>
                <a:solidFill>
                  <a:srgbClr val="FFFFFF"/>
                </a:solidFill>
                <a:effectLst/>
                <a:uLnTx/>
                <a:uFillTx/>
                <a:latin typeface="Bebas Neue Cyrillic Bold"/>
                <a:ea typeface="+mn-ea"/>
                <a:cs typeface="+mn-cs"/>
              </a:rPr>
              <a:t>INVESTMENT Public Policy Passage</a:t>
            </a:r>
          </a:p>
        </p:txBody>
      </p:sp>
      <p:sp>
        <p:nvSpPr>
          <p:cNvPr id="7" name="TextBox 7"/>
          <p:cNvSpPr txBox="1"/>
          <p:nvPr/>
        </p:nvSpPr>
        <p:spPr>
          <a:xfrm>
            <a:off x="342675" y="2637665"/>
            <a:ext cx="5321263" cy="2949839"/>
          </a:xfrm>
          <a:prstGeom prst="rect">
            <a:avLst/>
          </a:prstGeom>
        </p:spPr>
        <p:txBody>
          <a:bodyPr lIns="0" tIns="0" rIns="0" bIns="0" rtlCol="0" anchor="t">
            <a:spAutoFit/>
          </a:bodyPr>
          <a:lstStyle/>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8600" b="0" i="0" u="none" strike="noStrike" kern="1200" cap="none" spc="860" normalizeH="0" baseline="0" noProof="0">
                <a:ln>
                  <a:noFill/>
                </a:ln>
                <a:solidFill>
                  <a:srgbClr val="08A4DE"/>
                </a:solidFill>
                <a:effectLst/>
                <a:uLnTx/>
                <a:uFillTx/>
                <a:latin typeface="Bebas Neue Cyrillic"/>
                <a:ea typeface="+mn-ea"/>
                <a:cs typeface="+mn-cs"/>
              </a:rPr>
              <a:t>KEY INVESTMENT THEMES</a:t>
            </a:r>
          </a:p>
        </p:txBody>
      </p:sp>
      <p:sp>
        <p:nvSpPr>
          <p:cNvPr id="8" name="TextBox 8"/>
          <p:cNvSpPr txBox="1"/>
          <p:nvPr/>
        </p:nvSpPr>
        <p:spPr>
          <a:xfrm>
            <a:off x="6873853" y="3905919"/>
            <a:ext cx="10247959" cy="826316"/>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599" b="0" i="0" u="none" strike="noStrike" kern="1200" cap="none" spc="363" normalizeH="0" baseline="0" noProof="0">
                <a:ln>
                  <a:noFill/>
                </a:ln>
                <a:solidFill>
                  <a:srgbClr val="FFFFFF"/>
                </a:solidFill>
                <a:effectLst/>
                <a:uLnTx/>
                <a:uFillTx/>
                <a:latin typeface="Bebas Neue Cyrillic Bold"/>
                <a:ea typeface="+mn-ea"/>
                <a:cs typeface="+mn-cs"/>
              </a:rPr>
              <a:t>INVESTMENT High School POC</a:t>
            </a:r>
          </a:p>
        </p:txBody>
      </p:sp>
      <p:sp>
        <p:nvSpPr>
          <p:cNvPr id="9" name="TextBox 9"/>
          <p:cNvSpPr txBox="1"/>
          <p:nvPr/>
        </p:nvSpPr>
        <p:spPr>
          <a:xfrm>
            <a:off x="6873853" y="5548136"/>
            <a:ext cx="10871418" cy="3336939"/>
          </a:xfrm>
          <a:prstGeom prst="rect">
            <a:avLst/>
          </a:prstGeom>
        </p:spPr>
        <p:txBody>
          <a:bodyPr lIns="0" tIns="0" rIns="0" bIns="0" rtlCol="0" anchor="t">
            <a:spAutoFit/>
          </a:bodyPr>
          <a:lstStyle/>
          <a:p>
            <a:pPr marL="457200" marR="0" lvl="0" indent="-457200" algn="l" defTabSz="914400" rtl="0" eaLnBrk="1" fontAlgn="auto" latinLnBrk="0" hangingPunct="1">
              <a:lnSpc>
                <a:spcPts val="4000"/>
              </a:lnSpc>
              <a:spcBef>
                <a:spcPts val="0"/>
              </a:spcBef>
              <a:spcAft>
                <a:spcPts val="600"/>
              </a:spcAft>
              <a:buClrTx/>
              <a:buSzTx/>
              <a:buFont typeface="Arial" panose="020B0604020202020204" pitchFamily="34" charset="0"/>
              <a:buChar char="•"/>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Develop HS computer science curriculum</a:t>
            </a:r>
          </a:p>
          <a:p>
            <a:pPr marL="457200" marR="0" lvl="0" indent="-457200" algn="l" defTabSz="914400" rtl="0" eaLnBrk="1" fontAlgn="auto" latinLnBrk="0" hangingPunct="1">
              <a:lnSpc>
                <a:spcPts val="4000"/>
              </a:lnSpc>
              <a:spcBef>
                <a:spcPts val="0"/>
              </a:spcBef>
              <a:spcAft>
                <a:spcPts val="600"/>
              </a:spcAft>
              <a:buClrTx/>
              <a:buSzTx/>
              <a:buFont typeface="Arial" panose="020B0604020202020204" pitchFamily="34" charset="0"/>
              <a:buChar char="•"/>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Create teacher training and accreditation</a:t>
            </a:r>
          </a:p>
          <a:p>
            <a:pPr marL="457200" marR="0" lvl="0" indent="-457200" algn="l" defTabSz="914400" rtl="0" eaLnBrk="1" fontAlgn="auto" latinLnBrk="0" hangingPunct="1">
              <a:lnSpc>
                <a:spcPts val="4000"/>
              </a:lnSpc>
              <a:spcBef>
                <a:spcPts val="0"/>
              </a:spcBef>
              <a:spcAft>
                <a:spcPts val="600"/>
              </a:spcAft>
              <a:buClrTx/>
              <a:buSzTx/>
              <a:buFont typeface="Arial" panose="020B0604020202020204" pitchFamily="34" charset="0"/>
              <a:buChar char="•"/>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Promote curriculum and accreditation to 4-6 school districts as a PoC</a:t>
            </a:r>
          </a:p>
          <a:p>
            <a:pPr marL="457200" marR="0" lvl="0" indent="-457200" algn="l" defTabSz="914400" rtl="0" eaLnBrk="1" fontAlgn="auto" latinLnBrk="0" hangingPunct="1">
              <a:lnSpc>
                <a:spcPts val="4000"/>
              </a:lnSpc>
              <a:spcBef>
                <a:spcPts val="0"/>
              </a:spcBef>
              <a:spcAft>
                <a:spcPts val="600"/>
              </a:spcAft>
              <a:buClrTx/>
              <a:buSzTx/>
              <a:buFont typeface="Arial" panose="020B0604020202020204" pitchFamily="34" charset="0"/>
              <a:buChar char="•"/>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Hire support staff for the </a:t>
            </a:r>
            <a:r>
              <a:rPr kumimoji="0" lang="en-US" sz="3200" b="0" i="0" u="none" strike="noStrike" kern="1200" cap="none" spc="208" normalizeH="0" baseline="0" noProof="0" err="1">
                <a:ln>
                  <a:noFill/>
                </a:ln>
                <a:solidFill>
                  <a:srgbClr val="231F20"/>
                </a:solidFill>
                <a:effectLst/>
                <a:uLnTx/>
                <a:uFillTx/>
                <a:latin typeface="Montserrat Classic"/>
                <a:ea typeface="+mn-ea"/>
                <a:cs typeface="+mn-cs"/>
              </a:rPr>
              <a:t>PoCs</a:t>
            </a:r>
            <a:r>
              <a:rPr kumimoji="0" lang="en-US" sz="3200" b="0" i="0" u="none" strike="noStrike" kern="1200" cap="none" spc="208" normalizeH="0" baseline="0" noProof="0">
                <a:ln>
                  <a:noFill/>
                </a:ln>
                <a:solidFill>
                  <a:srgbClr val="231F20"/>
                </a:solidFill>
                <a:effectLst/>
                <a:uLnTx/>
                <a:uFillTx/>
                <a:latin typeface="Montserrat Classic"/>
                <a:ea typeface="+mn-ea"/>
                <a:cs typeface="+mn-cs"/>
              </a:rPr>
              <a:t>. </a:t>
            </a:r>
          </a:p>
          <a:p>
            <a:pPr marL="0" marR="0" lvl="0" indent="0" algn="l" defTabSz="914400" rtl="0" eaLnBrk="1" fontAlgn="auto" latinLnBrk="0" hangingPunct="1">
              <a:lnSpc>
                <a:spcPts val="4000"/>
              </a:lnSpc>
              <a:spcBef>
                <a:spcPts val="0"/>
              </a:spcBef>
              <a:spcAft>
                <a:spcPts val="0"/>
              </a:spcAft>
              <a:buClrTx/>
              <a:buSzTx/>
              <a:buFontTx/>
              <a:buNone/>
              <a:tabLst/>
              <a:defRPr/>
            </a:pPr>
            <a:endParaRPr kumimoji="0" lang="en-US" sz="3200" b="0" i="0" u="none" strike="noStrike" kern="1200" cap="none" spc="208" normalizeH="0" baseline="0" noProof="0">
              <a:ln>
                <a:noFill/>
              </a:ln>
              <a:solidFill>
                <a:srgbClr val="231F20"/>
              </a:solidFill>
              <a:effectLst/>
              <a:uLnTx/>
              <a:uFillTx/>
              <a:latin typeface="Montserrat Classic"/>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12137680" y="0"/>
            <a:ext cx="6150320" cy="13053522"/>
          </a:xfrm>
          <a:prstGeom prst="rect">
            <a:avLst/>
          </a:prstGeom>
          <a:solidFill>
            <a:srgbClr val="231F20"/>
          </a:solidFill>
        </p:spPr>
      </p:sp>
      <p:sp>
        <p:nvSpPr>
          <p:cNvPr id="6" name="TextBox 6"/>
          <p:cNvSpPr txBox="1"/>
          <p:nvPr/>
        </p:nvSpPr>
        <p:spPr>
          <a:xfrm>
            <a:off x="13252" y="1152179"/>
            <a:ext cx="10247959" cy="812530"/>
          </a:xfrm>
          <a:prstGeom prst="rect">
            <a:avLst/>
          </a:prstGeom>
        </p:spPr>
        <p:txBody>
          <a:bodyPr lIns="0" tIns="0" rIns="0" bIns="0" rtlCol="0" anchor="t">
            <a:spAutoFit/>
          </a:bodyPr>
          <a:lstStyle/>
          <a:p>
            <a:pPr marL="1518920" marR="0" lvl="1" indent="-914400" algn="l" defTabSz="914400" rtl="0" eaLnBrk="1" fontAlgn="auto" latinLnBrk="0" hangingPunct="1">
              <a:lnSpc>
                <a:spcPts val="6999"/>
              </a:lnSpc>
              <a:spcBef>
                <a:spcPts val="0"/>
              </a:spcBef>
              <a:spcAft>
                <a:spcPts val="0"/>
              </a:spcAft>
              <a:buClrTx/>
              <a:buSzTx/>
              <a:buFont typeface="+mj-lt"/>
              <a:buAutoNum type="arabicPeriod"/>
              <a:tabLst/>
              <a:defRPr/>
            </a:pPr>
            <a:r>
              <a:rPr kumimoji="0" lang="en-US" sz="5599" b="0" i="0" u="none" strike="noStrike" kern="1200" cap="none" spc="363" normalizeH="0" baseline="0" noProof="0">
                <a:ln>
                  <a:noFill/>
                </a:ln>
                <a:solidFill>
                  <a:srgbClr val="FFFFFF"/>
                </a:solidFill>
                <a:effectLst/>
                <a:uLnTx/>
                <a:uFillTx/>
                <a:latin typeface="Montserrat Classic Bold"/>
                <a:ea typeface="+mn-ea"/>
                <a:cs typeface="+mn-cs"/>
              </a:rPr>
              <a:t>Policy Comparison</a:t>
            </a: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549267" y="5844070"/>
            <a:ext cx="1327145" cy="1285672"/>
          </a:xfrm>
          <a:prstGeom prst="rect">
            <a:avLst/>
          </a:prstGeom>
        </p:spPr>
      </p:pic>
      <p:sp>
        <p:nvSpPr>
          <p:cNvPr id="9" name="TextBox 9"/>
          <p:cNvSpPr txBox="1"/>
          <p:nvPr/>
        </p:nvSpPr>
        <p:spPr>
          <a:xfrm>
            <a:off x="12552208" y="2528620"/>
            <a:ext cx="5321263" cy="2949839"/>
          </a:xfrm>
          <a:prstGeom prst="rect">
            <a:avLst/>
          </a:prstGeom>
        </p:spPr>
        <p:txBody>
          <a:bodyPr lIns="0" tIns="0" rIns="0" bIns="0" rtlCol="0" anchor="t">
            <a:spAutoFit/>
          </a:bodyPr>
          <a:lstStyle/>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8600" b="0" i="0" u="none" strike="noStrike" kern="1200" cap="none" spc="860" normalizeH="0" baseline="0" noProof="0">
                <a:ln>
                  <a:noFill/>
                </a:ln>
                <a:solidFill>
                  <a:srgbClr val="08A4DE"/>
                </a:solidFill>
                <a:effectLst/>
                <a:uLnTx/>
                <a:uFillTx/>
                <a:latin typeface="Bebas Neue Cyrillic"/>
                <a:ea typeface="+mn-ea"/>
                <a:cs typeface="+mn-cs"/>
              </a:rPr>
              <a:t>KEY INVESTMENT THEMES</a:t>
            </a: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866249" y="6140315"/>
            <a:ext cx="693183" cy="693183"/>
          </a:xfrm>
          <a:prstGeom prst="rect">
            <a:avLst/>
          </a:prstGeom>
        </p:spPr>
      </p:pic>
      <p:pic>
        <p:nvPicPr>
          <p:cNvPr id="1026" name="Picture 2">
            <a:extLst>
              <a:ext uri="{FF2B5EF4-FFF2-40B4-BE49-F238E27FC236}">
                <a16:creationId xmlns:a16="http://schemas.microsoft.com/office/drawing/2014/main" id="{5023950D-0B40-4616-AF1D-4B9D4DD026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908" y="2014810"/>
            <a:ext cx="11318856" cy="62179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3C5EBD-0E14-48B5-9236-DBEB3F6CA3B8}"/>
              </a:ext>
            </a:extLst>
          </p:cNvPr>
          <p:cNvPicPr>
            <a:picLocks noChangeAspect="1"/>
          </p:cNvPicPr>
          <p:nvPr/>
        </p:nvPicPr>
        <p:blipFill>
          <a:blip r:embed="rId8"/>
          <a:stretch>
            <a:fillRect/>
          </a:stretch>
        </p:blipFill>
        <p:spPr>
          <a:xfrm>
            <a:off x="6323996" y="2529578"/>
            <a:ext cx="5095660" cy="47207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7">
            <a:extLst>
              <a:ext uri="{FF2B5EF4-FFF2-40B4-BE49-F238E27FC236}">
                <a16:creationId xmlns:a16="http://schemas.microsoft.com/office/drawing/2014/main" id="{39B1BFFD-8316-4AE9-9185-DABAE9FFD381}"/>
              </a:ext>
            </a:extLst>
          </p:cNvPr>
          <p:cNvGrpSpPr/>
          <p:nvPr/>
        </p:nvGrpSpPr>
        <p:grpSpPr>
          <a:xfrm>
            <a:off x="0" y="-5804366"/>
            <a:ext cx="15675429" cy="17155989"/>
            <a:chOff x="0" y="387414"/>
            <a:chExt cx="16534720" cy="22243709"/>
          </a:xfrm>
        </p:grpSpPr>
        <p:sp>
          <p:nvSpPr>
            <p:cNvPr id="20" name="AutoShape 8">
              <a:extLst>
                <a:ext uri="{FF2B5EF4-FFF2-40B4-BE49-F238E27FC236}">
                  <a16:creationId xmlns:a16="http://schemas.microsoft.com/office/drawing/2014/main" id="{CB3D9B33-6E37-C39F-8666-E19F97264345}"/>
                </a:ext>
              </a:extLst>
            </p:cNvPr>
            <p:cNvSpPr/>
            <p:nvPr/>
          </p:nvSpPr>
          <p:spPr>
            <a:xfrm>
              <a:off x="0" y="7847892"/>
              <a:ext cx="14250739" cy="13951132"/>
            </a:xfrm>
            <a:prstGeom prst="rect">
              <a:avLst/>
            </a:prstGeom>
            <a:solidFill>
              <a:srgbClr val="231F20"/>
            </a:solidFill>
          </p:spPr>
        </p:sp>
        <p:sp>
          <p:nvSpPr>
            <p:cNvPr id="21" name="AutoShape 9">
              <a:extLst>
                <a:ext uri="{FF2B5EF4-FFF2-40B4-BE49-F238E27FC236}">
                  <a16:creationId xmlns:a16="http://schemas.microsoft.com/office/drawing/2014/main" id="{54AC5833-3818-75C7-FCC6-4B77BAC7CB95}"/>
                </a:ext>
              </a:extLst>
            </p:cNvPr>
            <p:cNvSpPr/>
            <p:nvPr/>
          </p:nvSpPr>
          <p:spPr>
            <a:xfrm rot="-782927">
              <a:off x="9329737" y="387414"/>
              <a:ext cx="5975721" cy="22243709"/>
            </a:xfrm>
            <a:prstGeom prst="rect">
              <a:avLst/>
            </a:prstGeom>
            <a:solidFill>
              <a:srgbClr val="231F20"/>
            </a:solidFill>
          </p:spPr>
        </p:sp>
        <p:sp>
          <p:nvSpPr>
            <p:cNvPr id="22" name="AutoShape 10">
              <a:extLst>
                <a:ext uri="{FF2B5EF4-FFF2-40B4-BE49-F238E27FC236}">
                  <a16:creationId xmlns:a16="http://schemas.microsoft.com/office/drawing/2014/main" id="{C06D366E-86E3-B848-0066-8422D9531DE0}"/>
                </a:ext>
              </a:extLst>
            </p:cNvPr>
            <p:cNvSpPr/>
            <p:nvPr/>
          </p:nvSpPr>
          <p:spPr>
            <a:xfrm rot="-782927">
              <a:off x="15801997" y="6526202"/>
              <a:ext cx="732723" cy="15814892"/>
            </a:xfrm>
            <a:prstGeom prst="rect">
              <a:avLst/>
            </a:prstGeom>
            <a:solidFill>
              <a:srgbClr val="08A4DE"/>
            </a:solidFill>
          </p:spPr>
        </p:sp>
      </p:grpSp>
      <p:sp>
        <p:nvSpPr>
          <p:cNvPr id="11" name="TextBox 11"/>
          <p:cNvSpPr txBox="1"/>
          <p:nvPr/>
        </p:nvSpPr>
        <p:spPr>
          <a:xfrm>
            <a:off x="1028700" y="5229225"/>
            <a:ext cx="11880739" cy="1431925"/>
          </a:xfrm>
          <a:prstGeom prst="rect">
            <a:avLst/>
          </a:prstGeom>
        </p:spPr>
        <p:txBody>
          <a:bodyPr lIns="0" tIns="0" rIns="0" bIns="0" rtlCol="0" anchor="t">
            <a:spAutoFit/>
          </a:bodyPr>
          <a:lstStyle/>
          <a:p>
            <a:pPr marL="0" marR="0" lvl="0" indent="0" algn="l" defTabSz="914400" rtl="0" eaLnBrk="1" fontAlgn="auto" latinLnBrk="0" hangingPunct="1">
              <a:lnSpc>
                <a:spcPts val="10999"/>
              </a:lnSpc>
              <a:spcBef>
                <a:spcPts val="0"/>
              </a:spcBef>
              <a:spcAft>
                <a:spcPts val="0"/>
              </a:spcAft>
              <a:buClrTx/>
              <a:buSzTx/>
              <a:buFontTx/>
              <a:buNone/>
              <a:tabLst/>
              <a:defRPr/>
            </a:pPr>
            <a:r>
              <a:rPr kumimoji="0" lang="en-US" sz="9999" b="0" i="0" u="none" strike="noStrike" kern="1200" cap="none" spc="249" normalizeH="0" baseline="0" noProof="0">
                <a:ln>
                  <a:noFill/>
                </a:ln>
                <a:solidFill>
                  <a:srgbClr val="08A4DE"/>
                </a:solidFill>
                <a:effectLst/>
                <a:uLnTx/>
                <a:uFillTx/>
                <a:latin typeface="Bebas Neue Cyrillic"/>
                <a:ea typeface="+mn-ea"/>
                <a:cs typeface="+mn-cs"/>
              </a:rPr>
              <a:t>2022 ACE LEADERSHIP</a:t>
            </a:r>
          </a:p>
        </p:txBody>
      </p:sp>
      <p:sp>
        <p:nvSpPr>
          <p:cNvPr id="12" name="TextBox 12"/>
          <p:cNvSpPr txBox="1"/>
          <p:nvPr/>
        </p:nvSpPr>
        <p:spPr>
          <a:xfrm>
            <a:off x="1028700" y="8216221"/>
            <a:ext cx="12584061" cy="2000548"/>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Arun Purushothaman, Land O'Lakes</a:t>
            </a: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Scott Brons, SPS Commerce</a:t>
            </a: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Kathryn Wolfram, Target</a:t>
            </a: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Andy Lind, Surescripts</a:t>
            </a:r>
          </a:p>
        </p:txBody>
      </p:sp>
      <p:grpSp>
        <p:nvGrpSpPr>
          <p:cNvPr id="13" name="Group 13"/>
          <p:cNvGrpSpPr/>
          <p:nvPr/>
        </p:nvGrpSpPr>
        <p:grpSpPr>
          <a:xfrm>
            <a:off x="1028700" y="2075438"/>
            <a:ext cx="2702120" cy="2617678"/>
            <a:chOff x="0" y="0"/>
            <a:chExt cx="3602826" cy="3490238"/>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3602826" cy="3490238"/>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0515" y="566608"/>
              <a:ext cx="1881796" cy="1881796"/>
            </a:xfrm>
            <a:prstGeom prst="rect">
              <a:avLst/>
            </a:prstGeom>
          </p:spPr>
        </p:pic>
      </p:grpSp>
      <p:sp>
        <p:nvSpPr>
          <p:cNvPr id="16" name="TextBox 16"/>
          <p:cNvSpPr txBox="1"/>
          <p:nvPr/>
        </p:nvSpPr>
        <p:spPr>
          <a:xfrm>
            <a:off x="1028700" y="906463"/>
            <a:ext cx="8882641" cy="615950"/>
          </a:xfrm>
          <a:prstGeom prst="rect">
            <a:avLst/>
          </a:prstGeom>
        </p:spPr>
        <p:txBody>
          <a:bodyPr lIns="0" tIns="0" rIns="0" bIns="0" rtlCol="0" anchor="t">
            <a:spAutoFit/>
          </a:bodyPr>
          <a:lstStyle/>
          <a:p>
            <a:pPr marL="0" marR="0" lvl="0" indent="0" algn="l" defTabSz="914400" rtl="0" eaLnBrk="1" fontAlgn="auto" latinLnBrk="0" hangingPunct="1">
              <a:lnSpc>
                <a:spcPts val="4900"/>
              </a:lnSpc>
              <a:spcBef>
                <a:spcPts val="0"/>
              </a:spcBef>
              <a:spcAft>
                <a:spcPts val="0"/>
              </a:spcAft>
              <a:buClrTx/>
              <a:buSzTx/>
              <a:buFontTx/>
              <a:buNone/>
              <a:tabLst/>
              <a:defRPr/>
            </a:pPr>
            <a:r>
              <a:rPr kumimoji="0" lang="en-US" sz="3500" b="0" i="0" u="none" strike="noStrike" kern="1200" cap="none" spc="315" normalizeH="0" baseline="0" noProof="0">
                <a:ln>
                  <a:noFill/>
                </a:ln>
                <a:solidFill>
                  <a:srgbClr val="FFFFFF"/>
                </a:solidFill>
                <a:effectLst/>
                <a:uLnTx/>
                <a:uFillTx/>
                <a:latin typeface="Bebas Neue Cyrillic"/>
                <a:ea typeface="+mn-ea"/>
                <a:cs typeface="+mn-cs"/>
              </a:rPr>
              <a:t>MINNESOTA TECHNOLOGY ASSOCIATION</a:t>
            </a:r>
          </a:p>
        </p:txBody>
      </p:sp>
      <p:sp>
        <p:nvSpPr>
          <p:cNvPr id="17" name="TextBox 17"/>
          <p:cNvSpPr txBox="1"/>
          <p:nvPr/>
        </p:nvSpPr>
        <p:spPr>
          <a:xfrm>
            <a:off x="1028700" y="6746875"/>
            <a:ext cx="11880739" cy="1431925"/>
          </a:xfrm>
          <a:prstGeom prst="rect">
            <a:avLst/>
          </a:prstGeom>
        </p:spPr>
        <p:txBody>
          <a:bodyPr lIns="0" tIns="0" rIns="0" bIns="0" rtlCol="0" anchor="t">
            <a:spAutoFit/>
          </a:bodyPr>
          <a:lstStyle/>
          <a:p>
            <a:pPr marL="0" marR="0" lvl="0" indent="0" algn="l" defTabSz="914400" rtl="0" eaLnBrk="1" fontAlgn="auto" latinLnBrk="0" hangingPunct="1">
              <a:lnSpc>
                <a:spcPts val="10999"/>
              </a:lnSpc>
              <a:spcBef>
                <a:spcPts val="0"/>
              </a:spcBef>
              <a:spcAft>
                <a:spcPts val="0"/>
              </a:spcAft>
              <a:buClrTx/>
              <a:buSzTx/>
              <a:buFontTx/>
              <a:buNone/>
              <a:tabLst/>
              <a:defRPr/>
            </a:pPr>
            <a:r>
              <a:rPr kumimoji="0" lang="en-US" sz="9999" b="0" i="0" u="none" strike="noStrike" kern="1200" cap="none" spc="249" normalizeH="0" baseline="0" noProof="0">
                <a:ln>
                  <a:noFill/>
                </a:ln>
                <a:solidFill>
                  <a:srgbClr val="A7B3AD"/>
                </a:solidFill>
                <a:effectLst/>
                <a:uLnTx/>
                <a:uFillTx/>
                <a:latin typeface="Bebas Neue Cyrillic"/>
                <a:ea typeface="+mn-ea"/>
                <a:cs typeface="+mn-cs"/>
              </a:rPr>
              <a:t>GROUP 2</a:t>
            </a:r>
          </a:p>
        </p:txBody>
      </p:sp>
      <p:sp>
        <p:nvSpPr>
          <p:cNvPr id="18" name="AutoShape 10">
            <a:extLst>
              <a:ext uri="{FF2B5EF4-FFF2-40B4-BE49-F238E27FC236}">
                <a16:creationId xmlns:a16="http://schemas.microsoft.com/office/drawing/2014/main" id="{71B270DE-D471-FC88-A915-A643D225C253}"/>
              </a:ext>
            </a:extLst>
          </p:cNvPr>
          <p:cNvSpPr/>
          <p:nvPr/>
        </p:nvSpPr>
        <p:spPr>
          <a:xfrm rot="20817073">
            <a:off x="14980785" y="-1069680"/>
            <a:ext cx="694644" cy="12197611"/>
          </a:xfrm>
          <a:prstGeom prst="rect">
            <a:avLst/>
          </a:prstGeom>
          <a:solidFill>
            <a:srgbClr val="08A4DE"/>
          </a:solidFill>
        </p:spPr>
      </p:sp>
    </p:spTree>
    <p:extLst>
      <p:ext uri="{BB962C8B-B14F-4D97-AF65-F5344CB8AC3E}">
        <p14:creationId xmlns:p14="http://schemas.microsoft.com/office/powerpoint/2010/main" val="1000523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12137680" y="0"/>
            <a:ext cx="6150320" cy="13053522"/>
          </a:xfrm>
          <a:prstGeom prst="rect">
            <a:avLst/>
          </a:prstGeom>
          <a:solidFill>
            <a:srgbClr val="231F20"/>
          </a:solidFill>
        </p:spPr>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549267" y="5844070"/>
            <a:ext cx="1327145" cy="1285672"/>
          </a:xfrm>
          <a:prstGeom prst="rect">
            <a:avLst/>
          </a:prstGeom>
        </p:spPr>
      </p:pic>
      <p:sp>
        <p:nvSpPr>
          <p:cNvPr id="9" name="TextBox 9"/>
          <p:cNvSpPr txBox="1"/>
          <p:nvPr/>
        </p:nvSpPr>
        <p:spPr>
          <a:xfrm>
            <a:off x="12552208" y="2528620"/>
            <a:ext cx="5321263" cy="2949839"/>
          </a:xfrm>
          <a:prstGeom prst="rect">
            <a:avLst/>
          </a:prstGeom>
        </p:spPr>
        <p:txBody>
          <a:bodyPr lIns="0" tIns="0" rIns="0" bIns="0" rtlCol="0" anchor="t">
            <a:spAutoFit/>
          </a:bodyPr>
          <a:lstStyle/>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8600" b="0" i="0" u="none" strike="noStrike" kern="1200" cap="none" spc="860" normalizeH="0" baseline="0" noProof="0">
                <a:ln>
                  <a:noFill/>
                </a:ln>
                <a:solidFill>
                  <a:srgbClr val="08A4DE"/>
                </a:solidFill>
                <a:effectLst/>
                <a:uLnTx/>
                <a:uFillTx/>
                <a:latin typeface="Bebas Neue Cyrillic"/>
                <a:ea typeface="+mn-ea"/>
                <a:cs typeface="+mn-cs"/>
              </a:rPr>
              <a:t>KEY INVESTMENT THEMES</a:t>
            </a: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866249" y="6140315"/>
            <a:ext cx="693183" cy="693183"/>
          </a:xfrm>
          <a:prstGeom prst="rect">
            <a:avLst/>
          </a:prstGeom>
        </p:spPr>
      </p:pic>
      <p:pic>
        <p:nvPicPr>
          <p:cNvPr id="3" name="Picture 5">
            <a:extLst>
              <a:ext uri="{FF2B5EF4-FFF2-40B4-BE49-F238E27FC236}">
                <a16:creationId xmlns:a16="http://schemas.microsoft.com/office/drawing/2014/main" id="{C0581C9A-57B8-65E3-A85E-8C04AC319EAB}"/>
              </a:ext>
            </a:extLst>
          </p:cNvPr>
          <p:cNvPicPr>
            <a:picLocks noChangeAspect="1"/>
          </p:cNvPicPr>
          <p:nvPr/>
        </p:nvPicPr>
        <p:blipFill>
          <a:blip r:embed="rId7"/>
          <a:stretch>
            <a:fillRect/>
          </a:stretch>
        </p:blipFill>
        <p:spPr>
          <a:xfrm>
            <a:off x="147578" y="1476744"/>
            <a:ext cx="11843793" cy="7926714"/>
          </a:xfrm>
          <a:prstGeom prst="rect">
            <a:avLst/>
          </a:prstGeom>
        </p:spPr>
      </p:pic>
    </p:spTree>
    <p:extLst>
      <p:ext uri="{BB962C8B-B14F-4D97-AF65-F5344CB8AC3E}">
        <p14:creationId xmlns:p14="http://schemas.microsoft.com/office/powerpoint/2010/main" val="2007092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0" y="-5804366"/>
            <a:ext cx="15675429" cy="17155989"/>
            <a:chOff x="0" y="387414"/>
            <a:chExt cx="16534720" cy="22243709"/>
          </a:xfrm>
        </p:grpSpPr>
        <p:sp>
          <p:nvSpPr>
            <p:cNvPr id="8" name="AutoShape 8"/>
            <p:cNvSpPr/>
            <p:nvPr/>
          </p:nvSpPr>
          <p:spPr>
            <a:xfrm>
              <a:off x="0" y="7847892"/>
              <a:ext cx="14250739" cy="13951132"/>
            </a:xfrm>
            <a:prstGeom prst="rect">
              <a:avLst/>
            </a:prstGeom>
            <a:solidFill>
              <a:srgbClr val="231F20"/>
            </a:solidFill>
          </p:spPr>
        </p:sp>
        <p:sp>
          <p:nvSpPr>
            <p:cNvPr id="9" name="AutoShape 9"/>
            <p:cNvSpPr/>
            <p:nvPr/>
          </p:nvSpPr>
          <p:spPr>
            <a:xfrm rot="-782927">
              <a:off x="9329737" y="387414"/>
              <a:ext cx="5975721" cy="22243709"/>
            </a:xfrm>
            <a:prstGeom prst="rect">
              <a:avLst/>
            </a:prstGeom>
            <a:solidFill>
              <a:srgbClr val="231F20"/>
            </a:solidFill>
          </p:spPr>
        </p:sp>
        <p:sp>
          <p:nvSpPr>
            <p:cNvPr id="10" name="AutoShape 10"/>
            <p:cNvSpPr/>
            <p:nvPr/>
          </p:nvSpPr>
          <p:spPr>
            <a:xfrm rot="-782927">
              <a:off x="15801997" y="6526202"/>
              <a:ext cx="732723" cy="15814892"/>
            </a:xfrm>
            <a:prstGeom prst="rect">
              <a:avLst/>
            </a:prstGeom>
            <a:solidFill>
              <a:srgbClr val="08A4DE"/>
            </a:solidFill>
          </p:spPr>
        </p:sp>
      </p:grpSp>
      <p:sp>
        <p:nvSpPr>
          <p:cNvPr id="3" name="TextBox 3">
            <a:extLst>
              <a:ext uri="{FF2B5EF4-FFF2-40B4-BE49-F238E27FC236}">
                <a16:creationId xmlns:a16="http://schemas.microsoft.com/office/drawing/2014/main" id="{B730678B-80E2-EB5C-ED66-A20CC19B3D86}"/>
              </a:ext>
            </a:extLst>
          </p:cNvPr>
          <p:cNvSpPr txBox="1"/>
          <p:nvPr/>
        </p:nvSpPr>
        <p:spPr>
          <a:xfrm>
            <a:off x="1159054" y="4393951"/>
            <a:ext cx="11697346" cy="162560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999"/>
              </a:lnSpc>
            </a:pPr>
            <a:r>
              <a:rPr lang="en-US" sz="9950" spc="499">
                <a:solidFill>
                  <a:srgbClr val="08A4DE"/>
                </a:solidFill>
                <a:latin typeface="Bebas Neue Cyrillic"/>
              </a:rPr>
              <a:t>QUESTIONS?</a:t>
            </a:r>
            <a:endParaRPr lang="en-US"/>
          </a:p>
        </p:txBody>
      </p:sp>
    </p:spTree>
    <p:extLst>
      <p:ext uri="{BB962C8B-B14F-4D97-AF65-F5344CB8AC3E}">
        <p14:creationId xmlns:p14="http://schemas.microsoft.com/office/powerpoint/2010/main" val="713268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7">
            <a:extLst>
              <a:ext uri="{FF2B5EF4-FFF2-40B4-BE49-F238E27FC236}">
                <a16:creationId xmlns:a16="http://schemas.microsoft.com/office/drawing/2014/main" id="{9A21A57D-6C31-FE90-C089-4D02E5B27AC1}"/>
              </a:ext>
            </a:extLst>
          </p:cNvPr>
          <p:cNvGrpSpPr/>
          <p:nvPr/>
        </p:nvGrpSpPr>
        <p:grpSpPr>
          <a:xfrm>
            <a:off x="0" y="-5804366"/>
            <a:ext cx="15675429" cy="17155989"/>
            <a:chOff x="0" y="387414"/>
            <a:chExt cx="16534720" cy="22243709"/>
          </a:xfrm>
        </p:grpSpPr>
        <p:sp>
          <p:nvSpPr>
            <p:cNvPr id="19" name="AutoShape 8">
              <a:extLst>
                <a:ext uri="{FF2B5EF4-FFF2-40B4-BE49-F238E27FC236}">
                  <a16:creationId xmlns:a16="http://schemas.microsoft.com/office/drawing/2014/main" id="{B9681E51-CCF0-2496-05F6-30F07D62DDD8}"/>
                </a:ext>
              </a:extLst>
            </p:cNvPr>
            <p:cNvSpPr/>
            <p:nvPr/>
          </p:nvSpPr>
          <p:spPr>
            <a:xfrm>
              <a:off x="0" y="7847892"/>
              <a:ext cx="14250739" cy="13951132"/>
            </a:xfrm>
            <a:prstGeom prst="rect">
              <a:avLst/>
            </a:prstGeom>
            <a:solidFill>
              <a:srgbClr val="231F20"/>
            </a:solidFill>
          </p:spPr>
        </p:sp>
        <p:sp>
          <p:nvSpPr>
            <p:cNvPr id="20" name="AutoShape 9">
              <a:extLst>
                <a:ext uri="{FF2B5EF4-FFF2-40B4-BE49-F238E27FC236}">
                  <a16:creationId xmlns:a16="http://schemas.microsoft.com/office/drawing/2014/main" id="{E3DDF0E7-1684-906A-5B74-9FBE9A43E64A}"/>
                </a:ext>
              </a:extLst>
            </p:cNvPr>
            <p:cNvSpPr/>
            <p:nvPr/>
          </p:nvSpPr>
          <p:spPr>
            <a:xfrm rot="-782927">
              <a:off x="9329737" y="387414"/>
              <a:ext cx="5975721" cy="22243709"/>
            </a:xfrm>
            <a:prstGeom prst="rect">
              <a:avLst/>
            </a:prstGeom>
            <a:solidFill>
              <a:srgbClr val="231F20"/>
            </a:solidFill>
          </p:spPr>
        </p:sp>
        <p:sp>
          <p:nvSpPr>
            <p:cNvPr id="21" name="AutoShape 10">
              <a:extLst>
                <a:ext uri="{FF2B5EF4-FFF2-40B4-BE49-F238E27FC236}">
                  <a16:creationId xmlns:a16="http://schemas.microsoft.com/office/drawing/2014/main" id="{CDAAE82B-8A56-4E33-981A-C26CD198F6B3}"/>
                </a:ext>
              </a:extLst>
            </p:cNvPr>
            <p:cNvSpPr/>
            <p:nvPr/>
          </p:nvSpPr>
          <p:spPr>
            <a:xfrm rot="-782927">
              <a:off x="15801997" y="6526202"/>
              <a:ext cx="732723" cy="15814892"/>
            </a:xfrm>
            <a:prstGeom prst="rect">
              <a:avLst/>
            </a:prstGeom>
            <a:solidFill>
              <a:srgbClr val="08A4DE"/>
            </a:solidFill>
          </p:spPr>
        </p:sp>
      </p:grpSp>
      <p:sp>
        <p:nvSpPr>
          <p:cNvPr id="22" name="AutoShape 10">
            <a:extLst>
              <a:ext uri="{FF2B5EF4-FFF2-40B4-BE49-F238E27FC236}">
                <a16:creationId xmlns:a16="http://schemas.microsoft.com/office/drawing/2014/main" id="{BFA11FD2-B656-3E00-6FE3-8F9DA05B4652}"/>
              </a:ext>
            </a:extLst>
          </p:cNvPr>
          <p:cNvSpPr/>
          <p:nvPr/>
        </p:nvSpPr>
        <p:spPr>
          <a:xfrm rot="20817073">
            <a:off x="14980785" y="-1069680"/>
            <a:ext cx="694644" cy="12197611"/>
          </a:xfrm>
          <a:prstGeom prst="rect">
            <a:avLst/>
          </a:prstGeom>
          <a:solidFill>
            <a:srgbClr val="08A4DE"/>
          </a:solidFill>
        </p:spPr>
      </p:sp>
      <p:sp>
        <p:nvSpPr>
          <p:cNvPr id="11" name="TextBox 11"/>
          <p:cNvSpPr txBox="1"/>
          <p:nvPr/>
        </p:nvSpPr>
        <p:spPr>
          <a:xfrm>
            <a:off x="814701" y="4382529"/>
            <a:ext cx="11880739" cy="1431925"/>
          </a:xfrm>
          <a:prstGeom prst="rect">
            <a:avLst/>
          </a:prstGeom>
        </p:spPr>
        <p:txBody>
          <a:bodyPr lIns="0" tIns="0" rIns="0" bIns="0" rtlCol="0" anchor="t">
            <a:spAutoFit/>
          </a:bodyPr>
          <a:lstStyle/>
          <a:p>
            <a:pPr marL="0" marR="0" lvl="0" indent="0" algn="l" defTabSz="914400" rtl="0" eaLnBrk="1" fontAlgn="auto" latinLnBrk="0" hangingPunct="1">
              <a:lnSpc>
                <a:spcPts val="10999"/>
              </a:lnSpc>
              <a:spcBef>
                <a:spcPts val="0"/>
              </a:spcBef>
              <a:spcAft>
                <a:spcPts val="0"/>
              </a:spcAft>
              <a:buClrTx/>
              <a:buSzTx/>
              <a:buFontTx/>
              <a:buNone/>
              <a:tabLst/>
              <a:defRPr/>
            </a:pPr>
            <a:r>
              <a:rPr kumimoji="0" lang="en-US" sz="9999" b="0" i="0" u="none" strike="noStrike" kern="1200" cap="none" spc="249" normalizeH="0" baseline="0" noProof="0">
                <a:ln>
                  <a:noFill/>
                </a:ln>
                <a:solidFill>
                  <a:srgbClr val="08A4DE"/>
                </a:solidFill>
                <a:effectLst/>
                <a:uLnTx/>
                <a:uFillTx/>
                <a:latin typeface="Bebas Neue Cyrillic"/>
                <a:ea typeface="+mn-ea"/>
                <a:cs typeface="+mn-cs"/>
              </a:rPr>
              <a:t>2022 ACE LEADERSHIP</a:t>
            </a:r>
          </a:p>
        </p:txBody>
      </p:sp>
      <p:sp>
        <p:nvSpPr>
          <p:cNvPr id="12" name="TextBox 12"/>
          <p:cNvSpPr txBox="1"/>
          <p:nvPr/>
        </p:nvSpPr>
        <p:spPr>
          <a:xfrm>
            <a:off x="814701" y="6856151"/>
            <a:ext cx="13327380" cy="352250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Amanda Swan, SPS Commerce </a:t>
            </a:r>
            <a:endParaRPr kumimoji="0" lang="en-US" sz="40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Chad Boelter, Mayo Clinic </a:t>
            </a:r>
            <a:endParaRPr kumimoji="0" lang="en-US" sz="40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Dave Loveridge, Securian Financial </a:t>
            </a:r>
            <a:endParaRPr kumimoji="0" lang="en-US" sz="40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Lisa Oezalpay, Comcast </a:t>
            </a:r>
            <a:endParaRPr kumimoji="0" lang="en-US" sz="40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68" normalizeH="0" baseline="0" noProof="0">
                <a:ln>
                  <a:noFill/>
                </a:ln>
                <a:solidFill>
                  <a:srgbClr val="FFFFFF"/>
                </a:solidFill>
                <a:effectLst/>
                <a:uLnTx/>
                <a:uFillTx/>
                <a:latin typeface="Montserrat Classic Bold"/>
                <a:ea typeface="+mn-ea"/>
                <a:cs typeface="+mn-cs"/>
              </a:rPr>
              <a:t>Ted Ellefson, Seagate</a:t>
            </a:r>
            <a:endParaRPr kumimoji="0" lang="en-US" sz="40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ts val="3920"/>
              </a:lnSpc>
              <a:spcBef>
                <a:spcPts val="0"/>
              </a:spcBef>
              <a:spcAft>
                <a:spcPts val="0"/>
              </a:spcAft>
              <a:buClrTx/>
              <a:buSzTx/>
              <a:buFontTx/>
              <a:buNone/>
              <a:tabLst/>
              <a:defRPr/>
            </a:pPr>
            <a:endParaRPr kumimoji="0" lang="en-US" sz="2800" b="0" i="0" u="none" strike="noStrike" kern="1200" cap="none" spc="168" normalizeH="0" baseline="0" noProof="0">
              <a:ln>
                <a:noFill/>
              </a:ln>
              <a:solidFill>
                <a:srgbClr val="FFFFFF"/>
              </a:solidFill>
              <a:effectLst/>
              <a:uLnTx/>
              <a:uFillTx/>
              <a:latin typeface="Montserrat Classic Bold"/>
              <a:ea typeface="+mn-ea"/>
              <a:cs typeface="Calibri"/>
            </a:endParaRPr>
          </a:p>
        </p:txBody>
      </p:sp>
      <p:grpSp>
        <p:nvGrpSpPr>
          <p:cNvPr id="13" name="Group 13"/>
          <p:cNvGrpSpPr/>
          <p:nvPr/>
        </p:nvGrpSpPr>
        <p:grpSpPr>
          <a:xfrm>
            <a:off x="1028700" y="1643632"/>
            <a:ext cx="2702120" cy="2617678"/>
            <a:chOff x="0" y="0"/>
            <a:chExt cx="3602826" cy="3490238"/>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3602826" cy="3490238"/>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0515" y="566608"/>
              <a:ext cx="1881796" cy="1881796"/>
            </a:xfrm>
            <a:prstGeom prst="rect">
              <a:avLst/>
            </a:prstGeom>
          </p:spPr>
        </p:pic>
      </p:grpSp>
      <p:sp>
        <p:nvSpPr>
          <p:cNvPr id="16" name="TextBox 16"/>
          <p:cNvSpPr txBox="1"/>
          <p:nvPr/>
        </p:nvSpPr>
        <p:spPr>
          <a:xfrm>
            <a:off x="1028700" y="906463"/>
            <a:ext cx="8882641" cy="615950"/>
          </a:xfrm>
          <a:prstGeom prst="rect">
            <a:avLst/>
          </a:prstGeom>
        </p:spPr>
        <p:txBody>
          <a:bodyPr lIns="0" tIns="0" rIns="0" bIns="0" rtlCol="0" anchor="t">
            <a:spAutoFit/>
          </a:bodyPr>
          <a:lstStyle/>
          <a:p>
            <a:pPr marL="0" marR="0" lvl="0" indent="0" algn="l" defTabSz="914400" rtl="0" eaLnBrk="1" fontAlgn="auto" latinLnBrk="0" hangingPunct="1">
              <a:lnSpc>
                <a:spcPts val="4900"/>
              </a:lnSpc>
              <a:spcBef>
                <a:spcPts val="0"/>
              </a:spcBef>
              <a:spcAft>
                <a:spcPts val="0"/>
              </a:spcAft>
              <a:buClrTx/>
              <a:buSzTx/>
              <a:buFontTx/>
              <a:buNone/>
              <a:tabLst/>
              <a:defRPr/>
            </a:pPr>
            <a:r>
              <a:rPr kumimoji="0" lang="en-US" sz="3500" b="0" i="0" u="none" strike="noStrike" kern="1200" cap="none" spc="315" normalizeH="0" baseline="0" noProof="0">
                <a:ln>
                  <a:noFill/>
                </a:ln>
                <a:solidFill>
                  <a:srgbClr val="FFFFFF"/>
                </a:solidFill>
                <a:effectLst/>
                <a:uLnTx/>
                <a:uFillTx/>
                <a:latin typeface="Bebas Neue Cyrillic"/>
                <a:ea typeface="+mn-ea"/>
                <a:cs typeface="+mn-cs"/>
              </a:rPr>
              <a:t>MINNESOTA TECHNOLOGY ASSOCIATION</a:t>
            </a:r>
          </a:p>
        </p:txBody>
      </p:sp>
      <p:sp>
        <p:nvSpPr>
          <p:cNvPr id="17" name="TextBox 17"/>
          <p:cNvSpPr txBox="1"/>
          <p:nvPr/>
        </p:nvSpPr>
        <p:spPr>
          <a:xfrm>
            <a:off x="817020" y="5571813"/>
            <a:ext cx="11880739" cy="1431925"/>
          </a:xfrm>
          <a:prstGeom prst="rect">
            <a:avLst/>
          </a:prstGeom>
        </p:spPr>
        <p:txBody>
          <a:bodyPr lIns="0" tIns="0" rIns="0" bIns="0" rtlCol="0" anchor="t">
            <a:spAutoFit/>
          </a:bodyPr>
          <a:lstStyle/>
          <a:p>
            <a:pPr marL="0" marR="0" lvl="0" indent="0" algn="l" defTabSz="914400" rtl="0" eaLnBrk="1" fontAlgn="auto" latinLnBrk="0" hangingPunct="1">
              <a:lnSpc>
                <a:spcPts val="10999"/>
              </a:lnSpc>
              <a:spcBef>
                <a:spcPts val="0"/>
              </a:spcBef>
              <a:spcAft>
                <a:spcPts val="0"/>
              </a:spcAft>
              <a:buClrTx/>
              <a:buSzTx/>
              <a:buFontTx/>
              <a:buNone/>
              <a:tabLst/>
              <a:defRPr/>
            </a:pPr>
            <a:r>
              <a:rPr kumimoji="0" lang="en-US" sz="9950" b="0" i="0" u="none" strike="noStrike" kern="1200" cap="none" spc="249" normalizeH="0" baseline="0" noProof="0">
                <a:ln>
                  <a:noFill/>
                </a:ln>
                <a:solidFill>
                  <a:srgbClr val="A7B3AD"/>
                </a:solidFill>
                <a:effectLst/>
                <a:uLnTx/>
                <a:uFillTx/>
                <a:latin typeface="Bebas Neue Cyrillic"/>
                <a:ea typeface="+mn-ea"/>
                <a:cs typeface="+mn-cs"/>
              </a:rPr>
              <a:t>GROUP 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437980" y="-505080"/>
            <a:ext cx="17412040" cy="10375398"/>
          </a:xfrm>
          <a:prstGeom prst="rect">
            <a:avLst/>
          </a:prstGeom>
          <a:solidFill>
            <a:srgbClr val="231F20"/>
          </a:solidFill>
        </p:spPr>
      </p:sp>
      <p:sp>
        <p:nvSpPr>
          <p:cNvPr id="3" name="TextBox 3"/>
          <p:cNvSpPr txBox="1"/>
          <p:nvPr/>
        </p:nvSpPr>
        <p:spPr>
          <a:xfrm rot="-5400000">
            <a:off x="-2850562" y="4432682"/>
            <a:ext cx="9008713" cy="1421637"/>
          </a:xfrm>
          <a:prstGeom prst="rect">
            <a:avLst/>
          </a:prstGeom>
        </p:spPr>
        <p:txBody>
          <a:bodyPr lIns="0" tIns="0" rIns="0" bIns="0" rtlCol="0" anchor="t">
            <a:spAutoFit/>
          </a:bodyPr>
          <a:lstStyle/>
          <a:p>
            <a:pPr marL="0" marR="0" lvl="0" indent="0" algn="ctr" defTabSz="914400" rtl="0" eaLnBrk="1" fontAlgn="auto" latinLnBrk="0" hangingPunct="1">
              <a:lnSpc>
                <a:spcPts val="11453"/>
              </a:lnSpc>
              <a:spcBef>
                <a:spcPts val="0"/>
              </a:spcBef>
              <a:spcAft>
                <a:spcPts val="0"/>
              </a:spcAft>
              <a:buClrTx/>
              <a:buSzTx/>
              <a:buFontTx/>
              <a:buNone/>
              <a:tabLst/>
              <a:defRPr/>
            </a:pPr>
            <a:r>
              <a:rPr kumimoji="0" lang="en-US" sz="8810" b="0" i="0" u="none" strike="noStrike" kern="1200" cap="none" spc="881" normalizeH="0" baseline="0" noProof="0">
                <a:ln>
                  <a:noFill/>
                </a:ln>
                <a:solidFill>
                  <a:srgbClr val="08A4DE"/>
                </a:solidFill>
                <a:effectLst/>
                <a:uLnTx/>
                <a:uFillTx/>
                <a:latin typeface="Bebas Neue Cyrillic"/>
                <a:ea typeface="+mn-ea"/>
                <a:cs typeface="+mn-cs"/>
              </a:rPr>
              <a:t>LEADING INDICATORS</a:t>
            </a:r>
          </a:p>
        </p:txBody>
      </p:sp>
      <p:sp>
        <p:nvSpPr>
          <p:cNvPr id="4" name="TextBox 4"/>
          <p:cNvSpPr txBox="1"/>
          <p:nvPr/>
        </p:nvSpPr>
        <p:spPr>
          <a:xfrm>
            <a:off x="2947588" y="1626049"/>
            <a:ext cx="14058488" cy="10957680"/>
          </a:xfrm>
          <a:prstGeom prst="rect">
            <a:avLst/>
          </a:prstGeom>
        </p:spPr>
        <p:txBody>
          <a:bodyPr lIns="0" tIns="0" rIns="0" bIns="0" rtlCol="0" anchor="t">
            <a:spAutoFit/>
          </a:bodyPr>
          <a:lstStyle/>
          <a:p>
            <a:pPr marL="443230" marR="0" lvl="1" indent="0" algn="l" defTabSz="914400" rtl="0" eaLnBrk="1" fontAlgn="auto" latinLnBrk="0" hangingPunct="1">
              <a:lnSpc>
                <a:spcPts val="6160"/>
              </a:lnSpc>
              <a:spcBef>
                <a:spcPts val="0"/>
              </a:spcBef>
              <a:spcAft>
                <a:spcPts val="0"/>
              </a:spcAft>
              <a:buClrTx/>
              <a:buSzTx/>
              <a:buFontTx/>
              <a:buNone/>
              <a:tabLst/>
              <a:defRPr/>
            </a:pPr>
            <a:r>
              <a:rPr kumimoji="0" lang="en-US" sz="4100" b="0" i="0" u="none" strike="noStrike" kern="1200" cap="none" spc="41" normalizeH="0" baseline="0" noProof="0">
                <a:ln>
                  <a:noFill/>
                </a:ln>
                <a:solidFill>
                  <a:srgbClr val="FFFFFF"/>
                </a:solidFill>
                <a:effectLst/>
                <a:uLnTx/>
                <a:uFillTx/>
                <a:latin typeface="Montserrat Classic"/>
                <a:ea typeface="+mn-ea"/>
                <a:cs typeface="+mn-cs"/>
              </a:rPr>
              <a:t>MN is dead last in percentage of high schools offering Computer Science</a:t>
            </a:r>
          </a:p>
          <a:p>
            <a:pPr marL="443230" marR="0" lvl="1" indent="0" algn="l" defTabSz="914400" rtl="0" eaLnBrk="1" fontAlgn="auto" latinLnBrk="0" hangingPunct="1">
              <a:lnSpc>
                <a:spcPts val="6160"/>
              </a:lnSpc>
              <a:spcBef>
                <a:spcPts val="0"/>
              </a:spcBef>
              <a:spcAft>
                <a:spcPts val="0"/>
              </a:spcAft>
              <a:buClrTx/>
              <a:buSzTx/>
              <a:buFontTx/>
              <a:buNone/>
              <a:tabLst/>
              <a:defRPr/>
            </a:pPr>
            <a:endParaRPr kumimoji="0" lang="en-US" sz="4100" b="0" i="0" u="none" strike="noStrike" kern="1200" cap="none" spc="41" normalizeH="0" baseline="0" noProof="0">
              <a:ln>
                <a:noFill/>
              </a:ln>
              <a:solidFill>
                <a:srgbClr val="FFFFFF"/>
              </a:solidFill>
              <a:effectLst/>
              <a:uLnTx/>
              <a:uFillTx/>
              <a:latin typeface="Montserrat Classic"/>
              <a:ea typeface="+mn-ea"/>
              <a:cs typeface="+mn-cs"/>
            </a:endParaRPr>
          </a:p>
          <a:p>
            <a:pPr marL="443230" marR="0" lvl="1" indent="0" algn="l" defTabSz="914400" rtl="0" eaLnBrk="1" fontAlgn="auto" latinLnBrk="0" hangingPunct="1">
              <a:lnSpc>
                <a:spcPts val="6160"/>
              </a:lnSpc>
              <a:spcBef>
                <a:spcPts val="0"/>
              </a:spcBef>
              <a:spcAft>
                <a:spcPts val="0"/>
              </a:spcAft>
              <a:buClrTx/>
              <a:buSzTx/>
              <a:buFont typeface="Arial"/>
              <a:buNone/>
              <a:tabLst/>
              <a:defRPr/>
            </a:pPr>
            <a:r>
              <a:rPr kumimoji="0" lang="en-US" sz="4100" b="0" i="0" u="none" strike="noStrike" kern="1200" cap="none" spc="41" normalizeH="0" baseline="0" noProof="0">
                <a:ln>
                  <a:noFill/>
                </a:ln>
                <a:solidFill>
                  <a:srgbClr val="FFFFFF"/>
                </a:solidFill>
                <a:effectLst/>
                <a:uLnTx/>
                <a:uFillTx/>
                <a:latin typeface="Montserrat Classic"/>
                <a:ea typeface="+mn-ea"/>
                <a:cs typeface="+mn-cs"/>
              </a:rPr>
              <a:t>Strengths we can draw upon for closing the gap</a:t>
            </a:r>
          </a:p>
          <a:p>
            <a:pPr marL="886460" marR="0" lvl="1" indent="-443230" algn="l" defTabSz="914400" rtl="0" eaLnBrk="1" fontAlgn="auto" latinLnBrk="0" hangingPunct="1">
              <a:lnSpc>
                <a:spcPts val="6160"/>
              </a:lnSpc>
              <a:spcBef>
                <a:spcPts val="0"/>
              </a:spcBef>
              <a:spcAft>
                <a:spcPts val="0"/>
              </a:spcAft>
              <a:buClrTx/>
              <a:buSzTx/>
              <a:buFont typeface="Arial"/>
              <a:buChar char="•"/>
              <a:tabLst/>
              <a:defRPr/>
            </a:pPr>
            <a:r>
              <a:rPr kumimoji="0" lang="en-US" sz="4100" b="0" i="0" u="none" strike="noStrike" kern="1200" cap="none" spc="41" normalizeH="0" baseline="0" noProof="0">
                <a:ln>
                  <a:noFill/>
                </a:ln>
                <a:solidFill>
                  <a:srgbClr val="FFFFFF"/>
                </a:solidFill>
                <a:effectLst/>
                <a:uLnTx/>
                <a:uFillTx/>
                <a:latin typeface="Montserrat Classic"/>
                <a:ea typeface="+mn-ea"/>
                <a:cs typeface="+mn-cs"/>
              </a:rPr>
              <a:t>Great students – ranked #6 in the US</a:t>
            </a: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886460" marR="0" lvl="1" indent="-443230" algn="l" defTabSz="914400" rtl="0" eaLnBrk="1" fontAlgn="auto" latinLnBrk="0" hangingPunct="1">
              <a:lnSpc>
                <a:spcPts val="6160"/>
              </a:lnSpc>
              <a:spcBef>
                <a:spcPts val="0"/>
              </a:spcBef>
              <a:spcAft>
                <a:spcPts val="0"/>
              </a:spcAft>
              <a:buClrTx/>
              <a:buSzTx/>
              <a:buFont typeface="Arial"/>
              <a:buChar char="•"/>
              <a:tabLst/>
              <a:defRPr/>
            </a:pPr>
            <a:r>
              <a:rPr kumimoji="0" lang="en-US" sz="4100" b="0" i="0" u="none" strike="noStrike" kern="1200" cap="none" spc="41" normalizeH="0" baseline="0" noProof="0">
                <a:ln>
                  <a:noFill/>
                </a:ln>
                <a:solidFill>
                  <a:srgbClr val="FFFFFF"/>
                </a:solidFill>
                <a:effectLst/>
                <a:uLnTx/>
                <a:uFillTx/>
                <a:latin typeface="Montserrat Classic"/>
                <a:ea typeface="+mn-ea"/>
                <a:cs typeface="+mn-cs"/>
              </a:rPr>
              <a:t>High quality teachers </a:t>
            </a:r>
          </a:p>
          <a:p>
            <a:pPr marL="886460" marR="0" lvl="1" indent="-443230" algn="l" defTabSz="914400" rtl="0" eaLnBrk="1" fontAlgn="auto" latinLnBrk="0" hangingPunct="1">
              <a:lnSpc>
                <a:spcPts val="6160"/>
              </a:lnSpc>
              <a:spcBef>
                <a:spcPts val="0"/>
              </a:spcBef>
              <a:spcAft>
                <a:spcPts val="0"/>
              </a:spcAft>
              <a:buClrTx/>
              <a:buSzTx/>
              <a:buFont typeface="Arial"/>
              <a:buChar char="•"/>
              <a:tabLst/>
              <a:defRPr/>
            </a:pPr>
            <a:r>
              <a:rPr kumimoji="0" lang="en-US" sz="4100" b="0" i="0" u="none" strike="noStrike" kern="1200" cap="none" spc="41" normalizeH="0" baseline="0" noProof="0">
                <a:ln>
                  <a:noFill/>
                </a:ln>
                <a:solidFill>
                  <a:srgbClr val="FFFFFF"/>
                </a:solidFill>
                <a:effectLst/>
                <a:uLnTx/>
                <a:uFillTx/>
                <a:latin typeface="Montserrat Classic"/>
                <a:ea typeface="+mn-ea"/>
                <a:cs typeface="+mn-cs"/>
              </a:rPr>
              <a:t>Organizations that support our education system</a:t>
            </a:r>
          </a:p>
          <a:p>
            <a:pPr marL="886460" marR="0" lvl="1" indent="-443230" algn="l" defTabSz="914400" rtl="0" eaLnBrk="1" fontAlgn="auto" latinLnBrk="0" hangingPunct="1">
              <a:lnSpc>
                <a:spcPts val="6160"/>
              </a:lnSpc>
              <a:spcBef>
                <a:spcPts val="0"/>
              </a:spcBef>
              <a:spcAft>
                <a:spcPts val="0"/>
              </a:spcAft>
              <a:buClrTx/>
              <a:buSzTx/>
              <a:buFont typeface="Arial"/>
              <a:buChar char="•"/>
              <a:tabLst/>
              <a:defRPr/>
            </a:pPr>
            <a:r>
              <a:rPr kumimoji="0" lang="en-US" sz="4100" b="0" i="0" u="none" strike="noStrike" kern="1200" cap="none" spc="41" normalizeH="0" baseline="0" noProof="0">
                <a:ln>
                  <a:noFill/>
                </a:ln>
                <a:solidFill>
                  <a:srgbClr val="FFFFFF"/>
                </a:solidFill>
                <a:effectLst/>
                <a:uLnTx/>
                <a:uFillTx/>
                <a:latin typeface="Montserrat Classic"/>
                <a:ea typeface="+mn-ea"/>
                <a:cs typeface="+mn-cs"/>
              </a:rPr>
              <a:t>Lobbying for increasing focus on Computer Science in MN schools</a:t>
            </a:r>
          </a:p>
          <a:p>
            <a:pPr marL="886460" marR="0" lvl="1" indent="-443230" algn="l" defTabSz="914400" rtl="0" eaLnBrk="1" fontAlgn="auto" latinLnBrk="0" hangingPunct="1">
              <a:lnSpc>
                <a:spcPts val="6160"/>
              </a:lnSpc>
              <a:spcBef>
                <a:spcPts val="0"/>
              </a:spcBef>
              <a:spcAft>
                <a:spcPts val="0"/>
              </a:spcAft>
              <a:buClrTx/>
              <a:buSzTx/>
              <a:buFont typeface="Arial"/>
              <a:buChar char="•"/>
              <a:tabLst/>
              <a:defRPr/>
            </a:pPr>
            <a:endParaRPr kumimoji="0" lang="en-US" sz="4100" b="0" i="0" u="none" strike="noStrike" kern="1200" cap="none" spc="41" normalizeH="0" baseline="0" noProof="0">
              <a:ln>
                <a:noFill/>
              </a:ln>
              <a:solidFill>
                <a:srgbClr val="FFFFFF"/>
              </a:solidFill>
              <a:effectLst/>
              <a:uLnTx/>
              <a:uFillTx/>
              <a:latin typeface="Montserrat Classic"/>
              <a:ea typeface="+mn-ea"/>
              <a:cs typeface="+mn-cs"/>
            </a:endParaRPr>
          </a:p>
          <a:p>
            <a:pPr marL="443230" marR="0" lvl="1" indent="0" algn="l" defTabSz="914400" rtl="0" eaLnBrk="1" fontAlgn="auto" latinLnBrk="0" hangingPunct="1">
              <a:lnSpc>
                <a:spcPts val="6160"/>
              </a:lnSpc>
              <a:spcBef>
                <a:spcPts val="0"/>
              </a:spcBef>
              <a:spcAft>
                <a:spcPts val="0"/>
              </a:spcAft>
              <a:buClrTx/>
              <a:buSzTx/>
              <a:buFontTx/>
              <a:buNone/>
              <a:tabLst/>
              <a:defRPr/>
            </a:pPr>
            <a:endParaRPr kumimoji="0" lang="en-US" sz="4100" b="0" i="0" u="none" strike="noStrike" kern="1200" cap="none" spc="41" normalizeH="0" baseline="0" noProof="0">
              <a:ln>
                <a:noFill/>
              </a:ln>
              <a:solidFill>
                <a:srgbClr val="FFFFFF"/>
              </a:solidFill>
              <a:effectLst/>
              <a:uLnTx/>
              <a:uFillTx/>
              <a:latin typeface="Montserrat Classic"/>
              <a:ea typeface="+mn-ea"/>
              <a:cs typeface="+mn-cs"/>
            </a:endParaRPr>
          </a:p>
          <a:p>
            <a:pPr marL="886460" marR="0" lvl="1" indent="-443230" algn="l" defTabSz="914400" rtl="0" eaLnBrk="1" fontAlgn="auto" latinLnBrk="0" hangingPunct="1">
              <a:lnSpc>
                <a:spcPts val="6160"/>
              </a:lnSpc>
              <a:spcBef>
                <a:spcPts val="0"/>
              </a:spcBef>
              <a:spcAft>
                <a:spcPts val="0"/>
              </a:spcAft>
              <a:buClrTx/>
              <a:buSzTx/>
              <a:buFont typeface="Arial"/>
              <a:buChar char="•"/>
              <a:tabLst/>
              <a:defRPr/>
            </a:pPr>
            <a:endParaRPr kumimoji="0" lang="en-US" sz="4100" b="0" i="0" u="none" strike="noStrike" kern="1200" cap="none" spc="41" normalizeH="0" baseline="0" noProof="0">
              <a:ln>
                <a:noFill/>
              </a:ln>
              <a:solidFill>
                <a:srgbClr val="FFFFFF"/>
              </a:solidFill>
              <a:effectLst/>
              <a:uLnTx/>
              <a:uFillTx/>
              <a:latin typeface="Montserrat Classic"/>
              <a:ea typeface="+mn-ea"/>
              <a:cs typeface="+mn-cs"/>
            </a:endParaRPr>
          </a:p>
          <a:p>
            <a:pPr marL="0" marR="0" lvl="0" indent="0" algn="l" defTabSz="914400" rtl="0" eaLnBrk="1" fontAlgn="auto" latinLnBrk="0" hangingPunct="1">
              <a:lnSpc>
                <a:spcPts val="6160"/>
              </a:lnSpc>
              <a:spcBef>
                <a:spcPts val="0"/>
              </a:spcBef>
              <a:spcAft>
                <a:spcPts val="0"/>
              </a:spcAft>
              <a:buClrTx/>
              <a:buSzTx/>
              <a:buFontTx/>
              <a:buNone/>
              <a:tabLst/>
              <a:defRPr/>
            </a:pPr>
            <a:endParaRPr kumimoji="0" lang="en-US" sz="4106" b="0" i="0" u="none" strike="noStrike" kern="1200" cap="none" spc="41" normalizeH="0" baseline="0" noProof="0">
              <a:ln>
                <a:noFill/>
              </a:ln>
              <a:solidFill>
                <a:srgbClr val="FFFFFF"/>
              </a:solidFill>
              <a:effectLst/>
              <a:uLnTx/>
              <a:uFillTx/>
              <a:latin typeface="Montserrat Classic"/>
              <a:ea typeface="+mn-ea"/>
              <a:cs typeface="+mn-cs"/>
            </a:endParaRPr>
          </a:p>
          <a:p>
            <a:pPr marL="0" marR="0" lvl="0" indent="0" algn="l" defTabSz="914400" rtl="0" eaLnBrk="1" fontAlgn="auto" latinLnBrk="0" hangingPunct="1">
              <a:lnSpc>
                <a:spcPts val="5410"/>
              </a:lnSpc>
              <a:spcBef>
                <a:spcPts val="0"/>
              </a:spcBef>
              <a:spcAft>
                <a:spcPts val="0"/>
              </a:spcAft>
              <a:buClrTx/>
              <a:buSzTx/>
              <a:buFontTx/>
              <a:buNone/>
              <a:tabLst/>
              <a:defRPr/>
            </a:pPr>
            <a:endParaRPr kumimoji="0" lang="en-US" sz="4106" b="0" i="0" u="none" strike="noStrike" kern="1200" cap="none" spc="41" normalizeH="0" baseline="0" noProof="0">
              <a:ln>
                <a:noFill/>
              </a:ln>
              <a:solidFill>
                <a:srgbClr val="FFFFFF"/>
              </a:solidFill>
              <a:effectLst/>
              <a:uLnTx/>
              <a:uFillTx/>
              <a:latin typeface="Montserrat Classic"/>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172744" y="2778450"/>
            <a:ext cx="18614473" cy="7820865"/>
          </a:xfrm>
          <a:prstGeom prst="rect">
            <a:avLst/>
          </a:prstGeom>
          <a:solidFill>
            <a:srgbClr val="FFFFFF"/>
          </a:solidFill>
        </p:spPr>
      </p:sp>
      <p:sp>
        <p:nvSpPr>
          <p:cNvPr id="3" name="TextBox 3"/>
          <p:cNvSpPr txBox="1"/>
          <p:nvPr/>
        </p:nvSpPr>
        <p:spPr>
          <a:xfrm>
            <a:off x="2246729" y="163512"/>
            <a:ext cx="13775527" cy="1625600"/>
          </a:xfrm>
          <a:prstGeom prst="rect">
            <a:avLst/>
          </a:prstGeom>
        </p:spPr>
        <p:txBody>
          <a:bodyPr lIns="0" tIns="0" rIns="0" bIns="0" rtlCol="0" anchor="t">
            <a:spAutoFit/>
          </a:bodyPr>
          <a:lstStyle/>
          <a:p>
            <a:pPr marL="0" marR="0" lvl="0" indent="0" algn="ctr" defTabSz="914400" rtl="0" eaLnBrk="1" fontAlgn="auto" latinLnBrk="0" hangingPunct="1">
              <a:lnSpc>
                <a:spcPts val="12999"/>
              </a:lnSpc>
              <a:spcBef>
                <a:spcPts val="0"/>
              </a:spcBef>
              <a:spcAft>
                <a:spcPts val="0"/>
              </a:spcAft>
              <a:buClrTx/>
              <a:buSzTx/>
              <a:buFontTx/>
              <a:buNone/>
              <a:tabLst/>
              <a:defRPr/>
            </a:pPr>
            <a:r>
              <a:rPr kumimoji="0" lang="en-US" sz="9999" b="0" i="0" u="none" strike="noStrike" kern="1200" cap="none" spc="499" normalizeH="0" baseline="0" noProof="0">
                <a:ln>
                  <a:noFill/>
                </a:ln>
                <a:solidFill>
                  <a:srgbClr val="08A4DE"/>
                </a:solidFill>
                <a:effectLst/>
                <a:uLnTx/>
                <a:uFillTx/>
                <a:latin typeface="Bebas Neue Cyrillic"/>
                <a:ea typeface="+mn-ea"/>
                <a:cs typeface="+mn-cs"/>
              </a:rPr>
              <a:t>INVESTMENT APPROACH</a:t>
            </a:r>
          </a:p>
        </p:txBody>
      </p:sp>
      <p:grpSp>
        <p:nvGrpSpPr>
          <p:cNvPr id="4" name="Group 4"/>
          <p:cNvGrpSpPr/>
          <p:nvPr/>
        </p:nvGrpSpPr>
        <p:grpSpPr>
          <a:xfrm>
            <a:off x="8685344" y="1550552"/>
            <a:ext cx="917312" cy="888646"/>
            <a:chOff x="0" y="0"/>
            <a:chExt cx="1223083" cy="1184861"/>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23083" cy="118486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2127" y="192351"/>
              <a:ext cx="638830" cy="638830"/>
            </a:xfrm>
            <a:prstGeom prst="rect">
              <a:avLst/>
            </a:prstGeom>
          </p:spPr>
        </p:pic>
      </p:grpSp>
      <p:pic>
        <p:nvPicPr>
          <p:cNvPr id="7" name="Picture 8" descr="Table&#10;&#10;Description automatically generated">
            <a:extLst>
              <a:ext uri="{FF2B5EF4-FFF2-40B4-BE49-F238E27FC236}">
                <a16:creationId xmlns:a16="http://schemas.microsoft.com/office/drawing/2014/main" id="{742B0851-6432-FD6A-F511-C7F70D39BD3B}"/>
              </a:ext>
            </a:extLst>
          </p:cNvPr>
          <p:cNvPicPr>
            <a:picLocks noChangeAspect="1"/>
          </p:cNvPicPr>
          <p:nvPr/>
        </p:nvPicPr>
        <p:blipFill>
          <a:blip r:embed="rId6"/>
          <a:stretch>
            <a:fillRect/>
          </a:stretch>
        </p:blipFill>
        <p:spPr>
          <a:xfrm>
            <a:off x="2208362" y="3056787"/>
            <a:ext cx="13849709" cy="7278935"/>
          </a:xfrm>
          <a:prstGeom prst="rect">
            <a:avLst/>
          </a:prstGeom>
        </p:spPr>
      </p:pic>
    </p:spTree>
    <p:extLst>
      <p:ext uri="{BB962C8B-B14F-4D97-AF65-F5344CB8AC3E}">
        <p14:creationId xmlns:p14="http://schemas.microsoft.com/office/powerpoint/2010/main" val="2602328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352784" y="0"/>
            <a:ext cx="6498503" cy="12163202"/>
          </a:xfrm>
          <a:prstGeom prst="rect">
            <a:avLst/>
          </a:prstGeom>
          <a:solidFill>
            <a:srgbClr val="FFFFFF"/>
          </a:solidFill>
        </p:spPr>
      </p:sp>
      <p:sp>
        <p:nvSpPr>
          <p:cNvPr id="3" name="TextBox 3"/>
          <p:cNvSpPr txBox="1"/>
          <p:nvPr/>
        </p:nvSpPr>
        <p:spPr>
          <a:xfrm>
            <a:off x="6873853" y="2292864"/>
            <a:ext cx="10871418" cy="2031967"/>
          </a:xfrm>
          <a:prstGeom prst="rect">
            <a:avLst/>
          </a:prstGeom>
        </p:spPr>
        <p:txBody>
          <a:bodyPr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3200" b="0" i="1" u="none" strike="noStrike" kern="1200" cap="none" spc="208" normalizeH="0" baseline="0" noProof="0">
                <a:ln>
                  <a:noFill/>
                </a:ln>
                <a:solidFill>
                  <a:prstClr val="black"/>
                </a:solidFill>
                <a:effectLst/>
                <a:uLnTx/>
                <a:uFillTx/>
                <a:latin typeface="Calibri"/>
                <a:ea typeface="+mn-lt"/>
                <a:cs typeface="Calibri"/>
              </a:rPr>
              <a:t>Fund lobbyist activity to change MN graduation requirements to include a computer science elective classes </a:t>
            </a:r>
            <a:endParaRPr kumimoji="0" lang="en-US" sz="3200" b="0" i="0" u="none" strike="noStrike" kern="1200" cap="none" spc="208" normalizeH="0" baseline="0" noProof="0">
              <a:ln>
                <a:noFill/>
              </a:ln>
              <a:solidFill>
                <a:prstClr val="black"/>
              </a:solidFill>
              <a:effectLst/>
              <a:uLnTx/>
              <a:uFillTx/>
              <a:latin typeface="Calibri"/>
              <a:ea typeface="+mn-lt"/>
              <a:cs typeface="Calibri"/>
            </a:endParaRPr>
          </a:p>
          <a:p>
            <a:pPr marL="457200" marR="0" lvl="0" indent="-457200" algn="l" defTabSz="914400" rtl="0" eaLnBrk="1" fontAlgn="auto" latinLnBrk="0" hangingPunct="1">
              <a:lnSpc>
                <a:spcPts val="4000"/>
              </a:lnSpc>
              <a:spcBef>
                <a:spcPts val="0"/>
              </a:spcBef>
              <a:spcAft>
                <a:spcPts val="0"/>
              </a:spcAft>
              <a:buClrTx/>
              <a:buSzTx/>
              <a:buFont typeface="Symbol"/>
              <a:buChar char="•"/>
              <a:tabLst/>
              <a:defRPr/>
            </a:pPr>
            <a:endParaRPr kumimoji="0" lang="en-US" sz="3200" b="0" i="1" u="none" strike="noStrike" kern="1200" cap="none" spc="208" normalizeH="0" baseline="0" noProof="0">
              <a:ln>
                <a:noFill/>
              </a:ln>
              <a:solidFill>
                <a:srgbClr val="000000"/>
              </a:solidFill>
              <a:effectLst/>
              <a:uLnTx/>
              <a:uFillTx/>
              <a:latin typeface="Calibri"/>
              <a:ea typeface="+mn-ea"/>
              <a:cs typeface="Calibri"/>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39734" y="5953115"/>
            <a:ext cx="1327145" cy="128567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56715" y="6161832"/>
            <a:ext cx="693183" cy="693183"/>
          </a:xfrm>
          <a:prstGeom prst="rect">
            <a:avLst/>
          </a:prstGeom>
        </p:spPr>
      </p:pic>
      <p:sp>
        <p:nvSpPr>
          <p:cNvPr id="6" name="TextBox 6"/>
          <p:cNvSpPr txBox="1"/>
          <p:nvPr/>
        </p:nvSpPr>
        <p:spPr>
          <a:xfrm>
            <a:off x="6873853" y="990600"/>
            <a:ext cx="10247959" cy="862865"/>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600" b="1" i="0" u="none" strike="noStrike" kern="1200" cap="none" spc="363" normalizeH="0" baseline="0" noProof="0">
                <a:ln>
                  <a:noFill/>
                </a:ln>
                <a:solidFill>
                  <a:srgbClr val="FFFFFF"/>
                </a:solidFill>
                <a:effectLst/>
                <a:uLnTx/>
                <a:uFillTx/>
                <a:latin typeface="Calibri"/>
                <a:ea typeface="+mn-ea"/>
                <a:cs typeface="Calibri"/>
              </a:rPr>
              <a:t>POLICY</a:t>
            </a:r>
          </a:p>
        </p:txBody>
      </p:sp>
      <p:sp>
        <p:nvSpPr>
          <p:cNvPr id="7" name="TextBox 7"/>
          <p:cNvSpPr txBox="1"/>
          <p:nvPr/>
        </p:nvSpPr>
        <p:spPr>
          <a:xfrm>
            <a:off x="342675" y="2637665"/>
            <a:ext cx="5321263" cy="2949839"/>
          </a:xfrm>
          <a:prstGeom prst="rect">
            <a:avLst/>
          </a:prstGeom>
        </p:spPr>
        <p:txBody>
          <a:bodyPr lIns="0" tIns="0" rIns="0" bIns="0" rtlCol="0" anchor="t">
            <a:spAutoFit/>
          </a:bodyPr>
          <a:lstStyle/>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8600" b="0" i="0" u="none" strike="noStrike" kern="1200" cap="none" spc="860" normalizeH="0" baseline="0" noProof="0">
                <a:ln>
                  <a:noFill/>
                </a:ln>
                <a:solidFill>
                  <a:srgbClr val="08A4DE"/>
                </a:solidFill>
                <a:effectLst/>
                <a:uLnTx/>
                <a:uFillTx/>
                <a:latin typeface="Bebas Neue Cyrillic"/>
                <a:ea typeface="+mn-ea"/>
                <a:cs typeface="+mn-cs"/>
              </a:rPr>
              <a:t>KEY INVESTMENT THEMES</a:t>
            </a:r>
          </a:p>
        </p:txBody>
      </p:sp>
      <p:sp>
        <p:nvSpPr>
          <p:cNvPr id="8" name="TextBox 8"/>
          <p:cNvSpPr txBox="1"/>
          <p:nvPr/>
        </p:nvSpPr>
        <p:spPr>
          <a:xfrm>
            <a:off x="6873853" y="3905919"/>
            <a:ext cx="10247959" cy="1722651"/>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400" b="1" i="0" u="none" strike="noStrike" kern="1200" cap="none" spc="363" normalizeH="0" baseline="0" noProof="0">
                <a:ln>
                  <a:noFill/>
                </a:ln>
                <a:solidFill>
                  <a:srgbClr val="FFFFFF"/>
                </a:solidFill>
                <a:effectLst/>
                <a:uLnTx/>
                <a:uFillTx/>
                <a:latin typeface="Calibri"/>
                <a:ea typeface="+mn-ea"/>
                <a:cs typeface="Calibri"/>
              </a:rPr>
              <a:t>Southeast Service Coopertive</a:t>
            </a:r>
          </a:p>
          <a:p>
            <a:pPr marL="0" marR="0" lvl="0" indent="0" algn="l" defTabSz="914400" rtl="0" eaLnBrk="1" fontAlgn="auto" latinLnBrk="0" hangingPunct="1">
              <a:lnSpc>
                <a:spcPts val="6998"/>
              </a:lnSpc>
              <a:spcBef>
                <a:spcPts val="0"/>
              </a:spcBef>
              <a:spcAft>
                <a:spcPts val="0"/>
              </a:spcAft>
              <a:buClrTx/>
              <a:buSzTx/>
              <a:buFontTx/>
              <a:buNone/>
              <a:tabLst/>
              <a:defRPr/>
            </a:pPr>
            <a:endParaRPr kumimoji="0" lang="en-US" sz="5550" b="0" i="0" u="none" strike="noStrike" kern="1200" cap="none" spc="363" normalizeH="0" baseline="0" noProof="0">
              <a:ln>
                <a:noFill/>
              </a:ln>
              <a:solidFill>
                <a:srgbClr val="FFFFFF"/>
              </a:solidFill>
              <a:effectLst/>
              <a:uLnTx/>
              <a:uFillTx/>
              <a:latin typeface="Bebas Neue Cyrillic Bold"/>
              <a:ea typeface="+mn-ea"/>
              <a:cs typeface="+mn-cs"/>
            </a:endParaRPr>
          </a:p>
        </p:txBody>
      </p:sp>
      <p:sp>
        <p:nvSpPr>
          <p:cNvPr id="9" name="TextBox 9"/>
          <p:cNvSpPr txBox="1"/>
          <p:nvPr/>
        </p:nvSpPr>
        <p:spPr>
          <a:xfrm>
            <a:off x="6873853" y="5203859"/>
            <a:ext cx="10871418" cy="2003241"/>
          </a:xfrm>
          <a:prstGeom prst="rect">
            <a:avLst/>
          </a:prstGeom>
        </p:spPr>
        <p:txBody>
          <a:bodyPr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3200" b="0" i="1" u="none" strike="noStrike" kern="1200" cap="none" spc="208" normalizeH="0" baseline="0" noProof="0">
                <a:ln>
                  <a:noFill/>
                </a:ln>
                <a:solidFill>
                  <a:prstClr val="black"/>
                </a:solidFill>
                <a:effectLst/>
                <a:uLnTx/>
                <a:uFillTx/>
                <a:latin typeface="Calibri"/>
                <a:ea typeface="+mn-lt"/>
                <a:cs typeface="Calibri"/>
              </a:rPr>
              <a:t>Fund cooperative partners for their support in finding/funding teachers training programs, student </a:t>
            </a:r>
            <a:r>
              <a:rPr kumimoji="0" lang="en-US" sz="3200" b="0" i="0" u="none" strike="noStrike" kern="1200" cap="none" spc="208" normalizeH="0" baseline="0" noProof="0">
                <a:ln>
                  <a:noFill/>
                </a:ln>
                <a:solidFill>
                  <a:prstClr val="black"/>
                </a:solidFill>
                <a:effectLst/>
                <a:uLnTx/>
                <a:uFillTx/>
                <a:latin typeface="Calibri"/>
                <a:ea typeface="+mn-lt"/>
                <a:cs typeface="Calibri"/>
              </a:rPr>
              <a:t>curriculum, and establishing pilot schools</a:t>
            </a:r>
          </a:p>
          <a:p>
            <a:pPr marL="0" marR="0" lvl="0" indent="0" algn="l" defTabSz="914400" rtl="0" eaLnBrk="1" fontAlgn="auto" latinLnBrk="0" hangingPunct="1">
              <a:lnSpc>
                <a:spcPts val="4000"/>
              </a:lnSpc>
              <a:spcBef>
                <a:spcPts val="0"/>
              </a:spcBef>
              <a:spcAft>
                <a:spcPts val="0"/>
              </a:spcAft>
              <a:buClrTx/>
              <a:buSzTx/>
              <a:buFontTx/>
              <a:buNone/>
              <a:tabLst/>
              <a:defRPr/>
            </a:pPr>
            <a:endParaRPr kumimoji="0" lang="en-US" sz="3200" b="0" i="0" u="none" strike="noStrike" kern="1200" cap="none" spc="208" normalizeH="0" baseline="0" noProof="0">
              <a:ln>
                <a:noFill/>
              </a:ln>
              <a:solidFill>
                <a:srgbClr val="231F20"/>
              </a:solidFill>
              <a:effectLst/>
              <a:uLnTx/>
              <a:uFillTx/>
              <a:latin typeface="Montserrat Classic"/>
              <a:ea typeface="+mn-ea"/>
              <a:cs typeface="+mn-cs"/>
            </a:endParaRPr>
          </a:p>
        </p:txBody>
      </p:sp>
      <p:sp>
        <p:nvSpPr>
          <p:cNvPr id="10" name="TextBox 10"/>
          <p:cNvSpPr txBox="1"/>
          <p:nvPr/>
        </p:nvSpPr>
        <p:spPr>
          <a:xfrm>
            <a:off x="6873853" y="6816914"/>
            <a:ext cx="10247959" cy="862865"/>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550" b="1" i="0" u="none" strike="noStrike" kern="1200" cap="none" spc="363" normalizeH="0" baseline="0" noProof="0">
                <a:ln>
                  <a:noFill/>
                </a:ln>
                <a:solidFill>
                  <a:srgbClr val="FFFFFF"/>
                </a:solidFill>
                <a:effectLst/>
                <a:uLnTx/>
                <a:uFillTx/>
                <a:latin typeface="Calibri"/>
                <a:ea typeface="+mn-ea"/>
                <a:cs typeface="Calibri"/>
              </a:rPr>
              <a:t>Teacher </a:t>
            </a:r>
            <a:r>
              <a:rPr kumimoji="0" lang="en-US" sz="5600" b="1" i="0" u="none" strike="noStrike" kern="1200" cap="none" spc="363" normalizeH="0" baseline="0" noProof="0">
                <a:ln>
                  <a:noFill/>
                </a:ln>
                <a:solidFill>
                  <a:srgbClr val="FFFFFF"/>
                </a:solidFill>
                <a:effectLst/>
                <a:uLnTx/>
                <a:uFillTx/>
                <a:latin typeface="Calibri"/>
                <a:ea typeface="+mn-ea"/>
                <a:cs typeface="Calibri"/>
              </a:rPr>
              <a:t>Incentives</a:t>
            </a:r>
            <a:endParaRPr kumimoji="0" lang="en-US" sz="5599" b="1" i="0" u="none" strike="noStrike" kern="1200" cap="none" spc="363" normalizeH="0" baseline="0" noProof="0" err="1">
              <a:ln>
                <a:noFill/>
              </a:ln>
              <a:solidFill>
                <a:srgbClr val="FFFFFF"/>
              </a:solidFill>
              <a:effectLst/>
              <a:uLnTx/>
              <a:uFillTx/>
              <a:latin typeface="Calibri"/>
              <a:ea typeface="+mn-ea"/>
              <a:cs typeface="Calibri"/>
            </a:endParaRPr>
          </a:p>
        </p:txBody>
      </p:sp>
      <p:sp>
        <p:nvSpPr>
          <p:cNvPr id="11" name="TextBox 11"/>
          <p:cNvSpPr txBox="1"/>
          <p:nvPr/>
        </p:nvSpPr>
        <p:spPr>
          <a:xfrm>
            <a:off x="6873853" y="8114854"/>
            <a:ext cx="10871418" cy="2003241"/>
          </a:xfrm>
          <a:prstGeom prst="rect">
            <a:avLst/>
          </a:prstGeom>
        </p:spPr>
        <p:txBody>
          <a:bodyPr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3200" b="0" i="1" u="none" strike="noStrike" kern="1200" cap="none" spc="208" normalizeH="0" baseline="0" noProof="0">
                <a:ln>
                  <a:noFill/>
                </a:ln>
                <a:solidFill>
                  <a:prstClr val="black"/>
                </a:solidFill>
                <a:effectLst/>
                <a:uLnTx/>
                <a:uFillTx/>
                <a:latin typeface="Calibri"/>
                <a:ea typeface="+mn-lt"/>
                <a:cs typeface="Calibri"/>
              </a:rPr>
              <a:t>Incentivize teachers by creating CS certification pathways, financial incentives, and professional advancement opportunities. </a:t>
            </a:r>
          </a:p>
          <a:p>
            <a:pPr marL="0" marR="0" lvl="0" indent="0" algn="l" defTabSz="914400" rtl="0" eaLnBrk="1" fontAlgn="auto" latinLnBrk="0" hangingPunct="1">
              <a:lnSpc>
                <a:spcPts val="4000"/>
              </a:lnSpc>
              <a:spcBef>
                <a:spcPts val="0"/>
              </a:spcBef>
              <a:spcAft>
                <a:spcPts val="0"/>
              </a:spcAft>
              <a:buClrTx/>
              <a:buSzTx/>
              <a:buFontTx/>
              <a:buNone/>
              <a:tabLst/>
              <a:defRPr/>
            </a:pPr>
            <a:endParaRPr kumimoji="0" lang="en-US" sz="3200" b="0" i="0" u="none" strike="noStrike" kern="1200" cap="none" spc="208" normalizeH="0" baseline="0" noProof="0">
              <a:ln>
                <a:noFill/>
              </a:ln>
              <a:solidFill>
                <a:srgbClr val="231F20"/>
              </a:solidFill>
              <a:effectLst/>
              <a:uLnTx/>
              <a:uFillTx/>
              <a:latin typeface="Montserrat Classic"/>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2137680" y="0"/>
            <a:ext cx="6150320" cy="13053522"/>
          </a:xfrm>
          <a:prstGeom prst="rect">
            <a:avLst/>
          </a:prstGeom>
          <a:solidFill>
            <a:srgbClr val="231F20"/>
          </a:solidFill>
        </p:spPr>
      </p:sp>
      <p:sp>
        <p:nvSpPr>
          <p:cNvPr id="3" name="TextBox 3"/>
          <p:cNvSpPr txBox="1"/>
          <p:nvPr/>
        </p:nvSpPr>
        <p:spPr>
          <a:xfrm>
            <a:off x="606564" y="2663884"/>
            <a:ext cx="10871418" cy="464358"/>
          </a:xfrm>
          <a:prstGeom prst="rect">
            <a:avLst/>
          </a:prstGeom>
        </p:spPr>
        <p:txBody>
          <a:bodyPr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endParaRPr kumimoji="0" lang="en-US" sz="3200" b="0" i="0" u="none" strike="noStrike" kern="1200" cap="none" spc="208" normalizeH="0" baseline="0" noProof="0">
              <a:ln>
                <a:noFill/>
              </a:ln>
              <a:solidFill>
                <a:srgbClr val="231F20"/>
              </a:solidFill>
              <a:effectLst/>
              <a:uLnTx/>
              <a:uFillTx/>
              <a:latin typeface="Montserrat Classic"/>
              <a:ea typeface="+mn-ea"/>
              <a:cs typeface="+mn-cs"/>
            </a:endParaRPr>
          </a:p>
        </p:txBody>
      </p:sp>
      <p:sp>
        <p:nvSpPr>
          <p:cNvPr id="4" name="TextBox 4"/>
          <p:cNvSpPr txBox="1"/>
          <p:nvPr/>
        </p:nvSpPr>
        <p:spPr>
          <a:xfrm>
            <a:off x="606564" y="3494653"/>
            <a:ext cx="10385447" cy="811312"/>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endParaRPr kumimoji="0" lang="en-US" sz="5550" b="0" i="0" u="none" strike="noStrike" kern="1200" cap="none" spc="363" normalizeH="0" baseline="0" noProof="0">
              <a:ln>
                <a:noFill/>
              </a:ln>
              <a:solidFill>
                <a:srgbClr val="FFFFFF"/>
              </a:solidFill>
              <a:effectLst/>
              <a:uLnTx/>
              <a:uFillTx/>
              <a:latin typeface="Montserrat Classic"/>
              <a:ea typeface="+mn-ea"/>
              <a:cs typeface="+mn-cs"/>
            </a:endParaRPr>
          </a:p>
        </p:txBody>
      </p:sp>
      <p:sp>
        <p:nvSpPr>
          <p:cNvPr id="5" name="TextBox 5"/>
          <p:cNvSpPr txBox="1"/>
          <p:nvPr/>
        </p:nvSpPr>
        <p:spPr>
          <a:xfrm>
            <a:off x="606564" y="4945491"/>
            <a:ext cx="10047562" cy="476412"/>
          </a:xfrm>
          <a:prstGeom prst="rect">
            <a:avLst/>
          </a:prstGeom>
        </p:spPr>
        <p:txBody>
          <a:bodyPr lIns="0" tIns="0" rIns="0" bIns="0" rtlCol="0" anchor="t">
            <a:spAutoFit/>
          </a:bodyPr>
          <a:lstStyle/>
          <a:p>
            <a:pPr marL="0" marR="0" lvl="0" indent="0" algn="l" defTabSz="914400" rtl="0" eaLnBrk="1" fontAlgn="auto" latinLnBrk="0" hangingPunct="1">
              <a:lnSpc>
                <a:spcPts val="4125"/>
              </a:lnSpc>
              <a:spcBef>
                <a:spcPts val="0"/>
              </a:spcBef>
              <a:spcAft>
                <a:spcPts val="0"/>
              </a:spcAft>
              <a:buClrTx/>
              <a:buSzTx/>
              <a:buFontTx/>
              <a:buNone/>
              <a:tabLst/>
              <a:defRPr/>
            </a:pPr>
            <a:endParaRPr kumimoji="0" lang="en-US" sz="3300" b="0" i="0" u="none" strike="noStrike" kern="1200" cap="none" spc="214" normalizeH="0" baseline="0" noProof="0">
              <a:ln>
                <a:noFill/>
              </a:ln>
              <a:solidFill>
                <a:srgbClr val="231F20"/>
              </a:solidFill>
              <a:effectLst/>
              <a:uLnTx/>
              <a:uFillTx/>
              <a:latin typeface="Montserrat Classic"/>
              <a:ea typeface="+mn-ea"/>
              <a:cs typeface="+mn-cs"/>
            </a:endParaRPr>
          </a:p>
        </p:txBody>
      </p:sp>
      <p:sp>
        <p:nvSpPr>
          <p:cNvPr id="6" name="TextBox 6"/>
          <p:cNvSpPr txBox="1"/>
          <p:nvPr/>
        </p:nvSpPr>
        <p:spPr>
          <a:xfrm>
            <a:off x="195075" y="1451669"/>
            <a:ext cx="10247959" cy="811312"/>
          </a:xfrm>
          <a:prstGeom prst="rect">
            <a:avLst/>
          </a:prstGeom>
        </p:spPr>
        <p:txBody>
          <a:bodyPr lIns="0" tIns="0" rIns="0" bIns="0" rtlCol="0" anchor="t">
            <a:spAutoFit/>
          </a:bodyPr>
          <a:lstStyle/>
          <a:p>
            <a:pPr marL="604520" marR="0" lvl="1" indent="0" algn="l" defTabSz="914400" rtl="0" eaLnBrk="1" fontAlgn="auto" latinLnBrk="0" hangingPunct="1">
              <a:lnSpc>
                <a:spcPts val="6999"/>
              </a:lnSpc>
              <a:spcBef>
                <a:spcPts val="0"/>
              </a:spcBef>
              <a:spcAft>
                <a:spcPts val="0"/>
              </a:spcAft>
              <a:buClrTx/>
              <a:buSzTx/>
              <a:buFontTx/>
              <a:buNone/>
              <a:tabLst/>
              <a:defRPr/>
            </a:pPr>
            <a:endParaRPr kumimoji="0" lang="en-US" sz="5550" b="0" i="0" u="none" strike="noStrike" kern="1200" cap="none" spc="363" normalizeH="0" baseline="0" noProof="0">
              <a:ln>
                <a:noFill/>
              </a:ln>
              <a:solidFill>
                <a:srgbClr val="FFFFFF"/>
              </a:solidFill>
              <a:effectLst/>
              <a:uLnTx/>
              <a:uFillTx/>
              <a:latin typeface="Montserrat Classic Bold"/>
              <a:ea typeface="+mn-ea"/>
              <a:cs typeface="+mn-cs"/>
            </a:endParaRPr>
          </a:p>
        </p:txBody>
      </p:sp>
      <p:sp>
        <p:nvSpPr>
          <p:cNvPr id="7" name="TextBox 7"/>
          <p:cNvSpPr txBox="1"/>
          <p:nvPr/>
        </p:nvSpPr>
        <p:spPr>
          <a:xfrm>
            <a:off x="606564" y="5954030"/>
            <a:ext cx="10385447" cy="811312"/>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endParaRPr kumimoji="0" lang="en-US" sz="5550" b="0" i="0" u="none" strike="noStrike" kern="1200" cap="none" spc="363" normalizeH="0" baseline="0" noProof="0">
              <a:ln>
                <a:noFill/>
              </a:ln>
              <a:solidFill>
                <a:srgbClr val="FFFFFF"/>
              </a:solidFill>
              <a:effectLst/>
              <a:uLnTx/>
              <a:uFillTx/>
              <a:latin typeface="Montserrat Classic"/>
              <a:ea typeface="+mn-ea"/>
              <a:cs typeface="+mn-cs"/>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49267" y="5844070"/>
            <a:ext cx="1327145" cy="1285672"/>
          </a:xfrm>
          <a:prstGeom prst="rect">
            <a:avLst/>
          </a:prstGeom>
        </p:spPr>
      </p:pic>
      <p:sp>
        <p:nvSpPr>
          <p:cNvPr id="9" name="TextBox 9"/>
          <p:cNvSpPr txBox="1"/>
          <p:nvPr/>
        </p:nvSpPr>
        <p:spPr>
          <a:xfrm>
            <a:off x="12552208" y="2528620"/>
            <a:ext cx="5321263" cy="2923877"/>
          </a:xfrm>
          <a:prstGeom prst="rect">
            <a:avLst/>
          </a:prstGeom>
        </p:spPr>
        <p:txBody>
          <a:bodyPr lIns="0" tIns="0" rIns="0" bIns="0" rtlCol="0" anchor="t">
            <a:spAutoFit/>
          </a:bodyPr>
          <a:lstStyle/>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6600" b="0" i="0" u="none" strike="noStrike" kern="1200" cap="none" spc="860" normalizeH="0" baseline="0" noProof="0">
                <a:ln>
                  <a:noFill/>
                </a:ln>
                <a:solidFill>
                  <a:srgbClr val="08A4DE"/>
                </a:solidFill>
                <a:effectLst/>
                <a:uLnTx/>
                <a:uFillTx/>
                <a:latin typeface="Bebas Neue Cyrillic"/>
                <a:ea typeface="+mn-ea"/>
                <a:cs typeface="+mn-cs"/>
              </a:rPr>
              <a:t>Supporting </a:t>
            </a:r>
          </a:p>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6600" b="0" i="0" u="none" strike="noStrike" kern="1200" cap="none" spc="860" normalizeH="0" baseline="0" noProof="0">
                <a:ln>
                  <a:noFill/>
                </a:ln>
                <a:solidFill>
                  <a:srgbClr val="08A4DE"/>
                </a:solidFill>
                <a:effectLst/>
                <a:uLnTx/>
                <a:uFillTx/>
                <a:latin typeface="Bebas Neue Cyrillic"/>
                <a:ea typeface="+mn-ea"/>
                <a:cs typeface="+mn-cs"/>
              </a:rPr>
              <a:t>Data</a:t>
            </a:r>
          </a:p>
          <a:p>
            <a:pPr marL="0" marR="0" lvl="0" indent="0" algn="ctr" defTabSz="914400" rtl="0" eaLnBrk="1" fontAlgn="auto" latinLnBrk="0" hangingPunct="1">
              <a:lnSpc>
                <a:spcPts val="7568"/>
              </a:lnSpc>
              <a:spcBef>
                <a:spcPts val="0"/>
              </a:spcBef>
              <a:spcAft>
                <a:spcPts val="0"/>
              </a:spcAft>
              <a:buClrTx/>
              <a:buSzTx/>
              <a:buFontTx/>
              <a:buNone/>
              <a:tabLst/>
              <a:defRPr/>
            </a:pPr>
            <a:endParaRPr kumimoji="0" lang="en-US" sz="8600" b="0" i="0" u="none" strike="noStrike" kern="1200" cap="none" spc="860" normalizeH="0" baseline="0" noProof="0">
              <a:ln>
                <a:noFill/>
              </a:ln>
              <a:solidFill>
                <a:srgbClr val="08A4DE"/>
              </a:solidFill>
              <a:effectLst/>
              <a:uLnTx/>
              <a:uFillTx/>
              <a:latin typeface="Bebas Neue Cyrillic"/>
              <a:ea typeface="+mn-ea"/>
              <a:cs typeface="+mn-cs"/>
            </a:endParaR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66249" y="6140315"/>
            <a:ext cx="693183" cy="693183"/>
          </a:xfrm>
          <a:prstGeom prst="rect">
            <a:avLst/>
          </a:prstGeom>
        </p:spPr>
      </p:pic>
      <p:sp>
        <p:nvSpPr>
          <p:cNvPr id="11" name="TextBox 11"/>
          <p:cNvSpPr txBox="1"/>
          <p:nvPr/>
        </p:nvSpPr>
        <p:spPr>
          <a:xfrm>
            <a:off x="606564" y="7522181"/>
            <a:ext cx="10871418" cy="464358"/>
          </a:xfrm>
          <a:prstGeom prst="rect">
            <a:avLst/>
          </a:prstGeom>
        </p:spPr>
        <p:txBody>
          <a:bodyPr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endParaRPr kumimoji="0" lang="en-US" sz="3200" b="0" i="0" u="none" strike="noStrike" kern="1200" cap="none" spc="208" normalizeH="0" baseline="0" noProof="0">
              <a:ln>
                <a:noFill/>
              </a:ln>
              <a:solidFill>
                <a:srgbClr val="231F20"/>
              </a:solidFill>
              <a:effectLst/>
              <a:uLnTx/>
              <a:uFillTx/>
              <a:latin typeface="Montserrat Classic"/>
              <a:ea typeface="+mn-ea"/>
              <a:cs typeface="+mn-cs"/>
            </a:endParaRPr>
          </a:p>
        </p:txBody>
      </p:sp>
      <p:pic>
        <p:nvPicPr>
          <p:cNvPr id="13" name="Picture 13" descr="A picture containing background pattern&#10;&#10;Description automatically generated">
            <a:extLst>
              <a:ext uri="{FF2B5EF4-FFF2-40B4-BE49-F238E27FC236}">
                <a16:creationId xmlns:a16="http://schemas.microsoft.com/office/drawing/2014/main" id="{11F988E4-11D2-1AED-BE31-D460BDEAB91F}"/>
              </a:ext>
            </a:extLst>
          </p:cNvPr>
          <p:cNvPicPr>
            <a:picLocks noChangeAspect="1"/>
          </p:cNvPicPr>
          <p:nvPr/>
        </p:nvPicPr>
        <p:blipFill>
          <a:blip r:embed="rId6"/>
          <a:stretch>
            <a:fillRect/>
          </a:stretch>
        </p:blipFill>
        <p:spPr>
          <a:xfrm>
            <a:off x="472274" y="1220763"/>
            <a:ext cx="11116429" cy="804876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0" y="-5804366"/>
            <a:ext cx="15675429" cy="17155989"/>
            <a:chOff x="0" y="387414"/>
            <a:chExt cx="16534720" cy="22243709"/>
          </a:xfrm>
        </p:grpSpPr>
        <p:sp>
          <p:nvSpPr>
            <p:cNvPr id="8" name="AutoShape 8"/>
            <p:cNvSpPr/>
            <p:nvPr/>
          </p:nvSpPr>
          <p:spPr>
            <a:xfrm>
              <a:off x="0" y="7847892"/>
              <a:ext cx="14250739" cy="13951132"/>
            </a:xfrm>
            <a:prstGeom prst="rect">
              <a:avLst/>
            </a:prstGeom>
            <a:solidFill>
              <a:srgbClr val="231F20"/>
            </a:solidFill>
          </p:spPr>
        </p:sp>
        <p:sp>
          <p:nvSpPr>
            <p:cNvPr id="9" name="AutoShape 9"/>
            <p:cNvSpPr/>
            <p:nvPr/>
          </p:nvSpPr>
          <p:spPr>
            <a:xfrm rot="-782927">
              <a:off x="9329737" y="387414"/>
              <a:ext cx="5975721" cy="22243709"/>
            </a:xfrm>
            <a:prstGeom prst="rect">
              <a:avLst/>
            </a:prstGeom>
            <a:solidFill>
              <a:srgbClr val="231F20"/>
            </a:solidFill>
          </p:spPr>
        </p:sp>
        <p:sp>
          <p:nvSpPr>
            <p:cNvPr id="10" name="AutoShape 10"/>
            <p:cNvSpPr/>
            <p:nvPr/>
          </p:nvSpPr>
          <p:spPr>
            <a:xfrm rot="-782927">
              <a:off x="15801997" y="6526202"/>
              <a:ext cx="732723" cy="15814892"/>
            </a:xfrm>
            <a:prstGeom prst="rect">
              <a:avLst/>
            </a:prstGeom>
            <a:solidFill>
              <a:srgbClr val="08A4DE"/>
            </a:solidFill>
          </p:spPr>
        </p:sp>
      </p:grpSp>
      <p:sp>
        <p:nvSpPr>
          <p:cNvPr id="3" name="TextBox 3">
            <a:extLst>
              <a:ext uri="{FF2B5EF4-FFF2-40B4-BE49-F238E27FC236}">
                <a16:creationId xmlns:a16="http://schemas.microsoft.com/office/drawing/2014/main" id="{B730678B-80E2-EB5C-ED66-A20CC19B3D86}"/>
              </a:ext>
            </a:extLst>
          </p:cNvPr>
          <p:cNvSpPr txBox="1"/>
          <p:nvPr/>
        </p:nvSpPr>
        <p:spPr>
          <a:xfrm>
            <a:off x="1159054" y="4393951"/>
            <a:ext cx="11697346" cy="162560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999"/>
              </a:lnSpc>
            </a:pPr>
            <a:r>
              <a:rPr lang="en-US" sz="9950" spc="499">
                <a:solidFill>
                  <a:srgbClr val="08A4DE"/>
                </a:solidFill>
                <a:latin typeface="Bebas Neue Cyrillic"/>
              </a:rPr>
              <a:t>QUESTIONS?</a:t>
            </a:r>
            <a:endParaRPr lang="en-US"/>
          </a:p>
        </p:txBody>
      </p:sp>
    </p:spTree>
    <p:extLst>
      <p:ext uri="{BB962C8B-B14F-4D97-AF65-F5344CB8AC3E}">
        <p14:creationId xmlns:p14="http://schemas.microsoft.com/office/powerpoint/2010/main" val="1884678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0" y="1"/>
            <a:ext cx="9589953" cy="10287000"/>
          </a:xfrm>
          <a:prstGeom prst="rect">
            <a:avLst/>
          </a:prstGeom>
          <a:solidFill>
            <a:srgbClr val="231F20"/>
          </a:solidFill>
        </p:spPr>
      </p:sp>
      <p:sp>
        <p:nvSpPr>
          <p:cNvPr id="11" name="TextBox 11"/>
          <p:cNvSpPr txBox="1"/>
          <p:nvPr/>
        </p:nvSpPr>
        <p:spPr>
          <a:xfrm>
            <a:off x="3771900" y="2109507"/>
            <a:ext cx="7295292" cy="2821285"/>
          </a:xfrm>
          <a:prstGeom prst="rect">
            <a:avLst/>
          </a:prstGeom>
        </p:spPr>
        <p:txBody>
          <a:bodyPr wrap="square" lIns="0" tIns="0" rIns="0" bIns="0" rtlCol="0" anchor="t">
            <a:spAutoFit/>
          </a:bodyPr>
          <a:lstStyle/>
          <a:p>
            <a:pPr>
              <a:lnSpc>
                <a:spcPts val="10999"/>
              </a:lnSpc>
            </a:pPr>
            <a:r>
              <a:rPr lang="en-US" sz="9999" spc="249">
                <a:solidFill>
                  <a:srgbClr val="08A4DE"/>
                </a:solidFill>
                <a:latin typeface="Bebas Neue Cyrillic"/>
              </a:rPr>
              <a:t>2022 ACE LEADERSHIP</a:t>
            </a:r>
          </a:p>
        </p:txBody>
      </p:sp>
      <p:sp>
        <p:nvSpPr>
          <p:cNvPr id="12" name="TextBox 12"/>
          <p:cNvSpPr txBox="1"/>
          <p:nvPr/>
        </p:nvSpPr>
        <p:spPr>
          <a:xfrm>
            <a:off x="853888" y="6642915"/>
            <a:ext cx="6570932" cy="2465227"/>
          </a:xfrm>
          <a:prstGeom prst="rect">
            <a:avLst/>
          </a:prstGeom>
        </p:spPr>
        <p:txBody>
          <a:bodyPr wrap="square" lIns="0" tIns="0" rIns="0" bIns="0" rtlCol="0" anchor="t">
            <a:spAutoFit/>
          </a:bodyPr>
          <a:lstStyle/>
          <a:p>
            <a:pPr>
              <a:lnSpc>
                <a:spcPts val="3920"/>
              </a:lnSpc>
            </a:pPr>
            <a:r>
              <a:rPr lang="en-US" sz="2800" spc="168">
                <a:solidFill>
                  <a:srgbClr val="FFFFFF"/>
                </a:solidFill>
                <a:latin typeface="Montserrat Classic Bold"/>
              </a:rPr>
              <a:t>Ian King, CHS</a:t>
            </a:r>
            <a:endParaRPr lang="en-US"/>
          </a:p>
          <a:p>
            <a:pPr>
              <a:lnSpc>
                <a:spcPts val="3920"/>
              </a:lnSpc>
            </a:pPr>
            <a:r>
              <a:rPr lang="en-US" sz="2800" spc="168">
                <a:solidFill>
                  <a:srgbClr val="FFFFFF"/>
                </a:solidFill>
                <a:latin typeface="Montserrat Classic Bold"/>
              </a:rPr>
              <a:t>James Luster, Comcast</a:t>
            </a:r>
            <a:endParaRPr lang="en-US">
              <a:solidFill>
                <a:srgbClr val="000000"/>
              </a:solidFill>
              <a:latin typeface="Calibri"/>
              <a:cs typeface="Calibri"/>
            </a:endParaRPr>
          </a:p>
          <a:p>
            <a:pPr>
              <a:lnSpc>
                <a:spcPts val="3920"/>
              </a:lnSpc>
            </a:pPr>
            <a:r>
              <a:rPr lang="en-US" sz="2800" spc="168">
                <a:solidFill>
                  <a:srgbClr val="FFFFFF"/>
                </a:solidFill>
                <a:latin typeface="Montserrat Classic Bold"/>
              </a:rPr>
              <a:t>Nicole Mewes, Best Buy</a:t>
            </a:r>
            <a:endParaRPr lang="en-US">
              <a:solidFill>
                <a:srgbClr val="000000"/>
              </a:solidFill>
              <a:latin typeface="Calibri"/>
              <a:cs typeface="Calibri"/>
            </a:endParaRPr>
          </a:p>
          <a:p>
            <a:pPr>
              <a:lnSpc>
                <a:spcPts val="3920"/>
              </a:lnSpc>
            </a:pPr>
            <a:r>
              <a:rPr lang="en-US" sz="2800" spc="168">
                <a:solidFill>
                  <a:srgbClr val="FFFFFF"/>
                </a:solidFill>
                <a:latin typeface="Montserrat Classic Bold"/>
              </a:rPr>
              <a:t>Kris Patrow, Padilla</a:t>
            </a:r>
            <a:endParaRPr lang="en-US">
              <a:solidFill>
                <a:srgbClr val="000000"/>
              </a:solidFill>
              <a:latin typeface="Calibri"/>
              <a:cs typeface="Calibri"/>
            </a:endParaRPr>
          </a:p>
          <a:p>
            <a:pPr>
              <a:lnSpc>
                <a:spcPts val="3920"/>
              </a:lnSpc>
            </a:pPr>
            <a:r>
              <a:rPr lang="en-US" sz="2800" spc="168">
                <a:solidFill>
                  <a:srgbClr val="FFFFFF"/>
                </a:solidFill>
                <a:latin typeface="Montserrat Classic Bold"/>
              </a:rPr>
              <a:t>Emily Paulson, Digineer</a:t>
            </a:r>
            <a:endParaRPr lang="en-US">
              <a:cs typeface="Calibri"/>
            </a:endParaRPr>
          </a:p>
        </p:txBody>
      </p:sp>
      <p:grpSp>
        <p:nvGrpSpPr>
          <p:cNvPr id="13" name="Group 13"/>
          <p:cNvGrpSpPr/>
          <p:nvPr/>
        </p:nvGrpSpPr>
        <p:grpSpPr>
          <a:xfrm>
            <a:off x="1028700" y="2075438"/>
            <a:ext cx="2702120" cy="2617678"/>
            <a:chOff x="0" y="0"/>
            <a:chExt cx="3602826" cy="3490238"/>
          </a:xfrm>
        </p:grpSpPr>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3602826" cy="3490238"/>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0515" y="566608"/>
              <a:ext cx="1881796" cy="1881796"/>
            </a:xfrm>
            <a:prstGeom prst="rect">
              <a:avLst/>
            </a:prstGeom>
          </p:spPr>
        </p:pic>
      </p:grpSp>
      <p:sp>
        <p:nvSpPr>
          <p:cNvPr id="16" name="TextBox 16"/>
          <p:cNvSpPr txBox="1"/>
          <p:nvPr/>
        </p:nvSpPr>
        <p:spPr>
          <a:xfrm>
            <a:off x="1028700" y="906463"/>
            <a:ext cx="8882641" cy="615950"/>
          </a:xfrm>
          <a:prstGeom prst="rect">
            <a:avLst/>
          </a:prstGeom>
        </p:spPr>
        <p:txBody>
          <a:bodyPr lIns="0" tIns="0" rIns="0" bIns="0" rtlCol="0" anchor="t">
            <a:spAutoFit/>
          </a:bodyPr>
          <a:lstStyle/>
          <a:p>
            <a:pPr>
              <a:lnSpc>
                <a:spcPts val="4900"/>
              </a:lnSpc>
            </a:pPr>
            <a:r>
              <a:rPr lang="en-US" sz="3500" spc="315">
                <a:solidFill>
                  <a:srgbClr val="FFFFFF"/>
                </a:solidFill>
                <a:latin typeface="Bebas Neue Cyrillic"/>
              </a:rPr>
              <a:t>MINNESOTA TECHNOLOGY ASSOCIATION</a:t>
            </a:r>
          </a:p>
        </p:txBody>
      </p:sp>
      <p:sp>
        <p:nvSpPr>
          <p:cNvPr id="17" name="TextBox 17"/>
          <p:cNvSpPr txBox="1"/>
          <p:nvPr/>
        </p:nvSpPr>
        <p:spPr>
          <a:xfrm>
            <a:off x="853888" y="5065993"/>
            <a:ext cx="4471410" cy="1431925"/>
          </a:xfrm>
          <a:prstGeom prst="rect">
            <a:avLst/>
          </a:prstGeom>
        </p:spPr>
        <p:txBody>
          <a:bodyPr wrap="square" lIns="0" tIns="0" rIns="0" bIns="0" rtlCol="0" anchor="t">
            <a:spAutoFit/>
          </a:bodyPr>
          <a:lstStyle/>
          <a:p>
            <a:pPr>
              <a:lnSpc>
                <a:spcPts val="10999"/>
              </a:lnSpc>
            </a:pPr>
            <a:r>
              <a:rPr lang="en-US" sz="9950" spc="249">
                <a:solidFill>
                  <a:srgbClr val="A7B3AD"/>
                </a:solidFill>
                <a:latin typeface="Bebas Neue Cyrillic"/>
              </a:rPr>
              <a:t>GROUP 6</a:t>
            </a:r>
            <a:endParaRPr lang="en-US" sz="9999" spc="249">
              <a:solidFill>
                <a:srgbClr val="A7B3AD"/>
              </a:solidFill>
              <a:latin typeface="Bebas Neue Cyrillic"/>
            </a:endParaRPr>
          </a:p>
        </p:txBody>
      </p:sp>
      <p:sp>
        <p:nvSpPr>
          <p:cNvPr id="19" name="AutoShape 10">
            <a:extLst>
              <a:ext uri="{FF2B5EF4-FFF2-40B4-BE49-F238E27FC236}">
                <a16:creationId xmlns:a16="http://schemas.microsoft.com/office/drawing/2014/main" id="{066D606B-E656-A54E-FB69-68F457845253}"/>
              </a:ext>
            </a:extLst>
          </p:cNvPr>
          <p:cNvSpPr/>
          <p:nvPr/>
        </p:nvSpPr>
        <p:spPr>
          <a:xfrm>
            <a:off x="9599684" y="3813"/>
            <a:ext cx="1208221" cy="10287864"/>
          </a:xfrm>
          <a:prstGeom prst="rect">
            <a:avLst/>
          </a:prstGeom>
          <a:solidFill>
            <a:srgbClr val="08A4DE"/>
          </a:solidFill>
        </p:spPr>
      </p:sp>
      <p:sp>
        <p:nvSpPr>
          <p:cNvPr id="20" name="TextBox 19">
            <a:extLst>
              <a:ext uri="{FF2B5EF4-FFF2-40B4-BE49-F238E27FC236}">
                <a16:creationId xmlns:a16="http://schemas.microsoft.com/office/drawing/2014/main" id="{4783F777-97AE-303E-1430-AF7C57CA4064}"/>
              </a:ext>
            </a:extLst>
          </p:cNvPr>
          <p:cNvSpPr txBox="1"/>
          <p:nvPr/>
        </p:nvSpPr>
        <p:spPr>
          <a:xfrm>
            <a:off x="12126515" y="3161109"/>
            <a:ext cx="43064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Image of trees</a:t>
            </a:r>
            <a:endParaRPr lang="en-US"/>
          </a:p>
        </p:txBody>
      </p:sp>
      <p:pic>
        <p:nvPicPr>
          <p:cNvPr id="4" name="Picture 4">
            <a:extLst>
              <a:ext uri="{FF2B5EF4-FFF2-40B4-BE49-F238E27FC236}">
                <a16:creationId xmlns:a16="http://schemas.microsoft.com/office/drawing/2014/main" id="{05696541-6204-ACD2-BC08-BE7EC97ECB01}"/>
              </a:ext>
            </a:extLst>
          </p:cNvPr>
          <p:cNvPicPr>
            <a:picLocks noChangeAspect="1"/>
          </p:cNvPicPr>
          <p:nvPr/>
        </p:nvPicPr>
        <p:blipFill>
          <a:blip r:embed="rId7"/>
          <a:stretch>
            <a:fillRect/>
          </a:stretch>
        </p:blipFill>
        <p:spPr>
          <a:xfrm>
            <a:off x="10089397" y="-46895"/>
            <a:ext cx="8194387" cy="10359077"/>
          </a:xfrm>
          <a:prstGeom prst="rect">
            <a:avLst/>
          </a:prstGeom>
        </p:spPr>
      </p:pic>
    </p:spTree>
    <p:extLst>
      <p:ext uri="{BB962C8B-B14F-4D97-AF65-F5344CB8AC3E}">
        <p14:creationId xmlns:p14="http://schemas.microsoft.com/office/powerpoint/2010/main" val="3838592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330823" y="-826549"/>
            <a:ext cx="17412040" cy="10375398"/>
          </a:xfrm>
          <a:prstGeom prst="rect">
            <a:avLst/>
          </a:prstGeom>
          <a:solidFill>
            <a:srgbClr val="231F20"/>
          </a:solidFill>
        </p:spPr>
      </p:sp>
      <p:sp>
        <p:nvSpPr>
          <p:cNvPr id="3" name="TextBox 3"/>
          <p:cNvSpPr txBox="1"/>
          <p:nvPr/>
        </p:nvSpPr>
        <p:spPr>
          <a:xfrm rot="16200000">
            <a:off x="-2850562" y="4470175"/>
            <a:ext cx="9008713" cy="1346651"/>
          </a:xfrm>
          <a:prstGeom prst="rect">
            <a:avLst/>
          </a:prstGeom>
        </p:spPr>
        <p:txBody>
          <a:bodyPr lIns="0" tIns="0" rIns="0" bIns="0" rtlCol="0" anchor="t">
            <a:spAutoFit/>
          </a:bodyPr>
          <a:lstStyle/>
          <a:p>
            <a:pPr marL="0" marR="0" lvl="0" indent="0" algn="ctr" defTabSz="914400" rtl="0" eaLnBrk="1" fontAlgn="auto" latinLnBrk="0" hangingPunct="1">
              <a:lnSpc>
                <a:spcPts val="11453"/>
              </a:lnSpc>
              <a:spcBef>
                <a:spcPts val="0"/>
              </a:spcBef>
              <a:spcAft>
                <a:spcPts val="0"/>
              </a:spcAft>
              <a:buClrTx/>
              <a:buSzTx/>
              <a:buFontTx/>
              <a:buNone/>
              <a:tabLst/>
              <a:defRPr/>
            </a:pPr>
            <a:r>
              <a:rPr kumimoji="0" lang="en-US" sz="8800" b="0" i="0" u="none" strike="noStrike" kern="1200" cap="none" spc="881" normalizeH="0" baseline="0" noProof="0">
                <a:ln>
                  <a:noFill/>
                </a:ln>
                <a:solidFill>
                  <a:srgbClr val="08A4DE"/>
                </a:solidFill>
                <a:effectLst/>
                <a:uLnTx/>
                <a:uFillTx/>
                <a:latin typeface="Bebas Neue Cyrillic"/>
                <a:ea typeface="+mn-ea"/>
                <a:cs typeface="+mn-cs"/>
              </a:rPr>
              <a:t>THE SOLUTION</a:t>
            </a:r>
          </a:p>
        </p:txBody>
      </p:sp>
      <p:sp>
        <p:nvSpPr>
          <p:cNvPr id="6" name="TextBox 4">
            <a:extLst>
              <a:ext uri="{FF2B5EF4-FFF2-40B4-BE49-F238E27FC236}">
                <a16:creationId xmlns:a16="http://schemas.microsoft.com/office/drawing/2014/main" id="{50C87F27-AEFB-A522-03DC-CBB9CD2BC5F5}"/>
              </a:ext>
            </a:extLst>
          </p:cNvPr>
          <p:cNvSpPr txBox="1"/>
          <p:nvPr/>
        </p:nvSpPr>
        <p:spPr>
          <a:xfrm>
            <a:off x="4281499" y="2201861"/>
            <a:ext cx="9878163" cy="4062651"/>
          </a:xfrm>
          <a:prstGeom prst="rect">
            <a:avLst/>
          </a:prstGeom>
        </p:spPr>
        <p:txBody>
          <a:bodyPr wrap="square" lIns="0" tIns="0" rIns="0" bIns="0" rtlCol="0" anchor="t">
            <a:spAutoFit/>
          </a:bodyPr>
          <a:lstStyle/>
          <a:p>
            <a:pPr marL="443230" marR="0" lvl="1"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41" normalizeH="0" baseline="0" noProof="0">
                <a:ln>
                  <a:noFill/>
                </a:ln>
                <a:solidFill>
                  <a:srgbClr val="FFFFFF"/>
                </a:solidFill>
                <a:effectLst/>
                <a:uLnTx/>
                <a:uFillTx/>
                <a:latin typeface="Montserrat Classic"/>
                <a:ea typeface="+mn-ea"/>
                <a:cs typeface="+mn-cs"/>
              </a:rPr>
              <a:t>Upskill the employees you already have.</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794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437980" y="-505080"/>
            <a:ext cx="17412040" cy="10375398"/>
          </a:xfrm>
          <a:prstGeom prst="rect">
            <a:avLst/>
          </a:prstGeom>
          <a:solidFill>
            <a:srgbClr val="231F20"/>
          </a:solidFill>
        </p:spPr>
      </p:sp>
      <p:sp>
        <p:nvSpPr>
          <p:cNvPr id="3" name="TextBox 3"/>
          <p:cNvSpPr txBox="1"/>
          <p:nvPr/>
        </p:nvSpPr>
        <p:spPr>
          <a:xfrm rot="-5400000">
            <a:off x="-2850562" y="4432682"/>
            <a:ext cx="9008713" cy="1421637"/>
          </a:xfrm>
          <a:prstGeom prst="rect">
            <a:avLst/>
          </a:prstGeom>
        </p:spPr>
        <p:txBody>
          <a:bodyPr lIns="0" tIns="0" rIns="0" bIns="0" rtlCol="0" anchor="t">
            <a:spAutoFit/>
          </a:bodyPr>
          <a:lstStyle/>
          <a:p>
            <a:pPr marL="0" marR="0" lvl="0" indent="0" algn="ctr" defTabSz="914400" rtl="0" eaLnBrk="1" fontAlgn="auto" latinLnBrk="0" hangingPunct="1">
              <a:lnSpc>
                <a:spcPts val="11453"/>
              </a:lnSpc>
              <a:spcBef>
                <a:spcPts val="0"/>
              </a:spcBef>
              <a:spcAft>
                <a:spcPts val="0"/>
              </a:spcAft>
              <a:buClrTx/>
              <a:buSzTx/>
              <a:buFontTx/>
              <a:buNone/>
              <a:tabLst/>
              <a:defRPr/>
            </a:pPr>
            <a:r>
              <a:rPr kumimoji="0" lang="en-US" sz="8810" b="0" i="0" u="none" strike="noStrike" kern="1200" cap="none" spc="881" normalizeH="0" baseline="0" noProof="0">
                <a:ln>
                  <a:noFill/>
                </a:ln>
                <a:solidFill>
                  <a:srgbClr val="08A4DE"/>
                </a:solidFill>
                <a:effectLst/>
                <a:uLnTx/>
                <a:uFillTx/>
                <a:latin typeface="Bebas Neue Cyrillic"/>
                <a:ea typeface="+mn-ea"/>
                <a:cs typeface="+mn-cs"/>
              </a:rPr>
              <a:t>LEADING INDICATORS</a:t>
            </a:r>
          </a:p>
        </p:txBody>
      </p:sp>
      <p:sp>
        <p:nvSpPr>
          <p:cNvPr id="4" name="TextBox 4"/>
          <p:cNvSpPr txBox="1"/>
          <p:nvPr/>
        </p:nvSpPr>
        <p:spPr>
          <a:xfrm>
            <a:off x="2365572" y="1944054"/>
            <a:ext cx="15674855" cy="6302687"/>
          </a:xfrm>
          <a:prstGeom prst="rect">
            <a:avLst/>
          </a:prstGeom>
        </p:spPr>
        <p:txBody>
          <a:bodyPr wrap="square" lIns="0" tIns="0" rIns="0" bIns="0" rtlCol="0" anchor="t">
            <a:spAutoFit/>
          </a:bodyPr>
          <a:lstStyle/>
          <a:p>
            <a:pPr marL="886460" lvl="1" indent="-443230">
              <a:lnSpc>
                <a:spcPts val="6160"/>
              </a:lnSpc>
              <a:buFont typeface="Arial"/>
              <a:buChar char="•"/>
              <a:defRPr/>
            </a:pPr>
            <a:r>
              <a:rPr lang="en-US" sz="4000" spc="41">
                <a:solidFill>
                  <a:srgbClr val="FFFFFF"/>
                </a:solidFill>
                <a:latin typeface="Montserrat Classic"/>
              </a:rPr>
              <a:t>~</a:t>
            </a:r>
            <a:r>
              <a:rPr kumimoji="0" lang="en-US" sz="4000" b="0" i="0" u="none" strike="noStrike" kern="1200" cap="none" spc="41" normalizeH="0" baseline="0" noProof="0">
                <a:ln>
                  <a:noFill/>
                </a:ln>
                <a:solidFill>
                  <a:srgbClr val="FFFFFF"/>
                </a:solidFill>
                <a:effectLst/>
                <a:uLnTx/>
                <a:uFillTx/>
                <a:latin typeface="Montserrat Classic"/>
                <a:ea typeface="+mn-ea"/>
                <a:cs typeface="+mn-cs"/>
              </a:rPr>
              <a:t>13,000 open jobs in computing/month in MN</a:t>
            </a:r>
            <a:r>
              <a:rPr lang="en-US" sz="4000" spc="41">
                <a:solidFill>
                  <a:srgbClr val="FFFFFF"/>
                </a:solidFill>
                <a:latin typeface="Montserrat Classic"/>
              </a:rPr>
              <a:t> and expected to increase</a:t>
            </a:r>
            <a:endParaRPr lang="en-US" sz="4000">
              <a:solidFill>
                <a:srgbClr val="000000"/>
              </a:solidFill>
              <a:latin typeface="Calibri"/>
              <a:cs typeface="Calibri"/>
            </a:endParaRPr>
          </a:p>
          <a:p>
            <a:pPr marL="886460" lvl="1" indent="-443230">
              <a:lnSpc>
                <a:spcPts val="6160"/>
              </a:lnSpc>
              <a:buFont typeface="Arial"/>
              <a:buChar char="•"/>
              <a:defRPr/>
            </a:pPr>
            <a:endParaRPr lang="en-US" sz="4000" spc="41">
              <a:solidFill>
                <a:srgbClr val="FFFFFF"/>
              </a:solidFill>
              <a:latin typeface="Montserrat Classic"/>
            </a:endParaRPr>
          </a:p>
          <a:p>
            <a:pPr marL="886460" lvl="1" indent="-443230">
              <a:lnSpc>
                <a:spcPts val="6160"/>
              </a:lnSpc>
              <a:buFont typeface="Arial"/>
              <a:buChar char="•"/>
              <a:defRPr/>
            </a:pPr>
            <a:r>
              <a:rPr kumimoji="0" lang="en-US" sz="4000" b="0" i="0" u="none" strike="noStrike" kern="1200" cap="none" spc="41" normalizeH="0" baseline="0" noProof="0">
                <a:ln>
                  <a:noFill/>
                </a:ln>
                <a:solidFill>
                  <a:srgbClr val="FFFFFF"/>
                </a:solidFill>
                <a:effectLst/>
                <a:uLnTx/>
                <a:uFillTx/>
                <a:latin typeface="Montserrat Classic"/>
                <a:ea typeface="+mn-ea"/>
                <a:cs typeface="+mn-cs"/>
              </a:rPr>
              <a:t>~1,500 </a:t>
            </a:r>
            <a:r>
              <a:rPr lang="en-US" sz="4000" spc="41">
                <a:solidFill>
                  <a:srgbClr val="FFFFFF"/>
                </a:solidFill>
                <a:latin typeface="Montserrat Classic"/>
              </a:rPr>
              <a:t>graduated</a:t>
            </a:r>
            <a:r>
              <a:rPr kumimoji="0" lang="en-US" sz="4000" b="0" i="0" u="none" strike="noStrike" kern="1200" cap="none" spc="41" normalizeH="0" baseline="0" noProof="0">
                <a:ln>
                  <a:noFill/>
                </a:ln>
                <a:solidFill>
                  <a:srgbClr val="FFFFFF"/>
                </a:solidFill>
                <a:effectLst/>
                <a:uLnTx/>
                <a:uFillTx/>
                <a:latin typeface="Montserrat Classic"/>
                <a:ea typeface="+mn-ea"/>
                <a:cs typeface="+mn-cs"/>
              </a:rPr>
              <a:t> in CS</a:t>
            </a:r>
            <a:r>
              <a:rPr lang="en-US" sz="4000" spc="41">
                <a:solidFill>
                  <a:srgbClr val="FFFFFF"/>
                </a:solidFill>
                <a:latin typeface="Montserrat Classic"/>
              </a:rPr>
              <a:t> in MN</a:t>
            </a:r>
            <a:endParaRPr lang="en-US" sz="4000">
              <a:cs typeface="Calibri"/>
            </a:endParaRPr>
          </a:p>
          <a:p>
            <a:pPr marL="886460" marR="0" lvl="1" indent="-443230" algn="l" defTabSz="914400" rtl="0" eaLnBrk="1" fontAlgn="auto" latinLnBrk="0" hangingPunct="1">
              <a:lnSpc>
                <a:spcPts val="6160"/>
              </a:lnSpc>
              <a:spcBef>
                <a:spcPts val="0"/>
              </a:spcBef>
              <a:spcAft>
                <a:spcPts val="0"/>
              </a:spcAft>
              <a:buClrTx/>
              <a:buSzTx/>
              <a:buFont typeface="Arial"/>
              <a:buChar char="•"/>
              <a:tabLst/>
              <a:defRPr/>
            </a:pPr>
            <a:endParaRPr lang="en-US" sz="4000" b="0" i="0" u="none" strike="noStrike" kern="1200" cap="none" spc="41" normalizeH="0" baseline="0" noProof="0">
              <a:ln>
                <a:noFill/>
              </a:ln>
              <a:solidFill>
                <a:srgbClr val="FFFFFF"/>
              </a:solidFill>
              <a:effectLst/>
              <a:uLnTx/>
              <a:uFillTx/>
              <a:latin typeface="Montserrat Classic"/>
            </a:endParaRPr>
          </a:p>
          <a:p>
            <a:pPr marL="886460" lvl="1" indent="-443230">
              <a:lnSpc>
                <a:spcPts val="6160"/>
              </a:lnSpc>
              <a:buFont typeface="Arial"/>
              <a:buChar char="•"/>
              <a:defRPr/>
            </a:pPr>
            <a:r>
              <a:rPr kumimoji="0" lang="en-US" sz="4000" b="0" i="0" u="none" strike="noStrike" kern="1200" cap="none" spc="41" normalizeH="0" baseline="0" noProof="0">
                <a:ln>
                  <a:noFill/>
                </a:ln>
                <a:solidFill>
                  <a:srgbClr val="FFFFFF"/>
                </a:solidFill>
                <a:effectLst/>
                <a:uLnTx/>
                <a:uFillTx/>
                <a:latin typeface="Montserrat Classic"/>
                <a:ea typeface="+mn-ea"/>
                <a:cs typeface="+mn-cs"/>
              </a:rPr>
              <a:t>24% of public schools teach a CS class in MN</a:t>
            </a:r>
            <a:r>
              <a:rPr lang="en-US" sz="4000" spc="41">
                <a:solidFill>
                  <a:srgbClr val="FFFFFF"/>
                </a:solidFill>
                <a:latin typeface="Montserrat Classic"/>
              </a:rPr>
              <a:t> </a:t>
            </a:r>
            <a:endParaRPr lang="en-US" sz="4000" b="0" i="0" u="none" strike="noStrike" kern="1200" cap="none" spc="41" normalizeH="0" baseline="0" noProof="0">
              <a:ln>
                <a:noFill/>
              </a:ln>
              <a:solidFill>
                <a:srgbClr val="FFFFFF"/>
              </a:solidFill>
              <a:effectLst/>
              <a:uLnTx/>
              <a:uFillTx/>
              <a:latin typeface="Montserrat Classic"/>
            </a:endParaRPr>
          </a:p>
          <a:p>
            <a:pPr marL="443230" marR="0" lvl="1" indent="0" algn="l" defTabSz="914400" rtl="0" eaLnBrk="1" fontAlgn="auto" latinLnBrk="0" hangingPunct="1">
              <a:lnSpc>
                <a:spcPts val="6160"/>
              </a:lnSpc>
              <a:spcBef>
                <a:spcPts val="0"/>
              </a:spcBef>
              <a:spcAft>
                <a:spcPts val="0"/>
              </a:spcAft>
              <a:buClrTx/>
              <a:buSzTx/>
              <a:buFontTx/>
              <a:buNone/>
              <a:tabLst/>
              <a:defRPr/>
            </a:pPr>
            <a:endParaRPr lang="en-US" sz="4000" b="0" i="0" u="none" strike="noStrike" kern="1200" cap="none" spc="41" normalizeH="0" baseline="0" noProof="0">
              <a:ln>
                <a:noFill/>
              </a:ln>
              <a:solidFill>
                <a:srgbClr val="FFFFFF"/>
              </a:solidFill>
              <a:effectLst/>
              <a:uLnTx/>
              <a:uFillTx/>
              <a:latin typeface="Montserrat Classic"/>
            </a:endParaRPr>
          </a:p>
          <a:p>
            <a:pPr marL="886460" lvl="1" indent="-443230">
              <a:lnSpc>
                <a:spcPts val="6160"/>
              </a:lnSpc>
              <a:buFont typeface="Arial"/>
              <a:buChar char="•"/>
              <a:defRPr/>
            </a:pPr>
            <a:r>
              <a:rPr lang="en-US" sz="4000" spc="41">
                <a:solidFill>
                  <a:srgbClr val="FFFFFF"/>
                </a:solidFill>
                <a:latin typeface="Montserrat Classic"/>
              </a:rPr>
              <a:t>3 CS teachers graduated MN prep programs in 2018</a:t>
            </a:r>
            <a:endParaRPr lang="en-US" sz="4000" b="0" i="0" u="none" strike="noStrike" kern="1200" cap="none" spc="41" normalizeH="0" baseline="0" noProof="0">
              <a:ln>
                <a:noFill/>
              </a:ln>
              <a:solidFill>
                <a:srgbClr val="FFFFFF"/>
              </a:solidFill>
              <a:effectLst/>
              <a:uLnTx/>
              <a:uFillTx/>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438653" y="-826549"/>
            <a:ext cx="17412040" cy="10375398"/>
          </a:xfrm>
          <a:prstGeom prst="rect">
            <a:avLst/>
          </a:prstGeom>
          <a:solidFill>
            <a:srgbClr val="231F20"/>
          </a:solidFill>
        </p:spPr>
      </p:sp>
      <p:sp>
        <p:nvSpPr>
          <p:cNvPr id="3" name="TextBox 3"/>
          <p:cNvSpPr txBox="1"/>
          <p:nvPr/>
        </p:nvSpPr>
        <p:spPr>
          <a:xfrm rot="16200000">
            <a:off x="-2889976" y="3918382"/>
            <a:ext cx="9008713" cy="1346651"/>
          </a:xfrm>
          <a:prstGeom prst="rect">
            <a:avLst/>
          </a:prstGeom>
        </p:spPr>
        <p:txBody>
          <a:bodyPr lIns="0" tIns="0" rIns="0" bIns="0" rtlCol="0" anchor="t">
            <a:spAutoFit/>
          </a:bodyPr>
          <a:lstStyle/>
          <a:p>
            <a:pPr algn="ctr">
              <a:lnSpc>
                <a:spcPts val="11453"/>
              </a:lnSpc>
            </a:pPr>
            <a:r>
              <a:rPr lang="en-US" sz="8800" spc="881">
                <a:solidFill>
                  <a:srgbClr val="08A4DE"/>
                </a:solidFill>
                <a:latin typeface="Bebas Neue Cyrillic"/>
              </a:rPr>
              <a:t>LEADING INDICATORS</a:t>
            </a:r>
          </a:p>
        </p:txBody>
      </p:sp>
      <p:sp>
        <p:nvSpPr>
          <p:cNvPr id="4" name="TextBox 4"/>
          <p:cNvSpPr txBox="1"/>
          <p:nvPr/>
        </p:nvSpPr>
        <p:spPr>
          <a:xfrm>
            <a:off x="2697557" y="1590330"/>
            <a:ext cx="14058488" cy="698333"/>
          </a:xfrm>
          <a:prstGeom prst="rect">
            <a:avLst/>
          </a:prstGeom>
        </p:spPr>
        <p:txBody>
          <a:bodyPr lIns="0" tIns="0" rIns="0" bIns="0" rtlCol="0" anchor="t">
            <a:spAutoFit/>
          </a:bodyPr>
          <a:lstStyle/>
          <a:p>
            <a:pPr marL="443230" lvl="1">
              <a:lnSpc>
                <a:spcPts val="6160"/>
              </a:lnSpc>
            </a:pPr>
            <a:endParaRPr lang="en-US" sz="4100" spc="41">
              <a:solidFill>
                <a:srgbClr val="FFFFFF"/>
              </a:solidFill>
              <a:latin typeface="Montserrat Classic"/>
            </a:endParaRPr>
          </a:p>
        </p:txBody>
      </p:sp>
      <p:sp>
        <p:nvSpPr>
          <p:cNvPr id="7" name="TextBox 6">
            <a:extLst>
              <a:ext uri="{FF2B5EF4-FFF2-40B4-BE49-F238E27FC236}">
                <a16:creationId xmlns:a16="http://schemas.microsoft.com/office/drawing/2014/main" id="{F200BBAE-C234-0CED-5AE6-863ADCA40616}"/>
              </a:ext>
            </a:extLst>
          </p:cNvPr>
          <p:cNvSpPr txBox="1"/>
          <p:nvPr/>
        </p:nvSpPr>
        <p:spPr>
          <a:xfrm>
            <a:off x="4554140" y="2964656"/>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4">
            <a:extLst>
              <a:ext uri="{FF2B5EF4-FFF2-40B4-BE49-F238E27FC236}">
                <a16:creationId xmlns:a16="http://schemas.microsoft.com/office/drawing/2014/main" id="{BEBBC942-D99F-B453-B80A-134D399A4597}"/>
              </a:ext>
            </a:extLst>
          </p:cNvPr>
          <p:cNvSpPr txBox="1"/>
          <p:nvPr/>
        </p:nvSpPr>
        <p:spPr>
          <a:xfrm>
            <a:off x="2296029" y="1187547"/>
            <a:ext cx="4441057" cy="395251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43230" lvl="1">
              <a:lnSpc>
                <a:spcPts val="6160"/>
              </a:lnSpc>
            </a:pPr>
            <a:r>
              <a:rPr lang="en-US" sz="3600" spc="41">
                <a:solidFill>
                  <a:srgbClr val="FFFFFF"/>
                </a:solidFill>
                <a:latin typeface="Montserrat Classic"/>
              </a:rPr>
              <a:t>More than 60% of HR leaders say upskilling is their #1 priority </a:t>
            </a:r>
          </a:p>
          <a:p>
            <a:pPr marL="443230" lvl="1">
              <a:lnSpc>
                <a:spcPts val="6160"/>
              </a:lnSpc>
            </a:pPr>
            <a:r>
              <a:rPr lang="en-US" sz="3600" spc="41">
                <a:solidFill>
                  <a:srgbClr val="FFFFFF"/>
                </a:solidFill>
                <a:latin typeface="Montserrat Classic"/>
              </a:rPr>
              <a:t>- </a:t>
            </a:r>
            <a:r>
              <a:rPr lang="en-US" sz="3600" i="1" spc="41">
                <a:solidFill>
                  <a:srgbClr val="FFFFFF"/>
                </a:solidFill>
                <a:latin typeface="Montserrat Classic"/>
              </a:rPr>
              <a:t>Gartner</a:t>
            </a:r>
            <a:endParaRPr lang="en-US" sz="3600" i="1" spc="41">
              <a:solidFill>
                <a:srgbClr val="FFFFFF"/>
              </a:solidFill>
              <a:latin typeface="Montserrat Classic"/>
              <a:cs typeface="Calibri"/>
            </a:endParaRPr>
          </a:p>
        </p:txBody>
      </p:sp>
      <p:sp>
        <p:nvSpPr>
          <p:cNvPr id="5" name="TextBox 4">
            <a:extLst>
              <a:ext uri="{FF2B5EF4-FFF2-40B4-BE49-F238E27FC236}">
                <a16:creationId xmlns:a16="http://schemas.microsoft.com/office/drawing/2014/main" id="{ACC55C47-03E1-812F-E5D2-18AC07FF4942}"/>
              </a:ext>
            </a:extLst>
          </p:cNvPr>
          <p:cNvSpPr txBox="1"/>
          <p:nvPr/>
        </p:nvSpPr>
        <p:spPr>
          <a:xfrm>
            <a:off x="3544189" y="193457"/>
            <a:ext cx="134634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solidFill>
                  <a:schemeClr val="bg1"/>
                </a:solidFill>
                <a:latin typeface="Montserrat Classic Bold"/>
                <a:cs typeface="Calibri"/>
              </a:rPr>
              <a:t>Upskilling is Becoming Business Critical</a:t>
            </a:r>
          </a:p>
        </p:txBody>
      </p:sp>
      <p:sp>
        <p:nvSpPr>
          <p:cNvPr id="6" name="TextBox 4">
            <a:extLst>
              <a:ext uri="{FF2B5EF4-FFF2-40B4-BE49-F238E27FC236}">
                <a16:creationId xmlns:a16="http://schemas.microsoft.com/office/drawing/2014/main" id="{8A397B94-557C-E2DD-2E82-E9AB6FA261D4}"/>
              </a:ext>
            </a:extLst>
          </p:cNvPr>
          <p:cNvSpPr txBox="1"/>
          <p:nvPr/>
        </p:nvSpPr>
        <p:spPr>
          <a:xfrm>
            <a:off x="6997425" y="1209113"/>
            <a:ext cx="4624356" cy="545643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43230" lvl="1">
              <a:lnSpc>
                <a:spcPts val="6160"/>
              </a:lnSpc>
            </a:pPr>
            <a:r>
              <a:rPr lang="en-US" sz="3600" spc="41">
                <a:solidFill>
                  <a:srgbClr val="FFFFFF"/>
                </a:solidFill>
                <a:latin typeface="Montserrat Classic"/>
              </a:rPr>
              <a:t>Nearly 70% of organizations are doing more skill building to prepare for the future - </a:t>
            </a:r>
            <a:r>
              <a:rPr lang="en-US" sz="3600" i="1" spc="41">
                <a:solidFill>
                  <a:srgbClr val="FFFFFF"/>
                </a:solidFill>
                <a:latin typeface="Montserrat Classic"/>
              </a:rPr>
              <a:t>McKinsey</a:t>
            </a:r>
            <a:endParaRPr lang="en-US" i="1">
              <a:solidFill>
                <a:srgbClr val="000000"/>
              </a:solidFill>
              <a:latin typeface="Calibri"/>
              <a:cs typeface="Calibri"/>
            </a:endParaRPr>
          </a:p>
          <a:p>
            <a:pPr marL="1014730" lvl="1" indent="-571500">
              <a:lnSpc>
                <a:spcPts val="6160"/>
              </a:lnSpc>
              <a:buFont typeface="Arial"/>
              <a:buChar char="•"/>
            </a:pPr>
            <a:endParaRPr lang="en-US" sz="3600" spc="41">
              <a:solidFill>
                <a:srgbClr val="FFFFFF"/>
              </a:solidFill>
              <a:latin typeface="Montserrat Classic"/>
              <a:cs typeface="Calibri"/>
            </a:endParaRPr>
          </a:p>
        </p:txBody>
      </p:sp>
      <p:sp>
        <p:nvSpPr>
          <p:cNvPr id="9" name="TextBox 4">
            <a:extLst>
              <a:ext uri="{FF2B5EF4-FFF2-40B4-BE49-F238E27FC236}">
                <a16:creationId xmlns:a16="http://schemas.microsoft.com/office/drawing/2014/main" id="{3D8DA004-1CC4-0783-69D8-F2050B8BC2AB}"/>
              </a:ext>
            </a:extLst>
          </p:cNvPr>
          <p:cNvSpPr txBox="1"/>
          <p:nvPr/>
        </p:nvSpPr>
        <p:spPr>
          <a:xfrm>
            <a:off x="11871349" y="1187546"/>
            <a:ext cx="4624357" cy="386625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43230" lvl="1">
              <a:lnSpc>
                <a:spcPts val="6160"/>
              </a:lnSpc>
            </a:pPr>
            <a:r>
              <a:rPr lang="en-US" sz="3600" spc="41">
                <a:solidFill>
                  <a:srgbClr val="FFFFFF"/>
                </a:solidFill>
                <a:latin typeface="Montserrat Classic"/>
              </a:rPr>
              <a:t>More than 50% of employees need to upskill/reskill by 2025 – </a:t>
            </a:r>
            <a:r>
              <a:rPr lang="en-US" sz="3600" i="1" spc="41">
                <a:solidFill>
                  <a:srgbClr val="FFFFFF"/>
                </a:solidFill>
                <a:latin typeface="Montserrat Classic"/>
              </a:rPr>
              <a:t>World Economic Forum</a:t>
            </a:r>
            <a:endParaRPr lang="en-US" sz="3600" i="1" spc="41">
              <a:solidFill>
                <a:srgbClr val="FFFFFF"/>
              </a:solidFill>
              <a:latin typeface="Montserrat Classic"/>
              <a:cs typeface="Calibri"/>
            </a:endParaRPr>
          </a:p>
        </p:txBody>
      </p:sp>
    </p:spTree>
    <p:extLst>
      <p:ext uri="{BB962C8B-B14F-4D97-AF65-F5344CB8AC3E}">
        <p14:creationId xmlns:p14="http://schemas.microsoft.com/office/powerpoint/2010/main" val="3782603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438653" y="-826549"/>
            <a:ext cx="17412040" cy="10375398"/>
          </a:xfrm>
          <a:prstGeom prst="rect">
            <a:avLst/>
          </a:prstGeom>
          <a:solidFill>
            <a:srgbClr val="231F20"/>
          </a:solidFill>
        </p:spPr>
      </p:sp>
      <p:sp>
        <p:nvSpPr>
          <p:cNvPr id="3" name="TextBox 3"/>
          <p:cNvSpPr txBox="1"/>
          <p:nvPr/>
        </p:nvSpPr>
        <p:spPr>
          <a:xfrm rot="16200000">
            <a:off x="-2889976" y="3181001"/>
            <a:ext cx="9008713" cy="2821413"/>
          </a:xfrm>
          <a:prstGeom prst="rect">
            <a:avLst/>
          </a:prstGeom>
        </p:spPr>
        <p:txBody>
          <a:bodyPr lIns="0" tIns="0" rIns="0" bIns="0" rtlCol="0" anchor="t">
            <a:spAutoFit/>
          </a:bodyPr>
          <a:lstStyle/>
          <a:p>
            <a:pPr algn="ctr">
              <a:lnSpc>
                <a:spcPts val="11453"/>
              </a:lnSpc>
            </a:pPr>
            <a:r>
              <a:rPr lang="en-US" sz="8800" spc="881">
                <a:solidFill>
                  <a:srgbClr val="08A4DE"/>
                </a:solidFill>
                <a:latin typeface="Bebas Neue Cyrillic"/>
              </a:rPr>
              <a:t>Upskilling in action</a:t>
            </a:r>
          </a:p>
        </p:txBody>
      </p:sp>
      <p:sp>
        <p:nvSpPr>
          <p:cNvPr id="4" name="TextBox 4"/>
          <p:cNvSpPr txBox="1"/>
          <p:nvPr/>
        </p:nvSpPr>
        <p:spPr>
          <a:xfrm>
            <a:off x="2697557" y="1590330"/>
            <a:ext cx="14058488" cy="698333"/>
          </a:xfrm>
          <a:prstGeom prst="rect">
            <a:avLst/>
          </a:prstGeom>
        </p:spPr>
        <p:txBody>
          <a:bodyPr lIns="0" tIns="0" rIns="0" bIns="0" rtlCol="0" anchor="t">
            <a:spAutoFit/>
          </a:bodyPr>
          <a:lstStyle/>
          <a:p>
            <a:pPr marL="443230" lvl="1">
              <a:lnSpc>
                <a:spcPts val="6160"/>
              </a:lnSpc>
            </a:pPr>
            <a:endParaRPr lang="en-US" sz="4100" spc="41">
              <a:solidFill>
                <a:srgbClr val="FFFFFF"/>
              </a:solidFill>
              <a:latin typeface="Montserrat Classic"/>
            </a:endParaRPr>
          </a:p>
        </p:txBody>
      </p:sp>
      <p:sp>
        <p:nvSpPr>
          <p:cNvPr id="7" name="TextBox 6">
            <a:extLst>
              <a:ext uri="{FF2B5EF4-FFF2-40B4-BE49-F238E27FC236}">
                <a16:creationId xmlns:a16="http://schemas.microsoft.com/office/drawing/2014/main" id="{F200BBAE-C234-0CED-5AE6-863ADCA40616}"/>
              </a:ext>
            </a:extLst>
          </p:cNvPr>
          <p:cNvSpPr txBox="1"/>
          <p:nvPr/>
        </p:nvSpPr>
        <p:spPr>
          <a:xfrm>
            <a:off x="4554140" y="2964656"/>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026" name="Picture 2">
            <a:extLst>
              <a:ext uri="{FF2B5EF4-FFF2-40B4-BE49-F238E27FC236}">
                <a16:creationId xmlns:a16="http://schemas.microsoft.com/office/drawing/2014/main" id="{557F8D41-72B5-8E5B-3668-BED63C3C43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0364" y="5120858"/>
            <a:ext cx="3476916" cy="1830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 Career Choice | Pikes Peak State College">
            <a:extLst>
              <a:ext uri="{FF2B5EF4-FFF2-40B4-BE49-F238E27FC236}">
                <a16:creationId xmlns:a16="http://schemas.microsoft.com/office/drawing/2014/main" id="{91203E38-6CAF-E518-471D-8361231F1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295" y="1909325"/>
            <a:ext cx="5213985" cy="12363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DED034C-3E53-0057-4521-5F5EB09984BD}"/>
              </a:ext>
            </a:extLst>
          </p:cNvPr>
          <p:cNvSpPr txBox="1"/>
          <p:nvPr/>
        </p:nvSpPr>
        <p:spPr>
          <a:xfrm>
            <a:off x="9126819" y="1373316"/>
            <a:ext cx="829580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bg1"/>
                </a:solidFill>
                <a:latin typeface="Montserrat Classic" panose="020B0604020202020204" charset="0"/>
                <a:cs typeface="Calibri"/>
              </a:rPr>
              <a:t>Free education and skills training for hourly employees to secure high-growth jobs within the company.</a:t>
            </a:r>
          </a:p>
        </p:txBody>
      </p:sp>
      <p:sp>
        <p:nvSpPr>
          <p:cNvPr id="11" name="TextBox 10">
            <a:extLst>
              <a:ext uri="{FF2B5EF4-FFF2-40B4-BE49-F238E27FC236}">
                <a16:creationId xmlns:a16="http://schemas.microsoft.com/office/drawing/2014/main" id="{5AB13284-D435-7BA5-26A1-395F4DCE0F8B}"/>
              </a:ext>
            </a:extLst>
          </p:cNvPr>
          <p:cNvSpPr txBox="1"/>
          <p:nvPr/>
        </p:nvSpPr>
        <p:spPr>
          <a:xfrm>
            <a:off x="9126820" y="4361150"/>
            <a:ext cx="829580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bg1"/>
                </a:solidFill>
                <a:latin typeface="Montserrat Classic"/>
                <a:cs typeface="Calibri"/>
              </a:rPr>
              <a:t>Plant and Distribution center</a:t>
            </a:r>
            <a:r>
              <a:rPr lang="en-US" sz="3600">
                <a:solidFill>
                  <a:schemeClr val="bg1"/>
                </a:solidFill>
                <a:latin typeface="Montserrat Classic"/>
                <a:ea typeface="+mn-lt"/>
                <a:cs typeface="+mn-lt"/>
              </a:rPr>
              <a:t> employees were able to get IT experience. They had the opportunity to become Subject Matter Experts and even grow into full-time corporate IT roles.</a:t>
            </a:r>
            <a:endParaRPr lang="en-US" sz="3600">
              <a:solidFill>
                <a:schemeClr val="bg1"/>
              </a:solidFill>
              <a:latin typeface="Montserrat Classic" panose="020B0604020202020204" charset="0"/>
              <a:cs typeface="Calibri"/>
            </a:endParaRPr>
          </a:p>
          <a:p>
            <a:endParaRPr lang="en-US" sz="3600">
              <a:solidFill>
                <a:schemeClr val="bg1"/>
              </a:solidFill>
              <a:latin typeface="Montserrat Classic" panose="020B0604020202020204" charset="0"/>
              <a:cs typeface="Calibri"/>
            </a:endParaRPr>
          </a:p>
        </p:txBody>
      </p:sp>
    </p:spTree>
    <p:extLst>
      <p:ext uri="{BB962C8B-B14F-4D97-AF65-F5344CB8AC3E}">
        <p14:creationId xmlns:p14="http://schemas.microsoft.com/office/powerpoint/2010/main" val="240185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359692" y="-583368"/>
            <a:ext cx="17412040" cy="10375398"/>
          </a:xfrm>
          <a:prstGeom prst="rect">
            <a:avLst/>
          </a:prstGeom>
          <a:solidFill>
            <a:srgbClr val="231F20"/>
          </a:solidFill>
        </p:spPr>
      </p:sp>
      <p:sp>
        <p:nvSpPr>
          <p:cNvPr id="3" name="TextBox 3"/>
          <p:cNvSpPr txBox="1"/>
          <p:nvPr/>
        </p:nvSpPr>
        <p:spPr>
          <a:xfrm rot="16200000">
            <a:off x="-2850562" y="4470175"/>
            <a:ext cx="9008713" cy="1346651"/>
          </a:xfrm>
          <a:prstGeom prst="rect">
            <a:avLst/>
          </a:prstGeom>
        </p:spPr>
        <p:txBody>
          <a:bodyPr lIns="0" tIns="0" rIns="0" bIns="0" rtlCol="0" anchor="t">
            <a:spAutoFit/>
          </a:bodyPr>
          <a:lstStyle/>
          <a:p>
            <a:pPr algn="ctr">
              <a:lnSpc>
                <a:spcPts val="11453"/>
              </a:lnSpc>
            </a:pPr>
            <a:r>
              <a:rPr lang="en-US" sz="8800" spc="881">
                <a:solidFill>
                  <a:srgbClr val="08A4DE"/>
                </a:solidFill>
                <a:latin typeface="Bebas Neue Cyrillic"/>
              </a:rPr>
              <a:t>BENEFITS</a:t>
            </a:r>
          </a:p>
        </p:txBody>
      </p:sp>
      <p:sp>
        <p:nvSpPr>
          <p:cNvPr id="4" name="TextBox 4"/>
          <p:cNvSpPr txBox="1"/>
          <p:nvPr/>
        </p:nvSpPr>
        <p:spPr>
          <a:xfrm>
            <a:off x="3837790" y="2049644"/>
            <a:ext cx="12272550" cy="5539978"/>
          </a:xfrm>
          <a:prstGeom prst="rect">
            <a:avLst/>
          </a:prstGeom>
        </p:spPr>
        <p:txBody>
          <a:bodyPr wrap="square" lIns="0" tIns="0" rIns="0" bIns="0" rtlCol="0" anchor="t">
            <a:spAutoFit/>
          </a:bodyPr>
          <a:lstStyle/>
          <a:p>
            <a:pPr marL="857250" indent="-857250">
              <a:buFont typeface="Arial" panose="020B0604020202020204" pitchFamily="34" charset="0"/>
              <a:buChar char="•"/>
            </a:pPr>
            <a:r>
              <a:rPr lang="en-US" sz="6000" b="1" spc="41">
                <a:solidFill>
                  <a:schemeClr val="bg1"/>
                </a:solidFill>
                <a:latin typeface="Montserrat Classic"/>
                <a:ea typeface="+mn-lt"/>
                <a:cs typeface="+mn-lt"/>
              </a:rPr>
              <a:t>Decreased costs</a:t>
            </a:r>
            <a:endParaRPr lang="en-US">
              <a:solidFill>
                <a:schemeClr val="bg1"/>
              </a:solidFill>
              <a:latin typeface="Montserrat Classic"/>
              <a:cs typeface="Calibri"/>
            </a:endParaRPr>
          </a:p>
          <a:p>
            <a:pPr marL="857250" indent="-857250">
              <a:buFont typeface="Arial" panose="020B0604020202020204" pitchFamily="34" charset="0"/>
              <a:buChar char="•"/>
            </a:pPr>
            <a:r>
              <a:rPr lang="en-US" sz="6000" b="1" spc="41">
                <a:solidFill>
                  <a:schemeClr val="bg1"/>
                </a:solidFill>
                <a:latin typeface="Montserrat Classic"/>
                <a:ea typeface="+mn-lt"/>
                <a:cs typeface="+mn-lt"/>
              </a:rPr>
              <a:t>Fill jobs faster</a:t>
            </a:r>
            <a:endParaRPr lang="en-US">
              <a:solidFill>
                <a:schemeClr val="bg1"/>
              </a:solidFill>
              <a:latin typeface="Montserrat Classic"/>
              <a:cs typeface="Calibri"/>
            </a:endParaRPr>
          </a:p>
          <a:p>
            <a:pPr marL="857250" indent="-857250">
              <a:buFont typeface="Arial" panose="020B0604020202020204" pitchFamily="34" charset="0"/>
              <a:buChar char="•"/>
            </a:pPr>
            <a:r>
              <a:rPr lang="en-US" sz="6000" b="1" spc="41">
                <a:solidFill>
                  <a:schemeClr val="bg1"/>
                </a:solidFill>
                <a:latin typeface="Montserrat Classic"/>
                <a:ea typeface="+mn-lt"/>
                <a:cs typeface="+mn-lt"/>
              </a:rPr>
              <a:t>Promote professional development</a:t>
            </a:r>
            <a:endParaRPr lang="en-US" sz="6000" b="1" spc="41">
              <a:solidFill>
                <a:schemeClr val="bg1"/>
              </a:solidFill>
              <a:latin typeface="Montserrat Classic" panose="020B0604020202020204" charset="0"/>
              <a:ea typeface="+mn-lt"/>
              <a:cs typeface="+mn-lt"/>
            </a:endParaRPr>
          </a:p>
          <a:p>
            <a:pPr marL="857250" indent="-857250">
              <a:buFont typeface="Arial" panose="020B0604020202020204" pitchFamily="34" charset="0"/>
              <a:buChar char="•"/>
            </a:pPr>
            <a:r>
              <a:rPr lang="en-US" sz="6000" b="1" spc="41">
                <a:solidFill>
                  <a:schemeClr val="bg1"/>
                </a:solidFill>
                <a:latin typeface="Montserrat Classic"/>
                <a:ea typeface="+mn-lt"/>
                <a:cs typeface="+mn-lt"/>
              </a:rPr>
              <a:t>Strengthen employee retention</a:t>
            </a:r>
            <a:endParaRPr lang="en-US" sz="6000" b="1" spc="41">
              <a:solidFill>
                <a:schemeClr val="bg1"/>
              </a:solidFill>
              <a:latin typeface="Montserrat Classic" panose="020B0604020202020204" charset="0"/>
              <a:cs typeface="Calibri"/>
            </a:endParaRPr>
          </a:p>
        </p:txBody>
      </p:sp>
    </p:spTree>
    <p:extLst>
      <p:ext uri="{BB962C8B-B14F-4D97-AF65-F5344CB8AC3E}">
        <p14:creationId xmlns:p14="http://schemas.microsoft.com/office/powerpoint/2010/main" val="1563276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352784" y="0"/>
            <a:ext cx="6498503" cy="12163202"/>
          </a:xfrm>
          <a:prstGeom prst="rect">
            <a:avLst/>
          </a:prstGeom>
          <a:solidFill>
            <a:srgbClr val="FFFFFF"/>
          </a:solidFill>
        </p:spPr>
      </p:sp>
      <p:sp>
        <p:nvSpPr>
          <p:cNvPr id="3" name="TextBox 3"/>
          <p:cNvSpPr txBox="1"/>
          <p:nvPr/>
        </p:nvSpPr>
        <p:spPr>
          <a:xfrm>
            <a:off x="7059204" y="1783147"/>
            <a:ext cx="10871418" cy="984885"/>
          </a:xfrm>
          <a:prstGeom prst="rect">
            <a:avLst/>
          </a:prstGeom>
        </p:spPr>
        <p:txBody>
          <a:bodyPr lIns="0" tIns="0" rIns="0" bIns="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208" normalizeH="0" baseline="0" noProof="0">
                <a:ln>
                  <a:noFill/>
                </a:ln>
                <a:solidFill>
                  <a:prstClr val="black"/>
                </a:solidFill>
                <a:effectLst/>
                <a:uLnTx/>
                <a:uFillTx/>
                <a:latin typeface="Calibri"/>
                <a:ea typeface="+mn-lt"/>
                <a:cs typeface="Calibri"/>
              </a:rPr>
              <a:t>Hire a consultant to identify potential upskilling partners</a:t>
            </a:r>
            <a:endParaRPr kumimoji="0" lang="en-US" sz="3200" b="0" i="0" u="none" strike="noStrike" kern="1200" cap="none" spc="208" normalizeH="0" baseline="0" noProof="0">
              <a:ln>
                <a:noFill/>
              </a:ln>
              <a:solidFill>
                <a:srgbClr val="000000"/>
              </a:solidFill>
              <a:effectLst/>
              <a:uLnTx/>
              <a:uFillTx/>
              <a:latin typeface="Calibri"/>
              <a:ea typeface="+mn-ea"/>
              <a:cs typeface="Calibri"/>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39734" y="5953115"/>
            <a:ext cx="1327145" cy="128567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56715" y="6161832"/>
            <a:ext cx="693183" cy="693183"/>
          </a:xfrm>
          <a:prstGeom prst="rect">
            <a:avLst/>
          </a:prstGeom>
        </p:spPr>
      </p:pic>
      <p:sp>
        <p:nvSpPr>
          <p:cNvPr id="6" name="TextBox 6"/>
          <p:cNvSpPr txBox="1"/>
          <p:nvPr/>
        </p:nvSpPr>
        <p:spPr>
          <a:xfrm>
            <a:off x="6873853" y="990600"/>
            <a:ext cx="11230224" cy="824969"/>
          </a:xfrm>
          <a:prstGeom prst="rect">
            <a:avLst/>
          </a:prstGeom>
        </p:spPr>
        <p:txBody>
          <a:bodyPr wrap="square"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550" b="0" i="0" u="none" strike="noStrike" kern="1200" cap="none" spc="363" normalizeH="0" baseline="0" noProof="0">
                <a:ln>
                  <a:noFill/>
                </a:ln>
                <a:solidFill>
                  <a:srgbClr val="FFFFFF"/>
                </a:solidFill>
                <a:effectLst/>
                <a:uLnTx/>
                <a:uFillTx/>
                <a:latin typeface="Montserrat Classic Bold"/>
                <a:ea typeface="+mn-ea"/>
                <a:cs typeface="+mn-cs"/>
              </a:rPr>
              <a:t>PHASE I  -  SCOUT</a:t>
            </a:r>
          </a:p>
        </p:txBody>
      </p:sp>
      <p:sp>
        <p:nvSpPr>
          <p:cNvPr id="7" name="TextBox 7"/>
          <p:cNvSpPr txBox="1"/>
          <p:nvPr/>
        </p:nvSpPr>
        <p:spPr>
          <a:xfrm>
            <a:off x="342675" y="2637665"/>
            <a:ext cx="5321263" cy="2949839"/>
          </a:xfrm>
          <a:prstGeom prst="rect">
            <a:avLst/>
          </a:prstGeom>
        </p:spPr>
        <p:txBody>
          <a:bodyPr lIns="0" tIns="0" rIns="0" bIns="0" rtlCol="0" anchor="t">
            <a:spAutoFit/>
          </a:bodyPr>
          <a:lstStyle/>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8600" b="0" i="0" u="none" strike="noStrike" kern="1200" cap="none" spc="860" normalizeH="0" baseline="0" noProof="0">
                <a:ln>
                  <a:noFill/>
                </a:ln>
                <a:solidFill>
                  <a:srgbClr val="08A4DE"/>
                </a:solidFill>
                <a:effectLst/>
                <a:uLnTx/>
                <a:uFillTx/>
                <a:latin typeface="Bebas Neue Cyrillic"/>
                <a:ea typeface="+mn-ea"/>
                <a:cs typeface="+mn-cs"/>
              </a:rPr>
              <a:t>KEY INVESTMENT THEMES</a:t>
            </a:r>
          </a:p>
        </p:txBody>
      </p:sp>
      <p:sp>
        <p:nvSpPr>
          <p:cNvPr id="8" name="TextBox 8"/>
          <p:cNvSpPr txBox="1"/>
          <p:nvPr/>
        </p:nvSpPr>
        <p:spPr>
          <a:xfrm>
            <a:off x="7064353" y="4059348"/>
            <a:ext cx="10247959" cy="811312"/>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550" b="0" i="0" u="none" strike="noStrike" kern="1200" cap="none" spc="363" normalizeH="0" baseline="0" noProof="0">
                <a:ln>
                  <a:noFill/>
                </a:ln>
                <a:solidFill>
                  <a:srgbClr val="FFFFFF"/>
                </a:solidFill>
                <a:effectLst/>
                <a:uLnTx/>
                <a:uFillTx/>
                <a:latin typeface="Montserrat Classic Bold"/>
                <a:ea typeface="+mn-ea"/>
                <a:cs typeface="+mn-cs"/>
              </a:rPr>
              <a:t>PHASE II – SHAPE</a:t>
            </a:r>
            <a:endParaRPr kumimoji="0" lang="en-US" sz="1800" b="0" i="0" u="none" strike="noStrike" kern="1200" cap="none" spc="0" normalizeH="0" baseline="0" noProof="0">
              <a:ln>
                <a:noFill/>
              </a:ln>
              <a:solidFill>
                <a:prstClr val="black"/>
              </a:solidFill>
              <a:effectLst/>
              <a:uLnTx/>
              <a:uFillTx/>
              <a:latin typeface="Montserrat Classic Bold"/>
              <a:ea typeface="+mn-ea"/>
              <a:cs typeface="+mn-cs"/>
            </a:endParaRPr>
          </a:p>
        </p:txBody>
      </p:sp>
      <p:sp>
        <p:nvSpPr>
          <p:cNvPr id="10" name="TextBox 10"/>
          <p:cNvSpPr txBox="1"/>
          <p:nvPr/>
        </p:nvSpPr>
        <p:spPr>
          <a:xfrm>
            <a:off x="7127134" y="7251879"/>
            <a:ext cx="10247959" cy="811312"/>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5550" b="0" i="0" u="none" strike="noStrike" kern="1200" cap="none" spc="363" normalizeH="0" baseline="0" noProof="0">
                <a:ln>
                  <a:noFill/>
                </a:ln>
                <a:solidFill>
                  <a:srgbClr val="FFFFFF"/>
                </a:solidFill>
                <a:effectLst/>
                <a:uLnTx/>
                <a:uFillTx/>
                <a:latin typeface="Montserrat Classic Bold"/>
                <a:ea typeface="+mn-ea"/>
                <a:cs typeface="+mn-cs"/>
              </a:rPr>
              <a:t>PHASE III – </a:t>
            </a:r>
            <a:r>
              <a:rPr lang="en-US" sz="5550" spc="363">
                <a:solidFill>
                  <a:srgbClr val="FFFFFF"/>
                </a:solidFill>
                <a:latin typeface="Montserrat Classic Bold"/>
              </a:rPr>
              <a:t>SHIFT</a:t>
            </a:r>
            <a:endParaRPr kumimoji="0" lang="en-US" sz="1800" b="0" i="0" u="none" strike="noStrike" kern="1200" cap="none" spc="0" normalizeH="0" baseline="0" noProof="0">
              <a:ln>
                <a:noFill/>
              </a:ln>
              <a:solidFill>
                <a:prstClr val="black"/>
              </a:solidFill>
              <a:effectLst/>
              <a:uLnTx/>
              <a:uFillTx/>
              <a:latin typeface="Montserrat Classic Bold"/>
              <a:ea typeface="+mn-ea"/>
              <a:cs typeface="+mn-cs"/>
            </a:endParaRPr>
          </a:p>
        </p:txBody>
      </p:sp>
      <p:sp>
        <p:nvSpPr>
          <p:cNvPr id="11" name="TextBox 11"/>
          <p:cNvSpPr txBox="1"/>
          <p:nvPr/>
        </p:nvSpPr>
        <p:spPr>
          <a:xfrm>
            <a:off x="6871472" y="8237488"/>
            <a:ext cx="10871418" cy="493084"/>
          </a:xfrm>
          <a:prstGeom prst="rect">
            <a:avLst/>
          </a:prstGeom>
        </p:spPr>
        <p:txBody>
          <a:bodyPr lIns="0" tIns="0" rIns="0" bIns="0" rtlCol="0" anchor="t">
            <a:spAutoFit/>
          </a:bodyPr>
          <a:lstStyle/>
          <a:p>
            <a:pPr marL="457200" marR="0" lvl="0" indent="-457200" algn="l" defTabSz="914400" rtl="0" eaLnBrk="1" fontAlgn="auto" latinLnBrk="0" hangingPunct="1">
              <a:lnSpc>
                <a:spcPts val="4000"/>
              </a:lnSpc>
              <a:spcBef>
                <a:spcPts val="0"/>
              </a:spcBef>
              <a:spcAft>
                <a:spcPts val="0"/>
              </a:spcAft>
              <a:buClrTx/>
              <a:buSzTx/>
              <a:buFont typeface="Arial"/>
              <a:buChar char="•"/>
              <a:tabLst/>
              <a:defRPr/>
            </a:pPr>
            <a:r>
              <a:rPr kumimoji="0" lang="en-US" sz="3200" b="0" i="0" u="none" strike="noStrike" kern="1200" cap="none" spc="208" normalizeH="0" baseline="0" noProof="0">
                <a:ln>
                  <a:noFill/>
                </a:ln>
                <a:solidFill>
                  <a:prstClr val="black"/>
                </a:solidFill>
                <a:effectLst/>
                <a:uLnTx/>
                <a:uFillTx/>
                <a:latin typeface="Calibri"/>
                <a:ea typeface="+mn-ea"/>
                <a:cs typeface="Calibri"/>
              </a:rPr>
              <a:t>Launch upskilling program </a:t>
            </a:r>
          </a:p>
        </p:txBody>
      </p:sp>
      <p:sp>
        <p:nvSpPr>
          <p:cNvPr id="12" name="TextBox 3">
            <a:extLst>
              <a:ext uri="{FF2B5EF4-FFF2-40B4-BE49-F238E27FC236}">
                <a16:creationId xmlns:a16="http://schemas.microsoft.com/office/drawing/2014/main" id="{728C65FE-F42A-DEC8-5A3D-B5831CFE6739}"/>
              </a:ext>
            </a:extLst>
          </p:cNvPr>
          <p:cNvSpPr txBox="1"/>
          <p:nvPr/>
        </p:nvSpPr>
        <p:spPr>
          <a:xfrm>
            <a:off x="7033975" y="4972219"/>
            <a:ext cx="10871418" cy="984885"/>
          </a:xfrm>
          <a:prstGeom prst="rect">
            <a:avLst/>
          </a:prstGeom>
        </p:spPr>
        <p:txBody>
          <a:bodyPr lIns="0" tIns="0" rIns="0" bIns="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208" normalizeH="0" baseline="0" noProof="0">
                <a:ln>
                  <a:noFill/>
                </a:ln>
                <a:solidFill>
                  <a:prstClr val="black"/>
                </a:solidFill>
                <a:effectLst/>
                <a:uLnTx/>
                <a:uFillTx/>
                <a:latin typeface="Calibri"/>
                <a:ea typeface="+mn-lt"/>
                <a:cs typeface="Calibri"/>
              </a:rPr>
              <a:t>Develop an upskilling program and review it with the MNTech Board</a:t>
            </a:r>
            <a:endParaRPr kumimoji="0" lang="en-US" sz="3200" b="0" i="0" u="none" strike="noStrike" kern="1200" cap="none" spc="208" normalizeH="0" baseline="0" noProof="0">
              <a:ln>
                <a:noFill/>
              </a:ln>
              <a:solidFill>
                <a:srgbClr val="000000"/>
              </a:solidFill>
              <a:effectLst/>
              <a:uLnTx/>
              <a:uFillTx/>
              <a:latin typeface="Calibri"/>
              <a:ea typeface="+mn-ea"/>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172744" y="2778450"/>
            <a:ext cx="18614473" cy="7820865"/>
          </a:xfrm>
          <a:prstGeom prst="rect">
            <a:avLst/>
          </a:prstGeom>
          <a:solidFill>
            <a:srgbClr val="FFFFFF"/>
          </a:solidFill>
        </p:spPr>
      </p:sp>
      <p:sp>
        <p:nvSpPr>
          <p:cNvPr id="3" name="TextBox 3"/>
          <p:cNvSpPr txBox="1"/>
          <p:nvPr/>
        </p:nvSpPr>
        <p:spPr>
          <a:xfrm>
            <a:off x="2246729" y="163512"/>
            <a:ext cx="13775527" cy="1625600"/>
          </a:xfrm>
          <a:prstGeom prst="rect">
            <a:avLst/>
          </a:prstGeom>
        </p:spPr>
        <p:txBody>
          <a:bodyPr lIns="0" tIns="0" rIns="0" bIns="0" rtlCol="0" anchor="t">
            <a:spAutoFit/>
          </a:bodyPr>
          <a:lstStyle/>
          <a:p>
            <a:pPr marL="0" marR="0" lvl="0" indent="0" algn="ctr" defTabSz="914400" rtl="0" eaLnBrk="1" fontAlgn="auto" latinLnBrk="0" hangingPunct="1">
              <a:lnSpc>
                <a:spcPts val="12999"/>
              </a:lnSpc>
              <a:spcBef>
                <a:spcPts val="0"/>
              </a:spcBef>
              <a:spcAft>
                <a:spcPts val="0"/>
              </a:spcAft>
              <a:buClrTx/>
              <a:buSzTx/>
              <a:buFontTx/>
              <a:buNone/>
              <a:tabLst/>
              <a:defRPr/>
            </a:pPr>
            <a:r>
              <a:rPr kumimoji="0" lang="en-US" sz="9999" b="0" i="0" u="none" strike="noStrike" kern="1200" cap="none" spc="499" normalizeH="0" baseline="0" noProof="0">
                <a:ln>
                  <a:noFill/>
                </a:ln>
                <a:solidFill>
                  <a:srgbClr val="08A4DE"/>
                </a:solidFill>
                <a:effectLst/>
                <a:uLnTx/>
                <a:uFillTx/>
                <a:latin typeface="Bebas Neue Cyrillic"/>
                <a:ea typeface="+mn-ea"/>
                <a:cs typeface="+mn-cs"/>
              </a:rPr>
              <a:t>INVESTMENT APPROACH</a:t>
            </a:r>
          </a:p>
        </p:txBody>
      </p:sp>
      <p:grpSp>
        <p:nvGrpSpPr>
          <p:cNvPr id="4" name="Group 4"/>
          <p:cNvGrpSpPr/>
          <p:nvPr/>
        </p:nvGrpSpPr>
        <p:grpSpPr>
          <a:xfrm>
            <a:off x="8685344" y="1550552"/>
            <a:ext cx="917312" cy="888646"/>
            <a:chOff x="0" y="0"/>
            <a:chExt cx="1223083" cy="1184861"/>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23083" cy="118486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2127" y="192351"/>
              <a:ext cx="638830" cy="638830"/>
            </a:xfrm>
            <a:prstGeom prst="rect">
              <a:avLst/>
            </a:prstGeom>
          </p:spPr>
        </p:pic>
      </p:grpSp>
      <p:pic>
        <p:nvPicPr>
          <p:cNvPr id="8" name="Picture 8" descr="Table&#10;&#10;Description automatically generated">
            <a:extLst>
              <a:ext uri="{FF2B5EF4-FFF2-40B4-BE49-F238E27FC236}">
                <a16:creationId xmlns:a16="http://schemas.microsoft.com/office/drawing/2014/main" id="{BC752659-BA21-41BC-03AD-DEF1B5E89A98}"/>
              </a:ext>
            </a:extLst>
          </p:cNvPr>
          <p:cNvPicPr>
            <a:picLocks noChangeAspect="1"/>
          </p:cNvPicPr>
          <p:nvPr/>
        </p:nvPicPr>
        <p:blipFill>
          <a:blip r:embed="rId6"/>
          <a:stretch>
            <a:fillRect/>
          </a:stretch>
        </p:blipFill>
        <p:spPr>
          <a:xfrm>
            <a:off x="2445589" y="3070691"/>
            <a:ext cx="13396822" cy="7207997"/>
          </a:xfrm>
          <a:prstGeom prst="rect">
            <a:avLst/>
          </a:prstGeom>
        </p:spPr>
      </p:pic>
    </p:spTree>
    <p:extLst>
      <p:ext uri="{BB962C8B-B14F-4D97-AF65-F5344CB8AC3E}">
        <p14:creationId xmlns:p14="http://schemas.microsoft.com/office/powerpoint/2010/main" val="3382676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437980" y="-505080"/>
            <a:ext cx="17412040" cy="10375398"/>
          </a:xfrm>
          <a:prstGeom prst="rect">
            <a:avLst/>
          </a:prstGeom>
          <a:solidFill>
            <a:srgbClr val="231F20"/>
          </a:solidFill>
        </p:spPr>
      </p:sp>
      <p:sp>
        <p:nvSpPr>
          <p:cNvPr id="3" name="TextBox 3"/>
          <p:cNvSpPr txBox="1"/>
          <p:nvPr/>
        </p:nvSpPr>
        <p:spPr>
          <a:xfrm rot="16200000">
            <a:off x="-2850562" y="4470175"/>
            <a:ext cx="9008713" cy="1346651"/>
          </a:xfrm>
          <a:prstGeom prst="rect">
            <a:avLst/>
          </a:prstGeom>
        </p:spPr>
        <p:txBody>
          <a:bodyPr lIns="0" tIns="0" rIns="0" bIns="0" rtlCol="0" anchor="t">
            <a:spAutoFit/>
          </a:bodyPr>
          <a:lstStyle/>
          <a:p>
            <a:pPr algn="ctr">
              <a:lnSpc>
                <a:spcPts val="11453"/>
              </a:lnSpc>
            </a:pPr>
            <a:r>
              <a:rPr lang="en-US" sz="8800" spc="881">
                <a:solidFill>
                  <a:srgbClr val="08A4DE"/>
                </a:solidFill>
                <a:latin typeface="Bebas Neue Cyrillic"/>
              </a:rPr>
              <a:t>LAST THING</a:t>
            </a:r>
          </a:p>
        </p:txBody>
      </p:sp>
      <p:pic>
        <p:nvPicPr>
          <p:cNvPr id="5" name="Picture 5">
            <a:extLst>
              <a:ext uri="{FF2B5EF4-FFF2-40B4-BE49-F238E27FC236}">
                <a16:creationId xmlns:a16="http://schemas.microsoft.com/office/drawing/2014/main" id="{ED841442-06AF-1EF6-DB22-6E0784416ED3}"/>
              </a:ext>
            </a:extLst>
          </p:cNvPr>
          <p:cNvPicPr>
            <a:picLocks noChangeAspect="1"/>
          </p:cNvPicPr>
          <p:nvPr/>
        </p:nvPicPr>
        <p:blipFill rotWithShape="1">
          <a:blip r:embed="rId3">
            <a:extLst>
              <a:ext uri="{28A0092B-C50C-407E-A947-70E740481C1C}">
                <a14:useLocalDpi xmlns:a14="http://schemas.microsoft.com/office/drawing/2010/main" val="0"/>
              </a:ext>
            </a:extLst>
          </a:blip>
          <a:srcRect b="10162"/>
          <a:stretch/>
        </p:blipFill>
        <p:spPr>
          <a:xfrm>
            <a:off x="3065929" y="-359481"/>
            <a:ext cx="14397318" cy="9700705"/>
          </a:xfrm>
          <a:prstGeom prst="rect">
            <a:avLst/>
          </a:prstGeom>
        </p:spPr>
      </p:pic>
    </p:spTree>
    <p:extLst>
      <p:ext uri="{BB962C8B-B14F-4D97-AF65-F5344CB8AC3E}">
        <p14:creationId xmlns:p14="http://schemas.microsoft.com/office/powerpoint/2010/main" val="335910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0" y="-5804366"/>
            <a:ext cx="15675429" cy="17155989"/>
            <a:chOff x="0" y="387414"/>
            <a:chExt cx="16534720" cy="22243709"/>
          </a:xfrm>
        </p:grpSpPr>
        <p:sp>
          <p:nvSpPr>
            <p:cNvPr id="8" name="AutoShape 8"/>
            <p:cNvSpPr/>
            <p:nvPr/>
          </p:nvSpPr>
          <p:spPr>
            <a:xfrm>
              <a:off x="0" y="7847892"/>
              <a:ext cx="14250739" cy="13951132"/>
            </a:xfrm>
            <a:prstGeom prst="rect">
              <a:avLst/>
            </a:prstGeom>
            <a:solidFill>
              <a:srgbClr val="231F20"/>
            </a:solidFill>
          </p:spPr>
        </p:sp>
        <p:sp>
          <p:nvSpPr>
            <p:cNvPr id="9" name="AutoShape 9"/>
            <p:cNvSpPr/>
            <p:nvPr/>
          </p:nvSpPr>
          <p:spPr>
            <a:xfrm rot="-782927">
              <a:off x="9329737" y="387414"/>
              <a:ext cx="5975721" cy="22243709"/>
            </a:xfrm>
            <a:prstGeom prst="rect">
              <a:avLst/>
            </a:prstGeom>
            <a:solidFill>
              <a:srgbClr val="231F20"/>
            </a:solidFill>
          </p:spPr>
        </p:sp>
        <p:sp>
          <p:nvSpPr>
            <p:cNvPr id="10" name="AutoShape 10"/>
            <p:cNvSpPr/>
            <p:nvPr/>
          </p:nvSpPr>
          <p:spPr>
            <a:xfrm rot="-782927">
              <a:off x="15801997" y="6526202"/>
              <a:ext cx="732723" cy="15814892"/>
            </a:xfrm>
            <a:prstGeom prst="rect">
              <a:avLst/>
            </a:prstGeom>
            <a:solidFill>
              <a:srgbClr val="08A4DE"/>
            </a:solidFill>
          </p:spPr>
        </p:sp>
      </p:grpSp>
      <p:sp>
        <p:nvSpPr>
          <p:cNvPr id="3" name="TextBox 3">
            <a:extLst>
              <a:ext uri="{FF2B5EF4-FFF2-40B4-BE49-F238E27FC236}">
                <a16:creationId xmlns:a16="http://schemas.microsoft.com/office/drawing/2014/main" id="{B730678B-80E2-EB5C-ED66-A20CC19B3D86}"/>
              </a:ext>
            </a:extLst>
          </p:cNvPr>
          <p:cNvSpPr txBox="1"/>
          <p:nvPr/>
        </p:nvSpPr>
        <p:spPr>
          <a:xfrm>
            <a:off x="1159054" y="4393951"/>
            <a:ext cx="11697346" cy="162560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999"/>
              </a:lnSpc>
            </a:pPr>
            <a:r>
              <a:rPr lang="en-US" sz="9950" spc="499">
                <a:solidFill>
                  <a:srgbClr val="08A4DE"/>
                </a:solidFill>
                <a:latin typeface="Bebas Neue Cyrillic"/>
              </a:rPr>
              <a:t>QUESTIONS?</a:t>
            </a:r>
            <a:endParaRPr lang="en-US"/>
          </a:p>
        </p:txBody>
      </p:sp>
    </p:spTree>
    <p:extLst>
      <p:ext uri="{BB962C8B-B14F-4D97-AF65-F5344CB8AC3E}">
        <p14:creationId xmlns:p14="http://schemas.microsoft.com/office/powerpoint/2010/main" val="148331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437980" y="-505080"/>
            <a:ext cx="17412040" cy="10375398"/>
          </a:xfrm>
          <a:prstGeom prst="rect">
            <a:avLst/>
          </a:prstGeom>
          <a:solidFill>
            <a:srgbClr val="231F20"/>
          </a:solidFill>
        </p:spPr>
      </p:sp>
      <p:sp>
        <p:nvSpPr>
          <p:cNvPr id="3" name="TextBox 3"/>
          <p:cNvSpPr txBox="1"/>
          <p:nvPr/>
        </p:nvSpPr>
        <p:spPr>
          <a:xfrm>
            <a:off x="2514600" y="3945237"/>
            <a:ext cx="13258800" cy="1474763"/>
          </a:xfrm>
          <a:prstGeom prst="rect">
            <a:avLst/>
          </a:prstGeom>
        </p:spPr>
        <p:txBody>
          <a:bodyPr wrap="square" lIns="0" tIns="0" rIns="0" bIns="0" rtlCol="0" anchor="t">
            <a:spAutoFit/>
          </a:bodyPr>
          <a:lstStyle/>
          <a:p>
            <a:pPr marL="0" marR="0" lvl="0" indent="0" algn="ctr" defTabSz="914400" rtl="0" eaLnBrk="1" fontAlgn="auto" latinLnBrk="0" hangingPunct="1">
              <a:lnSpc>
                <a:spcPts val="11453"/>
              </a:lnSpc>
              <a:spcBef>
                <a:spcPts val="0"/>
              </a:spcBef>
              <a:spcAft>
                <a:spcPts val="0"/>
              </a:spcAft>
              <a:buClrTx/>
              <a:buSzTx/>
              <a:buFontTx/>
              <a:buNone/>
              <a:tabLst/>
              <a:defRPr/>
            </a:pPr>
            <a:r>
              <a:rPr kumimoji="0" lang="en-US" sz="9650" b="0" i="0" u="none" strike="noStrike" kern="1200" cap="none" spc="881" normalizeH="0" baseline="0" noProof="0">
                <a:ln>
                  <a:noFill/>
                </a:ln>
                <a:solidFill>
                  <a:srgbClr val="08A4DE"/>
                </a:solidFill>
                <a:effectLst/>
                <a:uLnTx/>
                <a:uFillTx/>
                <a:latin typeface="Bebas Neue Cyrillic"/>
                <a:ea typeface="+mn-ea"/>
                <a:cs typeface="+mn-cs"/>
              </a:rPr>
              <a:t>Hook, line, and hire! </a:t>
            </a:r>
          </a:p>
        </p:txBody>
      </p:sp>
    </p:spTree>
    <p:extLst>
      <p:ext uri="{BB962C8B-B14F-4D97-AF65-F5344CB8AC3E}">
        <p14:creationId xmlns:p14="http://schemas.microsoft.com/office/powerpoint/2010/main" val="428324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2529"/>
        </a:solidFill>
        <a:effectLst/>
      </p:bgPr>
    </p:bg>
    <p:spTree>
      <p:nvGrpSpPr>
        <p:cNvPr id="1" name=""/>
        <p:cNvGrpSpPr/>
        <p:nvPr/>
      </p:nvGrpSpPr>
      <p:grpSpPr>
        <a:xfrm>
          <a:off x="0" y="0"/>
          <a:ext cx="0" cy="0"/>
          <a:chOff x="0" y="0"/>
          <a:chExt cx="0" cy="0"/>
        </a:xfrm>
      </p:grpSpPr>
      <p:sp>
        <p:nvSpPr>
          <p:cNvPr id="2" name="AutoShape 2"/>
          <p:cNvSpPr/>
          <p:nvPr/>
        </p:nvSpPr>
        <p:spPr>
          <a:xfrm>
            <a:off x="-172744" y="2778450"/>
            <a:ext cx="18614473" cy="7820865"/>
          </a:xfrm>
          <a:prstGeom prst="rect">
            <a:avLst/>
          </a:prstGeom>
          <a:solidFill>
            <a:srgbClr val="FFFFFF"/>
          </a:solidFill>
        </p:spPr>
      </p:sp>
      <p:sp>
        <p:nvSpPr>
          <p:cNvPr id="3" name="TextBox 3"/>
          <p:cNvSpPr txBox="1"/>
          <p:nvPr/>
        </p:nvSpPr>
        <p:spPr>
          <a:xfrm>
            <a:off x="2246729" y="163512"/>
            <a:ext cx="13775527" cy="1625600"/>
          </a:xfrm>
          <a:prstGeom prst="rect">
            <a:avLst/>
          </a:prstGeom>
        </p:spPr>
        <p:txBody>
          <a:bodyPr lIns="0" tIns="0" rIns="0" bIns="0" rtlCol="0" anchor="t">
            <a:spAutoFit/>
          </a:bodyPr>
          <a:lstStyle/>
          <a:p>
            <a:pPr marL="0" marR="0" lvl="0" indent="0" algn="ctr" defTabSz="914400" rtl="0" eaLnBrk="1" fontAlgn="auto" latinLnBrk="0" hangingPunct="1">
              <a:lnSpc>
                <a:spcPts val="12999"/>
              </a:lnSpc>
              <a:spcBef>
                <a:spcPts val="0"/>
              </a:spcBef>
              <a:spcAft>
                <a:spcPts val="0"/>
              </a:spcAft>
              <a:buClrTx/>
              <a:buSzTx/>
              <a:buFontTx/>
              <a:buNone/>
              <a:tabLst/>
              <a:defRPr/>
            </a:pPr>
            <a:r>
              <a:rPr kumimoji="0" lang="en-US" sz="9999" b="0" i="0" u="none" strike="noStrike" kern="1200" cap="none" spc="499" normalizeH="0" baseline="0" noProof="0">
                <a:ln>
                  <a:noFill/>
                </a:ln>
                <a:solidFill>
                  <a:srgbClr val="08A4DE"/>
                </a:solidFill>
                <a:effectLst/>
                <a:uLnTx/>
                <a:uFillTx/>
                <a:latin typeface="Bebas Neue Cyrillic"/>
                <a:ea typeface="+mn-ea"/>
                <a:cs typeface="+mn-cs"/>
              </a:rPr>
              <a:t>INVESTMENT APPROACH</a:t>
            </a:r>
          </a:p>
        </p:txBody>
      </p:sp>
      <p:grpSp>
        <p:nvGrpSpPr>
          <p:cNvPr id="4" name="Group 4"/>
          <p:cNvGrpSpPr/>
          <p:nvPr/>
        </p:nvGrpSpPr>
        <p:grpSpPr>
          <a:xfrm>
            <a:off x="8685344" y="1550552"/>
            <a:ext cx="917312" cy="888646"/>
            <a:chOff x="0" y="0"/>
            <a:chExt cx="1223083" cy="1184861"/>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23083" cy="118486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2127" y="192351"/>
              <a:ext cx="638830" cy="638830"/>
            </a:xfrm>
            <a:prstGeom prst="rect">
              <a:avLst/>
            </a:prstGeom>
          </p:spPr>
        </p:pic>
      </p:grpSp>
      <p:pic>
        <p:nvPicPr>
          <p:cNvPr id="8" name="Picture 8" descr="Table&#10;&#10;Description automatically generated">
            <a:extLst>
              <a:ext uri="{FF2B5EF4-FFF2-40B4-BE49-F238E27FC236}">
                <a16:creationId xmlns:a16="http://schemas.microsoft.com/office/drawing/2014/main" id="{DADDCA0D-FB28-81B0-8CA2-864CFF390399}"/>
              </a:ext>
            </a:extLst>
          </p:cNvPr>
          <p:cNvPicPr>
            <a:picLocks noChangeAspect="1"/>
          </p:cNvPicPr>
          <p:nvPr/>
        </p:nvPicPr>
        <p:blipFill>
          <a:blip r:embed="rId6"/>
          <a:stretch>
            <a:fillRect/>
          </a:stretch>
        </p:blipFill>
        <p:spPr>
          <a:xfrm>
            <a:off x="2069805" y="2866608"/>
            <a:ext cx="14130067" cy="72344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352784" y="0"/>
            <a:ext cx="6498503" cy="12163202"/>
          </a:xfrm>
          <a:prstGeom prst="rect">
            <a:avLst/>
          </a:prstGeom>
          <a:solidFill>
            <a:srgbClr val="FFFFFF"/>
          </a:solidFill>
        </p:spPr>
      </p:sp>
      <p:sp>
        <p:nvSpPr>
          <p:cNvPr id="3" name="TextBox 3"/>
          <p:cNvSpPr txBox="1"/>
          <p:nvPr/>
        </p:nvSpPr>
        <p:spPr>
          <a:xfrm>
            <a:off x="6800718" y="1364116"/>
            <a:ext cx="10871418" cy="3029163"/>
          </a:xfrm>
          <a:prstGeom prst="rect">
            <a:avLst/>
          </a:prstGeom>
        </p:spPr>
        <p:txBody>
          <a:bodyPr lIns="0" tIns="0" rIns="0" bIns="0" rtlCol="0" anchor="t">
            <a:spAutoFit/>
          </a:bodyPr>
          <a:lstStyle/>
          <a:p>
            <a:pPr marL="457200" marR="0" lvl="0" indent="-457200" algn="l" defTabSz="914400" rtl="0" eaLnBrk="1" fontAlgn="auto" latinLnBrk="0" hangingPunct="1">
              <a:lnSpc>
                <a:spcPts val="4000"/>
              </a:lnSpc>
              <a:spcBef>
                <a:spcPts val="0"/>
              </a:spcBef>
              <a:spcAft>
                <a:spcPts val="0"/>
              </a:spcAft>
              <a:buClrTx/>
              <a:buSzTx/>
              <a:buFont typeface="Arial" panose="020B0604020202020204" pitchFamily="34" charset="0"/>
              <a:buChar char="•"/>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Increase the availability of middle and high school Computer Science education in MN</a:t>
            </a:r>
          </a:p>
          <a:p>
            <a:pPr>
              <a:lnSpc>
                <a:spcPts val="4000"/>
              </a:lnSpc>
              <a:defRPr/>
            </a:pPr>
            <a:endParaRPr lang="en-US" sz="3200" spc="208">
              <a:solidFill>
                <a:srgbClr val="231F20"/>
              </a:solidFill>
              <a:latin typeface="Montserrat Classic"/>
            </a:endParaRPr>
          </a:p>
          <a:p>
            <a:pPr marL="457200" indent="-457200">
              <a:lnSpc>
                <a:spcPts val="4000"/>
              </a:lnSpc>
              <a:buFont typeface="Arial" panose="020B0604020202020204" pitchFamily="34" charset="0"/>
              <a:buChar char="•"/>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Pilot grants for computer science educators and counselors in </a:t>
            </a:r>
            <a:r>
              <a:rPr lang="en-US" sz="3200" spc="208">
                <a:solidFill>
                  <a:srgbClr val="231F20"/>
                </a:solidFill>
                <a:latin typeface="Montserrat Classic"/>
              </a:rPr>
              <a:t>BIPOC &amp; predominately</a:t>
            </a:r>
            <a:r>
              <a:rPr kumimoji="0" lang="en-US" sz="3200" b="0" i="0" u="none" strike="noStrike" kern="1200" cap="none" spc="208" normalizeH="0" baseline="0" noProof="0">
                <a:ln>
                  <a:noFill/>
                </a:ln>
                <a:solidFill>
                  <a:srgbClr val="231F20"/>
                </a:solidFill>
                <a:effectLst/>
                <a:uLnTx/>
                <a:uFillTx/>
                <a:latin typeface="Montserrat Classic"/>
                <a:ea typeface="+mn-ea"/>
                <a:cs typeface="+mn-cs"/>
              </a:rPr>
              <a:t> diverse schools</a:t>
            </a:r>
            <a:endParaRPr lang="en-US" sz="3200" b="0" i="0" u="none" strike="noStrike" kern="1200" cap="none" spc="208" normalizeH="0" baseline="0" noProof="0">
              <a:ln>
                <a:noFill/>
              </a:ln>
              <a:solidFill>
                <a:srgbClr val="231F20"/>
              </a:solidFill>
              <a:effectLst/>
              <a:uLnTx/>
              <a:uFillTx/>
              <a:latin typeface="Montserrat Classic"/>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39734" y="5953115"/>
            <a:ext cx="1327145" cy="128567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56715" y="6161832"/>
            <a:ext cx="693183" cy="693183"/>
          </a:xfrm>
          <a:prstGeom prst="rect">
            <a:avLst/>
          </a:prstGeom>
        </p:spPr>
      </p:pic>
      <p:sp>
        <p:nvSpPr>
          <p:cNvPr id="6" name="TextBox 6"/>
          <p:cNvSpPr txBox="1"/>
          <p:nvPr/>
        </p:nvSpPr>
        <p:spPr>
          <a:xfrm>
            <a:off x="6800718" y="402332"/>
            <a:ext cx="11261747" cy="771686"/>
          </a:xfrm>
          <a:prstGeom prst="rect">
            <a:avLst/>
          </a:prstGeom>
        </p:spPr>
        <p:txBody>
          <a:bodyPr wrap="square" lIns="0" tIns="0" rIns="0" bIns="0" rtlCol="0" anchor="t">
            <a:spAutoFit/>
          </a:bodyPr>
          <a:lstStyle/>
          <a:p>
            <a:pPr>
              <a:lnSpc>
                <a:spcPts val="6999"/>
              </a:lnSpc>
              <a:defRPr/>
            </a:pPr>
            <a:r>
              <a:rPr kumimoji="0" lang="en-US" sz="3600" b="1" i="0" u="none" strike="noStrike" kern="1200" cap="none" spc="363" normalizeH="0" baseline="0" noProof="0">
                <a:ln>
                  <a:noFill/>
                </a:ln>
                <a:solidFill>
                  <a:srgbClr val="FFFFFF"/>
                </a:solidFill>
                <a:effectLst/>
                <a:uLnTx/>
                <a:uFillTx/>
                <a:latin typeface="Bebas Neue Cyrillic Bold"/>
                <a:ea typeface="+mn-ea"/>
                <a:cs typeface="+mn-cs"/>
              </a:rPr>
              <a:t>$750k (75%) - Public middle &amp; high school</a:t>
            </a:r>
            <a:r>
              <a:rPr lang="en-US" sz="3600" b="1" spc="363">
                <a:solidFill>
                  <a:srgbClr val="FFFFFF"/>
                </a:solidFill>
                <a:latin typeface="Bebas Neue Cyrillic Bold"/>
              </a:rPr>
              <a:t> </a:t>
            </a:r>
            <a:endParaRPr kumimoji="0" lang="en-US" sz="3600" b="1" i="0" u="none" strike="noStrike" kern="1200" cap="none" spc="363" normalizeH="0" baseline="0" noProof="0">
              <a:ln>
                <a:noFill/>
              </a:ln>
              <a:solidFill>
                <a:srgbClr val="FFFFFF"/>
              </a:solidFill>
              <a:effectLst/>
              <a:uLnTx/>
              <a:uFillTx/>
              <a:latin typeface="Bebas Neue Cyrillic Bold"/>
              <a:ea typeface="+mn-ea"/>
              <a:cs typeface="+mn-cs"/>
            </a:endParaRPr>
          </a:p>
        </p:txBody>
      </p:sp>
      <p:sp>
        <p:nvSpPr>
          <p:cNvPr id="7" name="TextBox 7"/>
          <p:cNvSpPr txBox="1"/>
          <p:nvPr/>
        </p:nvSpPr>
        <p:spPr>
          <a:xfrm>
            <a:off x="342675" y="2637665"/>
            <a:ext cx="5321263" cy="2949839"/>
          </a:xfrm>
          <a:prstGeom prst="rect">
            <a:avLst/>
          </a:prstGeom>
        </p:spPr>
        <p:txBody>
          <a:bodyPr lIns="0" tIns="0" rIns="0" bIns="0" rtlCol="0" anchor="t">
            <a:spAutoFit/>
          </a:bodyPr>
          <a:lstStyle/>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8600" b="0" i="0" u="none" strike="noStrike" kern="1200" cap="none" spc="860" normalizeH="0" baseline="0" noProof="0">
                <a:ln>
                  <a:noFill/>
                </a:ln>
                <a:solidFill>
                  <a:srgbClr val="08A4DE"/>
                </a:solidFill>
                <a:effectLst/>
                <a:uLnTx/>
                <a:uFillTx/>
                <a:latin typeface="Bebas Neue Cyrillic"/>
                <a:ea typeface="+mn-ea"/>
                <a:cs typeface="+mn-cs"/>
              </a:rPr>
              <a:t>KEY INVESTMENT THEMES</a:t>
            </a:r>
          </a:p>
        </p:txBody>
      </p:sp>
      <p:sp>
        <p:nvSpPr>
          <p:cNvPr id="10" name="TextBox 10"/>
          <p:cNvSpPr txBox="1"/>
          <p:nvPr/>
        </p:nvSpPr>
        <p:spPr>
          <a:xfrm>
            <a:off x="6800718" y="4778301"/>
            <a:ext cx="10247959" cy="771686"/>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3600" b="1" i="0" u="none" strike="noStrike" kern="1200" cap="none" spc="363" normalizeH="0" baseline="0" noProof="0">
                <a:ln>
                  <a:noFill/>
                </a:ln>
                <a:solidFill>
                  <a:srgbClr val="FFFFFF"/>
                </a:solidFill>
                <a:effectLst/>
                <a:uLnTx/>
                <a:uFillTx/>
                <a:latin typeface="Bebas Neue Cyrillic Bold"/>
                <a:ea typeface="+mn-ea"/>
                <a:cs typeface="+mn-cs"/>
              </a:rPr>
              <a:t>$250k (25%) - Marketing</a:t>
            </a:r>
          </a:p>
        </p:txBody>
      </p:sp>
      <p:sp>
        <p:nvSpPr>
          <p:cNvPr id="11" name="TextBox 11"/>
          <p:cNvSpPr txBox="1"/>
          <p:nvPr/>
        </p:nvSpPr>
        <p:spPr>
          <a:xfrm>
            <a:off x="6803048" y="5873315"/>
            <a:ext cx="10871418" cy="4055084"/>
          </a:xfrm>
          <a:prstGeom prst="rect">
            <a:avLst/>
          </a:prstGeom>
        </p:spPr>
        <p:txBody>
          <a:bodyPr lIns="0" tIns="0" rIns="0" bIns="0" rtlCol="0" anchor="t">
            <a:spAutoFit/>
          </a:bodyPr>
          <a:lstStyle/>
          <a:p>
            <a:pPr marL="457200" indent="-457200">
              <a:lnSpc>
                <a:spcPts val="4000"/>
              </a:lnSpc>
              <a:buFont typeface="Arial" panose="020B0604020202020204" pitchFamily="34" charset="0"/>
              <a:buChar char="•"/>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Support </a:t>
            </a:r>
            <a:r>
              <a:rPr lang="en-US" sz="3200" spc="208">
                <a:solidFill>
                  <a:srgbClr val="231F20"/>
                </a:solidFill>
                <a:latin typeface="Montserrat Classic"/>
              </a:rPr>
              <a:t>students</a:t>
            </a:r>
            <a:r>
              <a:rPr kumimoji="0" lang="en-US" sz="3200" b="0" i="0" u="none" strike="noStrike" kern="1200" cap="none" spc="208" normalizeH="0" baseline="0" noProof="0">
                <a:ln>
                  <a:noFill/>
                </a:ln>
                <a:solidFill>
                  <a:srgbClr val="231F20"/>
                </a:solidFill>
                <a:effectLst/>
                <a:uLnTx/>
                <a:uFillTx/>
                <a:latin typeface="Montserrat Classic"/>
                <a:ea typeface="+mn-ea"/>
                <a:cs typeface="+mn-cs"/>
              </a:rPr>
              <a:t> </a:t>
            </a:r>
            <a:r>
              <a:rPr lang="en-US" sz="3200" spc="208">
                <a:solidFill>
                  <a:srgbClr val="231F20"/>
                </a:solidFill>
                <a:latin typeface="Montserrat Classic"/>
              </a:rPr>
              <a:t>with program and</a:t>
            </a:r>
            <a:r>
              <a:rPr kumimoji="0" lang="en-US" sz="3200" b="0" i="0" u="none" strike="noStrike" kern="1200" cap="none" spc="208" normalizeH="0" baseline="0" noProof="0">
                <a:ln>
                  <a:noFill/>
                </a:ln>
                <a:solidFill>
                  <a:srgbClr val="231F20"/>
                </a:solidFill>
                <a:effectLst/>
                <a:uLnTx/>
                <a:uFillTx/>
                <a:latin typeface="Montserrat Classic"/>
                <a:ea typeface="+mn-ea"/>
                <a:cs typeface="+mn-cs"/>
              </a:rPr>
              <a:t> </a:t>
            </a:r>
            <a:r>
              <a:rPr lang="en-US" sz="3200" spc="208">
                <a:solidFill>
                  <a:srgbClr val="231F20"/>
                </a:solidFill>
                <a:latin typeface="Montserrat Classic"/>
              </a:rPr>
              <a:t>community </a:t>
            </a:r>
            <a:r>
              <a:rPr kumimoji="0" lang="en-US" sz="3200" b="0" i="0" u="none" strike="noStrike" kern="1200" cap="none" spc="208" normalizeH="0" baseline="0" noProof="0">
                <a:ln>
                  <a:noFill/>
                </a:ln>
                <a:solidFill>
                  <a:srgbClr val="231F20"/>
                </a:solidFill>
                <a:effectLst/>
                <a:uLnTx/>
                <a:uFillTx/>
                <a:latin typeface="Montserrat Classic"/>
                <a:ea typeface="+mn-ea"/>
                <a:cs typeface="+mn-cs"/>
              </a:rPr>
              <a:t>efforts that hand-hold beyond graduating high school</a:t>
            </a:r>
            <a:r>
              <a:rPr lang="en-US" sz="3200" spc="208">
                <a:solidFill>
                  <a:srgbClr val="231F20"/>
                </a:solidFill>
                <a:latin typeface="Montserrat Classic"/>
              </a:rPr>
              <a:t> and help funnel towards open jobs</a:t>
            </a:r>
            <a:endParaRPr lang="en-US"/>
          </a:p>
          <a:p>
            <a:pPr marL="457200" marR="0" lvl="0" indent="-457200" algn="l" defTabSz="914400">
              <a:lnSpc>
                <a:spcPts val="4000"/>
              </a:lnSpc>
              <a:spcBef>
                <a:spcPts val="0"/>
              </a:spcBef>
              <a:spcAft>
                <a:spcPts val="0"/>
              </a:spcAft>
              <a:buClrTx/>
              <a:buSzTx/>
              <a:buFont typeface="Arial" panose="020B0604020202020204" pitchFamily="34" charset="0"/>
              <a:buChar char="•"/>
              <a:tabLst/>
              <a:defRPr/>
            </a:pPr>
            <a:endParaRPr lang="en-US" sz="3200" b="0" i="0" u="none" strike="noStrike" kern="1200" cap="none" spc="208" normalizeH="0" baseline="0" noProof="0">
              <a:ln>
                <a:noFill/>
              </a:ln>
              <a:solidFill>
                <a:srgbClr val="231F20"/>
              </a:solidFill>
              <a:effectLst/>
              <a:uLnTx/>
              <a:uFillTx/>
              <a:latin typeface="Montserrat Classic"/>
            </a:endParaRPr>
          </a:p>
          <a:p>
            <a:pPr marL="457200" marR="0" lvl="0" indent="-457200" algn="l" defTabSz="914400" rtl="0" eaLnBrk="1" fontAlgn="auto" latinLnBrk="0" hangingPunct="1">
              <a:lnSpc>
                <a:spcPts val="4000"/>
              </a:lnSpc>
              <a:spcBef>
                <a:spcPts val="0"/>
              </a:spcBef>
              <a:spcAft>
                <a:spcPts val="0"/>
              </a:spcAft>
              <a:buClrTx/>
              <a:buSzTx/>
              <a:buFont typeface="Arial" panose="020B0604020202020204" pitchFamily="34" charset="0"/>
              <a:buChar char="•"/>
              <a:tabLst/>
              <a:defRPr/>
            </a:pPr>
            <a:r>
              <a:rPr kumimoji="0" lang="en-US" sz="3200" b="0" i="0" u="none" strike="noStrike" kern="1200" cap="none" spc="208" normalizeH="0" baseline="0" noProof="0">
                <a:ln>
                  <a:noFill/>
                </a:ln>
                <a:solidFill>
                  <a:srgbClr val="231F20"/>
                </a:solidFill>
                <a:effectLst/>
                <a:uLnTx/>
                <a:uFillTx/>
                <a:latin typeface="Montserrat Classic"/>
                <a:ea typeface="+mn-ea"/>
                <a:cs typeface="+mn-cs"/>
              </a:rPr>
              <a:t>Promote additional computer science programs, bootcamps, apprenticeships, or other post-secondary training</a:t>
            </a:r>
            <a:endParaRPr lang="en-US" sz="3200" b="0" i="0" u="none" strike="noStrike" kern="1200" cap="none" spc="208" normalizeH="0" baseline="0" noProof="0">
              <a:ln>
                <a:noFill/>
              </a:ln>
              <a:solidFill>
                <a:srgbClr val="231F20"/>
              </a:solidFill>
              <a:effectLst/>
              <a:uLnTx/>
              <a:uFillTx/>
              <a:latin typeface="Montserrat Class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A4DE"/>
        </a:solidFill>
        <a:effectLst/>
      </p:bgPr>
    </p:bg>
    <p:spTree>
      <p:nvGrpSpPr>
        <p:cNvPr id="1" name=""/>
        <p:cNvGrpSpPr/>
        <p:nvPr/>
      </p:nvGrpSpPr>
      <p:grpSpPr>
        <a:xfrm>
          <a:off x="0" y="0"/>
          <a:ext cx="0" cy="0"/>
          <a:chOff x="0" y="0"/>
          <a:chExt cx="0" cy="0"/>
        </a:xfrm>
      </p:grpSpPr>
      <p:sp>
        <p:nvSpPr>
          <p:cNvPr id="2" name="AutoShape 2"/>
          <p:cNvSpPr/>
          <p:nvPr/>
        </p:nvSpPr>
        <p:spPr>
          <a:xfrm>
            <a:off x="12137680" y="0"/>
            <a:ext cx="6150320" cy="13053522"/>
          </a:xfrm>
          <a:prstGeom prst="rect">
            <a:avLst/>
          </a:prstGeom>
          <a:solidFill>
            <a:srgbClr val="231F20"/>
          </a:solidFill>
        </p:spPr>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549267" y="5844070"/>
            <a:ext cx="1327145" cy="1285672"/>
          </a:xfrm>
          <a:prstGeom prst="rect">
            <a:avLst/>
          </a:prstGeom>
        </p:spPr>
      </p:pic>
      <p:sp>
        <p:nvSpPr>
          <p:cNvPr id="9" name="TextBox 9"/>
          <p:cNvSpPr txBox="1"/>
          <p:nvPr/>
        </p:nvSpPr>
        <p:spPr>
          <a:xfrm>
            <a:off x="12552208" y="2528620"/>
            <a:ext cx="5321263" cy="2923877"/>
          </a:xfrm>
          <a:prstGeom prst="rect">
            <a:avLst/>
          </a:prstGeom>
        </p:spPr>
        <p:txBody>
          <a:bodyPr lIns="0" tIns="0" rIns="0" bIns="0" rtlCol="0" anchor="t">
            <a:spAutoFit/>
          </a:bodyPr>
          <a:lstStyle/>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8600" b="0" i="0" u="none" strike="noStrike" kern="1200" cap="none" spc="860" normalizeH="0" baseline="0" noProof="0">
                <a:ln>
                  <a:noFill/>
                </a:ln>
                <a:solidFill>
                  <a:srgbClr val="08A4DE"/>
                </a:solidFill>
                <a:effectLst/>
                <a:uLnTx/>
                <a:uFillTx/>
                <a:latin typeface="Bebas Neue Cyrillic"/>
                <a:ea typeface="+mn-ea"/>
                <a:cs typeface="+mn-cs"/>
              </a:rPr>
              <a:t>KEY Measures</a:t>
            </a:r>
          </a:p>
          <a:p>
            <a:pPr marL="0" marR="0" lvl="0" indent="0" algn="ctr" defTabSz="914400" rtl="0" eaLnBrk="1" fontAlgn="auto" latinLnBrk="0" hangingPunct="1">
              <a:lnSpc>
                <a:spcPts val="7568"/>
              </a:lnSpc>
              <a:spcBef>
                <a:spcPts val="0"/>
              </a:spcBef>
              <a:spcAft>
                <a:spcPts val="0"/>
              </a:spcAft>
              <a:buClrTx/>
              <a:buSzTx/>
              <a:buFontTx/>
              <a:buNone/>
              <a:tabLst/>
              <a:defRPr/>
            </a:pPr>
            <a:r>
              <a:rPr kumimoji="0" lang="en-US" sz="8600" b="0" i="0" u="none" strike="noStrike" kern="1200" cap="none" spc="860" normalizeH="0" baseline="0" noProof="0">
                <a:ln>
                  <a:noFill/>
                </a:ln>
                <a:solidFill>
                  <a:srgbClr val="08A4DE"/>
                </a:solidFill>
                <a:effectLst/>
                <a:uLnTx/>
                <a:uFillTx/>
                <a:latin typeface="Bebas Neue Cyrillic"/>
                <a:ea typeface="+mn-ea"/>
                <a:cs typeface="+mn-cs"/>
              </a:rPr>
              <a:t>Of Success</a:t>
            </a: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866249" y="6140315"/>
            <a:ext cx="693183" cy="693183"/>
          </a:xfrm>
          <a:prstGeom prst="rect">
            <a:avLst/>
          </a:prstGeom>
        </p:spPr>
      </p:pic>
      <p:sp>
        <p:nvSpPr>
          <p:cNvPr id="12" name="TextBox 3">
            <a:extLst>
              <a:ext uri="{FF2B5EF4-FFF2-40B4-BE49-F238E27FC236}">
                <a16:creationId xmlns:a16="http://schemas.microsoft.com/office/drawing/2014/main" id="{8F79AC42-A9CF-4C01-B550-1E2549312A76}"/>
              </a:ext>
            </a:extLst>
          </p:cNvPr>
          <p:cNvSpPr txBox="1"/>
          <p:nvPr/>
        </p:nvSpPr>
        <p:spPr>
          <a:xfrm>
            <a:off x="717442" y="1609484"/>
            <a:ext cx="10871418" cy="3029163"/>
          </a:xfrm>
          <a:prstGeom prst="rect">
            <a:avLst/>
          </a:prstGeom>
        </p:spPr>
        <p:txBody>
          <a:bodyPr lIns="0" tIns="0" rIns="0" bIns="0" rtlCol="0" anchor="t">
            <a:spAutoFit/>
          </a:bodyPr>
          <a:lstStyle/>
          <a:p>
            <a:pPr marL="457200" indent="-457200">
              <a:lnSpc>
                <a:spcPts val="4000"/>
              </a:lnSpc>
              <a:buFont typeface="Arial" panose="020B0604020202020204" pitchFamily="34" charset="0"/>
              <a:buChar char="•"/>
              <a:defRPr/>
            </a:pPr>
            <a:r>
              <a:rPr lang="en-US" sz="3200" spc="208">
                <a:solidFill>
                  <a:srgbClr val="231F20"/>
                </a:solidFill>
                <a:latin typeface="Montserrat Classic"/>
              </a:rPr>
              <a:t>Adoption Metric: # of </a:t>
            </a:r>
            <a:r>
              <a:rPr kumimoji="0" lang="en-US" sz="3200" b="0" i="0" u="none" strike="noStrike" kern="1200" cap="none" spc="208" normalizeH="0" baseline="0" noProof="0">
                <a:ln>
                  <a:noFill/>
                </a:ln>
                <a:solidFill>
                  <a:srgbClr val="231F20"/>
                </a:solidFill>
                <a:effectLst/>
                <a:uLnTx/>
                <a:uFillTx/>
                <a:latin typeface="Montserrat Classic"/>
                <a:ea typeface="+mn-ea"/>
                <a:cs typeface="+mn-cs"/>
              </a:rPr>
              <a:t>middle/high school students participating in class offerings and diversity rates</a:t>
            </a:r>
            <a:r>
              <a:rPr lang="en-US" sz="3200" spc="208">
                <a:solidFill>
                  <a:srgbClr val="231F20"/>
                </a:solidFill>
                <a:latin typeface="Montserrat Classic"/>
              </a:rPr>
              <a:t> </a:t>
            </a:r>
            <a:endParaRPr kumimoji="0" lang="en-US" sz="3200" b="0" i="0" u="none" strike="noStrike" kern="1200" cap="none" spc="208" normalizeH="0" baseline="0" noProof="0">
              <a:ln>
                <a:noFill/>
              </a:ln>
              <a:solidFill>
                <a:srgbClr val="231F20"/>
              </a:solidFill>
              <a:effectLst/>
              <a:uLnTx/>
              <a:uFillTx/>
              <a:latin typeface="Montserrat Classic"/>
              <a:ea typeface="+mn-ea"/>
              <a:cs typeface="+mn-cs"/>
            </a:endParaRPr>
          </a:p>
          <a:p>
            <a:pPr marL="457200" marR="0" lvl="0" indent="-457200" algn="l" defTabSz="914400" rtl="0" eaLnBrk="1" fontAlgn="auto" latinLnBrk="0" hangingPunct="1">
              <a:lnSpc>
                <a:spcPts val="4000"/>
              </a:lnSpc>
              <a:spcBef>
                <a:spcPts val="0"/>
              </a:spcBef>
              <a:spcAft>
                <a:spcPts val="0"/>
              </a:spcAft>
              <a:buClrTx/>
              <a:buSzTx/>
              <a:buFont typeface="Arial" panose="020B0604020202020204" pitchFamily="34" charset="0"/>
              <a:buChar char="•"/>
              <a:tabLst/>
              <a:defRPr/>
            </a:pPr>
            <a:endParaRPr kumimoji="0" lang="en-US" sz="3200" b="0" i="0" u="none" strike="noStrike" kern="1200" cap="none" spc="208" normalizeH="0" baseline="0" noProof="0">
              <a:ln>
                <a:noFill/>
              </a:ln>
              <a:solidFill>
                <a:srgbClr val="231F20"/>
              </a:solidFill>
              <a:effectLst/>
              <a:uLnTx/>
              <a:uFillTx/>
              <a:latin typeface="Montserrat Classic"/>
              <a:ea typeface="+mn-ea"/>
              <a:cs typeface="+mn-cs"/>
            </a:endParaRPr>
          </a:p>
          <a:p>
            <a:pPr marL="457200" indent="-457200">
              <a:lnSpc>
                <a:spcPts val="4000"/>
              </a:lnSpc>
              <a:buFont typeface="Arial" panose="020B0604020202020204" pitchFamily="34" charset="0"/>
              <a:buChar char="•"/>
              <a:defRPr/>
            </a:pPr>
            <a:r>
              <a:rPr lang="en-US" sz="3200" spc="208">
                <a:solidFill>
                  <a:srgbClr val="231F20"/>
                </a:solidFill>
                <a:latin typeface="Montserrat Classic"/>
              </a:rPr>
              <a:t>Teacher Metric</a:t>
            </a:r>
            <a:r>
              <a:rPr kumimoji="0" lang="en-US" sz="3200" b="0" i="0" u="none" strike="noStrike" kern="1200" cap="none" spc="208" normalizeH="0" baseline="0" noProof="0">
                <a:ln>
                  <a:noFill/>
                </a:ln>
                <a:solidFill>
                  <a:srgbClr val="231F20"/>
                </a:solidFill>
                <a:effectLst/>
                <a:uLnTx/>
                <a:uFillTx/>
                <a:latin typeface="Montserrat Classic"/>
                <a:ea typeface="+mn-ea"/>
                <a:cs typeface="+mn-cs"/>
              </a:rPr>
              <a:t>: </a:t>
            </a:r>
            <a:r>
              <a:rPr lang="en-US" sz="3200" spc="208">
                <a:solidFill>
                  <a:srgbClr val="231F20"/>
                </a:solidFill>
                <a:latin typeface="Montserrat Classic"/>
              </a:rPr>
              <a:t># CS teachers graduated MN prep programs.</a:t>
            </a:r>
          </a:p>
        </p:txBody>
      </p:sp>
      <p:sp>
        <p:nvSpPr>
          <p:cNvPr id="13" name="TextBox 6">
            <a:extLst>
              <a:ext uri="{FF2B5EF4-FFF2-40B4-BE49-F238E27FC236}">
                <a16:creationId xmlns:a16="http://schemas.microsoft.com/office/drawing/2014/main" id="{FCB76E7D-ACED-42F9-A233-E36B0366FDC4}"/>
              </a:ext>
            </a:extLst>
          </p:cNvPr>
          <p:cNvSpPr txBox="1"/>
          <p:nvPr/>
        </p:nvSpPr>
        <p:spPr>
          <a:xfrm>
            <a:off x="717442" y="647700"/>
            <a:ext cx="11261747" cy="804451"/>
          </a:xfrm>
          <a:prstGeom prst="rect">
            <a:avLst/>
          </a:prstGeom>
        </p:spPr>
        <p:txBody>
          <a:bodyPr wrap="square"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4800" b="0" i="0" u="none" strike="noStrike" kern="1200" cap="none" spc="363" normalizeH="0" baseline="0" noProof="0">
                <a:ln>
                  <a:noFill/>
                </a:ln>
                <a:solidFill>
                  <a:srgbClr val="FFFFFF"/>
                </a:solidFill>
                <a:effectLst/>
                <a:uLnTx/>
                <a:uFillTx/>
                <a:latin typeface="Bebas Neue Cyrillic Bold"/>
                <a:ea typeface="+mn-ea"/>
                <a:cs typeface="+mn-cs"/>
              </a:rPr>
              <a:t>Public middle &amp; high school </a:t>
            </a:r>
          </a:p>
        </p:txBody>
      </p:sp>
      <p:sp>
        <p:nvSpPr>
          <p:cNvPr id="14" name="TextBox 10">
            <a:extLst>
              <a:ext uri="{FF2B5EF4-FFF2-40B4-BE49-F238E27FC236}">
                <a16:creationId xmlns:a16="http://schemas.microsoft.com/office/drawing/2014/main" id="{AAE6F403-0E99-4B1A-B673-CDA85007898B}"/>
              </a:ext>
            </a:extLst>
          </p:cNvPr>
          <p:cNvSpPr txBox="1"/>
          <p:nvPr/>
        </p:nvSpPr>
        <p:spPr>
          <a:xfrm>
            <a:off x="717442" y="5981700"/>
            <a:ext cx="10247959" cy="804451"/>
          </a:xfrm>
          <a:prstGeom prst="rect">
            <a:avLst/>
          </a:prstGeom>
        </p:spPr>
        <p:txBody>
          <a:bodyPr lIns="0" tIns="0" rIns="0" bIns="0" rtlCol="0" anchor="t">
            <a:spAutoFit/>
          </a:bodyPr>
          <a:lstStyle/>
          <a:p>
            <a:pPr marL="0" marR="0" lvl="0" indent="0" algn="l" defTabSz="914400" rtl="0" eaLnBrk="1" fontAlgn="auto" latinLnBrk="0" hangingPunct="1">
              <a:lnSpc>
                <a:spcPts val="6999"/>
              </a:lnSpc>
              <a:spcBef>
                <a:spcPts val="0"/>
              </a:spcBef>
              <a:spcAft>
                <a:spcPts val="0"/>
              </a:spcAft>
              <a:buClrTx/>
              <a:buSzTx/>
              <a:buFontTx/>
              <a:buNone/>
              <a:tabLst/>
              <a:defRPr/>
            </a:pPr>
            <a:r>
              <a:rPr kumimoji="0" lang="en-US" sz="4800" b="0" i="0" u="none" strike="noStrike" kern="1200" cap="none" spc="363" normalizeH="0" baseline="0" noProof="0">
                <a:ln>
                  <a:noFill/>
                </a:ln>
                <a:solidFill>
                  <a:srgbClr val="FFFFFF"/>
                </a:solidFill>
                <a:effectLst/>
                <a:uLnTx/>
                <a:uFillTx/>
                <a:latin typeface="Bebas Neue Cyrillic Bold"/>
                <a:ea typeface="+mn-ea"/>
                <a:cs typeface="+mn-cs"/>
              </a:rPr>
              <a:t>Marketing</a:t>
            </a:r>
          </a:p>
        </p:txBody>
      </p:sp>
      <p:sp>
        <p:nvSpPr>
          <p:cNvPr id="15" name="TextBox 11">
            <a:extLst>
              <a:ext uri="{FF2B5EF4-FFF2-40B4-BE49-F238E27FC236}">
                <a16:creationId xmlns:a16="http://schemas.microsoft.com/office/drawing/2014/main" id="{A1BE9D77-1756-44E1-8E71-07184F181A47}"/>
              </a:ext>
            </a:extLst>
          </p:cNvPr>
          <p:cNvSpPr txBox="1"/>
          <p:nvPr/>
        </p:nvSpPr>
        <p:spPr>
          <a:xfrm>
            <a:off x="717442" y="7129742"/>
            <a:ext cx="10871418" cy="1490280"/>
          </a:xfrm>
          <a:prstGeom prst="rect">
            <a:avLst/>
          </a:prstGeom>
        </p:spPr>
        <p:txBody>
          <a:bodyPr lIns="0" tIns="0" rIns="0" bIns="0" rtlCol="0" anchor="t">
            <a:spAutoFit/>
          </a:bodyPr>
          <a:lstStyle/>
          <a:p>
            <a:pPr marL="457200" indent="-457200">
              <a:lnSpc>
                <a:spcPts val="4000"/>
              </a:lnSpc>
              <a:buFont typeface="Arial" panose="020B0604020202020204" pitchFamily="34" charset="0"/>
              <a:buChar char="•"/>
              <a:defRPr/>
            </a:pPr>
            <a:r>
              <a:rPr lang="en-US" sz="3200" spc="208">
                <a:solidFill>
                  <a:srgbClr val="231F20"/>
                </a:solidFill>
                <a:latin typeface="Montserrat Classic"/>
              </a:rPr>
              <a:t>Community Engagement: # Survey</a:t>
            </a:r>
            <a:r>
              <a:rPr kumimoji="0" lang="en-US" sz="3200" b="0" i="0" u="none" strike="noStrike" kern="1200" cap="none" spc="208" normalizeH="0" baseline="0" noProof="0">
                <a:ln>
                  <a:noFill/>
                </a:ln>
                <a:solidFill>
                  <a:srgbClr val="231F20"/>
                </a:solidFill>
                <a:effectLst/>
                <a:uLnTx/>
                <a:uFillTx/>
                <a:latin typeface="Montserrat Classic"/>
                <a:ea typeface="+mn-ea"/>
                <a:cs typeface="+mn-cs"/>
              </a:rPr>
              <a:t> of students </a:t>
            </a:r>
            <a:r>
              <a:rPr lang="en-US" sz="3200" spc="208">
                <a:solidFill>
                  <a:srgbClr val="231F20"/>
                </a:solidFill>
                <a:latin typeface="Montserrat Classic"/>
              </a:rPr>
              <a:t>tracking </a:t>
            </a:r>
            <a:r>
              <a:rPr kumimoji="0" lang="en-US" sz="3200" b="0" i="0" u="none" strike="noStrike" kern="1200" cap="none" spc="208" normalizeH="0" baseline="0" noProof="0">
                <a:ln>
                  <a:noFill/>
                </a:ln>
                <a:solidFill>
                  <a:srgbClr val="231F20"/>
                </a:solidFill>
                <a:effectLst/>
                <a:uLnTx/>
                <a:uFillTx/>
                <a:latin typeface="Montserrat Classic"/>
                <a:ea typeface="+mn-ea"/>
                <a:cs typeface="+mn-cs"/>
              </a:rPr>
              <a:t>interest in continuation of tech post high-school graduation</a:t>
            </a:r>
            <a:r>
              <a:rPr lang="en-US" sz="3200" spc="208">
                <a:solidFill>
                  <a:srgbClr val="231F20"/>
                </a:solidFill>
                <a:latin typeface="Montserrat Classic"/>
              </a:rPr>
              <a:t> </a:t>
            </a:r>
            <a:endParaRPr kumimoji="0" lang="en-US" sz="3200" b="0" i="0" u="none" strike="noStrike" kern="1200" cap="none" spc="208" normalizeH="0" baseline="0" noProof="0">
              <a:ln>
                <a:noFill/>
              </a:ln>
              <a:solidFill>
                <a:srgbClr val="231F20"/>
              </a:solidFill>
              <a:effectLst/>
              <a:uLnTx/>
              <a:uFillTx/>
              <a:latin typeface="Montserrat Classic"/>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4E1F5847CF3641B7415C51FBFD5A0D" ma:contentTypeVersion="4" ma:contentTypeDescription="Create a new document." ma:contentTypeScope="" ma:versionID="4e31ed67649ec4634b791df1cdc98b71">
  <xsd:schema xmlns:xsd="http://www.w3.org/2001/XMLSchema" xmlns:xs="http://www.w3.org/2001/XMLSchema" xmlns:p="http://schemas.microsoft.com/office/2006/metadata/properties" xmlns:ns2="5b293db0-cd2a-48a5-932d-49a626c14b84" targetNamespace="http://schemas.microsoft.com/office/2006/metadata/properties" ma:root="true" ma:fieldsID="6f803dba3fcf50c83fe9b79ba4cca90e" ns2:_="">
    <xsd:import namespace="5b293db0-cd2a-48a5-932d-49a626c14b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293db0-cd2a-48a5-932d-49a626c14b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067E73-5445-4DE1-B6E3-00A0F4E7D162}">
  <ds:schemaRefs>
    <ds:schemaRef ds:uri="5b293db0-cd2a-48a5-932d-49a626c14b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8AC159-3FFF-43F2-A42F-4A128D0B5750}">
  <ds:schemaRefs>
    <ds:schemaRef ds:uri="http://schemas.microsoft.com/sharepoint/v3/contenttype/forms"/>
  </ds:schemaRefs>
</ds:datastoreItem>
</file>

<file path=customXml/itemProps3.xml><?xml version="1.0" encoding="utf-8"?>
<ds:datastoreItem xmlns:ds="http://schemas.openxmlformats.org/officeDocument/2006/customXml" ds:itemID="{173F7A46-5C44-495B-8CB7-261970F8E035}">
  <ds:schemaRefs>
    <ds:schemaRef ds:uri="5b293db0-cd2a-48a5-932d-49a626c14b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56</Slides>
  <Notes>31</Notes>
  <HiddenSlides>0</HiddenSlide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 Session 7: Putting it Together</dc:title>
  <cp:revision>1</cp:revision>
  <dcterms:created xsi:type="dcterms:W3CDTF">2006-08-16T00:00:00Z</dcterms:created>
  <dcterms:modified xsi:type="dcterms:W3CDTF">2022-10-13T19:16:22Z</dcterms:modified>
  <dc:identifier>DAFI9GFiMTU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0x010100124E1F5847CF3641B7415C51FBFD5A0D</vt:lpwstr>
  </property>
</Properties>
</file>