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70"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Gill Sans" panose="020B0604020202020204" charset="0"/>
      <p:regular r:id="rId21"/>
      <p:bold r:id="rId22"/>
    </p:embeddedFont>
    <p:embeddedFont>
      <p:font typeface="Open Sans" panose="020B060603050402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hXX1FwBFy43+EhIuxAovkibgC/v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5E6043-9940-4A47-B570-09673789FFC4}" v="9" dt="2021-10-06T20:12:02.4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088" autoAdjust="0"/>
  </p:normalViewPr>
  <p:slideViewPr>
    <p:cSldViewPr snapToGrid="0">
      <p:cViewPr varScale="1">
        <p:scale>
          <a:sx n="85" d="100"/>
          <a:sy n="85" d="100"/>
        </p:scale>
        <p:origin x="1554"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microsoft.com/office/2016/11/relationships/changesInfo" Target="changesInfos/changesInfo1.xml"/><Relationship Id="rId37"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customschemas.google.com/relationships/presentationmetadata" Target="metadata"/><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g, Kasturi" userId="cf6d9ec3-2bf5-4eb1-91a4-067af597190d" providerId="ADAL" clId="{B257ED45-DF35-484C-AB60-798B9EBCFC73}"/>
    <pc:docChg chg="undo custSel modSld">
      <pc:chgData name="Jog, Kasturi" userId="cf6d9ec3-2bf5-4eb1-91a4-067af597190d" providerId="ADAL" clId="{B257ED45-DF35-484C-AB60-798B9EBCFC73}" dt="2021-10-06T20:22:52.855" v="1" actId="207"/>
      <pc:docMkLst>
        <pc:docMk/>
      </pc:docMkLst>
      <pc:sldChg chg="modSp mod">
        <pc:chgData name="Jog, Kasturi" userId="cf6d9ec3-2bf5-4eb1-91a4-067af597190d" providerId="ADAL" clId="{B257ED45-DF35-484C-AB60-798B9EBCFC73}" dt="2021-10-06T20:22:52.855" v="1" actId="207"/>
        <pc:sldMkLst>
          <pc:docMk/>
          <pc:sldMk cId="0" sldId="264"/>
        </pc:sldMkLst>
        <pc:spChg chg="mod">
          <ac:chgData name="Jog, Kasturi" userId="cf6d9ec3-2bf5-4eb1-91a4-067af597190d" providerId="ADAL" clId="{B257ED45-DF35-484C-AB60-798B9EBCFC73}" dt="2021-10-06T20:22:52.855" v="1" actId="207"/>
          <ac:spMkLst>
            <pc:docMk/>
            <pc:sldMk cId="0" sldId="264"/>
            <ac:spMk id="20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David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Good morning MN Tech Board, Non-profit partners, fellow ACE program participants.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 along with my fellow DreamTeam members, are here to tell you today about a hidden gem in the tech talent industry: DreamCorps TECH.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Our goal with this presentation is to outline the powerful impact of the program for employers, participants, and the wider tech community and share recommendations about how DreamCorps can expand their impact by targeting new partnerships in the Twin Cities market.</a:t>
            </a: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f0fc3c5cc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f0fc3c5cc1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Kasturi</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In order to maximize sponsor impact with limited marketing and outreach resources,  we recommend DreamCorps build out the practice of developing personas to help inform marketing and  strategy.  Here we have included an example corporate partner persona canvas but others could be developed to target different industries and kinds of stakeholders.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Kasturi</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r>
              <a:rPr lang="en-US" dirty="0"/>
              <a:t>Our second recommendation is to hone the marketing message and expand advertising to reach more potential sponsors and to convert them to corporate partners.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We recommend new messaging specifically focused on </a:t>
            </a:r>
            <a:r>
              <a:rPr lang="en-US" dirty="0" err="1"/>
              <a:t>DreamCorps</a:t>
            </a:r>
            <a:r>
              <a:rPr lang="en-US" dirty="0"/>
              <a:t> TECH’s value proposition.    We know the cost of recruiting and retaining tech talent especially diverse tech talent is high, and </a:t>
            </a:r>
            <a:r>
              <a:rPr lang="en-US" dirty="0" err="1"/>
              <a:t>DreamCorps</a:t>
            </a:r>
            <a:r>
              <a:rPr lang="en-US" dirty="0"/>
              <a:t> TECH offers significant value to hiring managers PLUS community benefits that can be leveraged for marketing and communications as well.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err="1"/>
              <a:t>DreamCorps</a:t>
            </a:r>
            <a:r>
              <a:rPr lang="en-US" dirty="0"/>
              <a:t> TECH has very moving and impactful stories in their material, and can explore free advertising channels like Google Non-profit or network through association memberships, user groups, and conferences to reach more potential sponsors.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100"/>
              <a:buNone/>
            </a:pPr>
            <a:endParaRPr dirty="0"/>
          </a:p>
        </p:txBody>
      </p:sp>
      <p:sp>
        <p:nvSpPr>
          <p:cNvPr id="222" name="Google Shape;22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Cassi</a:t>
            </a:r>
            <a:endParaRPr>
              <a:solidFill>
                <a:schemeClr val="dk1"/>
              </a:solidFill>
            </a:endParaRPr>
          </a:p>
          <a:p>
            <a:pPr marL="0" lvl="0" indent="0" algn="l" rtl="0">
              <a:spcBef>
                <a:spcPts val="960"/>
              </a:spcBef>
              <a:spcAft>
                <a:spcPts val="0"/>
              </a:spcAft>
              <a:buNone/>
            </a:pPr>
            <a:r>
              <a:rPr lang="en-US">
                <a:solidFill>
                  <a:schemeClr val="dk1"/>
                </a:solidFill>
                <a:latin typeface="Open Sans"/>
                <a:ea typeface="Open Sans"/>
                <a:cs typeface="Open Sans"/>
                <a:sym typeface="Open Sans"/>
              </a:rPr>
              <a:t>A former Dream Corps participant identified </a:t>
            </a:r>
            <a:r>
              <a:rPr lang="en-US" b="1">
                <a:solidFill>
                  <a:schemeClr val="dk1"/>
                </a:solidFill>
                <a:latin typeface="Open Sans"/>
                <a:ea typeface="Open Sans"/>
                <a:cs typeface="Open Sans"/>
                <a:sym typeface="Open Sans"/>
              </a:rPr>
              <a:t>DEI- skilled organizational leadership</a:t>
            </a:r>
            <a:r>
              <a:rPr lang="en-US">
                <a:solidFill>
                  <a:schemeClr val="dk1"/>
                </a:solidFill>
                <a:latin typeface="Open Sans"/>
                <a:ea typeface="Open Sans"/>
                <a:cs typeface="Open Sans"/>
                <a:sym typeface="Open Sans"/>
              </a:rPr>
              <a:t> and team structures that help support and develop talent post-hire as </a:t>
            </a:r>
            <a:r>
              <a:rPr lang="en-US" b="1">
                <a:solidFill>
                  <a:schemeClr val="dk1"/>
                </a:solidFill>
                <a:latin typeface="Open Sans"/>
                <a:ea typeface="Open Sans"/>
                <a:cs typeface="Open Sans"/>
                <a:sym typeface="Open Sans"/>
              </a:rPr>
              <a:t>key ingredients </a:t>
            </a:r>
            <a:r>
              <a:rPr lang="en-US">
                <a:solidFill>
                  <a:schemeClr val="dk1"/>
                </a:solidFill>
                <a:latin typeface="Open Sans"/>
                <a:ea typeface="Open Sans"/>
                <a:cs typeface="Open Sans"/>
                <a:sym typeface="Open Sans"/>
              </a:rPr>
              <a:t>for success in retaining diverse and non-traditional tech talent.</a:t>
            </a:r>
            <a:endParaRPr>
              <a:solidFill>
                <a:schemeClr val="dk1"/>
              </a:solidFill>
              <a:latin typeface="Open Sans"/>
              <a:ea typeface="Open Sans"/>
              <a:cs typeface="Open Sans"/>
              <a:sym typeface="Open Sans"/>
            </a:endParaRPr>
          </a:p>
          <a:p>
            <a:pPr marL="0" lvl="0" indent="0" algn="l" rtl="0">
              <a:spcBef>
                <a:spcPts val="960"/>
              </a:spcBef>
              <a:spcAft>
                <a:spcPts val="0"/>
              </a:spcAft>
              <a:buNone/>
            </a:pPr>
            <a:r>
              <a:rPr lang="en-US">
                <a:solidFill>
                  <a:schemeClr val="dk1"/>
                </a:solidFill>
                <a:latin typeface="Open Sans"/>
                <a:ea typeface="Open Sans"/>
                <a:cs typeface="Open Sans"/>
                <a:sym typeface="Open Sans"/>
              </a:rPr>
              <a:t>They said, “Bootcamps can turn out perfect candidates, but companies have to be ready to receive them.”</a:t>
            </a:r>
            <a:endParaRPr>
              <a:solidFill>
                <a:schemeClr val="dk1"/>
              </a:solidFill>
              <a:latin typeface="Open Sans"/>
              <a:ea typeface="Open Sans"/>
              <a:cs typeface="Open Sans"/>
              <a:sym typeface="Open Sans"/>
            </a:endParaRPr>
          </a:p>
          <a:p>
            <a:pPr marL="0" lvl="0" indent="0" algn="l" rtl="0">
              <a:spcBef>
                <a:spcPts val="960"/>
              </a:spcBef>
              <a:spcAft>
                <a:spcPts val="0"/>
              </a:spcAft>
              <a:buNone/>
            </a:pPr>
            <a:r>
              <a:rPr lang="en-US">
                <a:solidFill>
                  <a:schemeClr val="dk1"/>
                </a:solidFill>
                <a:latin typeface="Open Sans"/>
                <a:ea typeface="Open Sans"/>
                <a:cs typeface="Open Sans"/>
                <a:sym typeface="Open Sans"/>
              </a:rPr>
              <a:t>We recommend that DreamCorps consider expanding their DEI cultural and organizational change consulting offerings.  This would enable them to leverage their expertise in DEI to help companies prepare for success in leveraging diverse and non-traditional tech talent.  This consulting support may tap different organizational resources than IT talent recruitment, add value to the Bootcamp programming, and support talent retention. A study by McKinsey identified that the DEI training industry is an $8 billion dollar per year industry.</a:t>
            </a:r>
            <a:endParaRPr>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In additional to expanding training offerings like the Unconscious Bias training already offered, DreamCorps could provide organizational development support around how to integrate recent graduate within teams, onboarding procedures, competency level expectations, cross-cultural collaboration, and more.  This support could bring additional revenue, add value to corporate partnership, and support outcomes around retention.</a:t>
            </a:r>
            <a:endParaRPr>
              <a:solidFill>
                <a:schemeClr val="dk1"/>
              </a:solidFill>
            </a:endParaRPr>
          </a:p>
          <a:p>
            <a:pPr marL="171450" lvl="0" indent="-101600" algn="l" rtl="0">
              <a:lnSpc>
                <a:spcPct val="100000"/>
              </a:lnSpc>
              <a:spcBef>
                <a:spcPts val="0"/>
              </a:spcBef>
              <a:spcAft>
                <a:spcPts val="0"/>
              </a:spcAft>
              <a:buSzPts val="1100"/>
              <a:buFont typeface="Arial"/>
              <a:buNone/>
            </a:pPr>
            <a:endParaRPr>
              <a:solidFill>
                <a:schemeClr val="dk1"/>
              </a:solidFill>
            </a:endParaRPr>
          </a:p>
          <a:p>
            <a:pPr marL="69850" lvl="0" indent="0" algn="l" rtl="0">
              <a:lnSpc>
                <a:spcPct val="100000"/>
              </a:lnSpc>
              <a:spcBef>
                <a:spcPts val="0"/>
              </a:spcBef>
              <a:spcAft>
                <a:spcPts val="0"/>
              </a:spcAft>
              <a:buSzPts val="1100"/>
              <a:buFont typeface="Arial"/>
              <a:buNone/>
            </a:pPr>
            <a:endParaRPr/>
          </a:p>
        </p:txBody>
      </p:sp>
      <p:sp>
        <p:nvSpPr>
          <p:cNvPr id="230" name="Google Shape;23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Steve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also believe that expanding skill development offerings may help DreamCorps TECH expand corporate partnerships.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Furthermore, we know from our own organizations that development is just one path into a tech career and that many companies are also struggling to recruit and retain high quality talent in business analyst, scrum, system admin, user experience, and other roles.  DreamCorps TECH could expand potential corporate partnerships and reach a wider potential talent pool by expanding skill offerings.</a:t>
            </a:r>
            <a:endParaRPr/>
          </a:p>
        </p:txBody>
      </p:sp>
      <p:sp>
        <p:nvSpPr>
          <p:cNvPr id="241" name="Google Shape;24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Cassi</a:t>
            </a:r>
            <a:endParaRPr/>
          </a:p>
          <a:p>
            <a:pPr marL="0" lvl="0" indent="0" algn="l" rtl="0">
              <a:lnSpc>
                <a:spcPct val="100000"/>
              </a:lnSpc>
              <a:spcBef>
                <a:spcPts val="0"/>
              </a:spcBef>
              <a:spcAft>
                <a:spcPts val="0"/>
              </a:spcAft>
              <a:buSzPts val="1100"/>
              <a:buNone/>
            </a:pPr>
            <a:r>
              <a:rPr lang="en-US"/>
              <a:t> </a:t>
            </a:r>
            <a:endParaRPr/>
          </a:p>
          <a:p>
            <a:pPr marL="0" lvl="0" indent="0" algn="l" rtl="0">
              <a:lnSpc>
                <a:spcPct val="100000"/>
              </a:lnSpc>
              <a:spcBef>
                <a:spcPts val="0"/>
              </a:spcBef>
              <a:spcAft>
                <a:spcPts val="0"/>
              </a:spcAft>
              <a:buSzPts val="1100"/>
              <a:buNone/>
            </a:pPr>
            <a:r>
              <a:rPr lang="en-US"/>
              <a:t>Thank you for the opportunity to highlight the value of work by Dream Corps.  We hope that these recommendations are useful to the organization as they seek to expand impact in the Twin Cities.  We know this work is valuable and very much needed in our community.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For the MN Tech Board members here today, we ask you to take a meeting with Kasheef and DreamCorps to learn more about the program.  Even if you aren’t currently seeking this kind of partnership, your connections and knowledge about our local market would be invaluable and you can learn about opportunities to contribute.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MN Tech Board members, can you please raise your hand (virtually or on screen) if you are willing to take an informational meeting with DreamCorps staff? Kasheef, take note of the new potential supporters and let us know if we can help you connect in any way.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Thank you all so much for your support.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10/3 DK Note</a:t>
            </a:r>
            <a:r>
              <a:rPr lang="en-US"/>
              <a:t>: The demand for this program is exploding for tech talent. In the latest cohort alone, </a:t>
            </a:r>
            <a:r>
              <a:rPr lang="en-US" b="1"/>
              <a:t>DreamCorps Tech had 136 applicants, but there are only 26 seats to fill</a:t>
            </a:r>
            <a:r>
              <a:rPr lang="en-US"/>
              <a:t>. There is so much opportunity, but not enough leaders and companies at the table to meet the demand.</a:t>
            </a:r>
            <a:endParaRPr/>
          </a:p>
          <a:p>
            <a:pPr marL="0" lvl="0" indent="0" algn="l" rtl="0">
              <a:lnSpc>
                <a:spcPct val="100000"/>
              </a:lnSpc>
              <a:spcBef>
                <a:spcPts val="0"/>
              </a:spcBef>
              <a:spcAft>
                <a:spcPts val="0"/>
              </a:spcAft>
              <a:buSzPts val="1100"/>
              <a:buNone/>
            </a:pPr>
            <a:r>
              <a:rPr lang="en-US"/>
              <a:t>These are people with incredible drive and strong technical background that can offer so much value to potential partner companies. </a:t>
            </a:r>
            <a:r>
              <a:rPr lang="en-US" b="1"/>
              <a:t>Our ONE Ask of you: Can we introduce the talent to your companies? </a:t>
            </a:r>
            <a:r>
              <a:rPr lang="en-US"/>
              <a:t>There is an incredible pipeline here, and now is the time to capitalize on the opportunity to fill open positions with talent that has loyalty to the company while we go these times when retention and hiring top talent is proving incredibly difficult. DreamCorps has over 100 people that are waiting for their next opportunity.</a:t>
            </a:r>
            <a:endParaRPr/>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David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 think the most powerful way for you to learn about DreamCorps </a:t>
            </a:r>
            <a:r>
              <a:rPr lang="en-US" u="sng"/>
              <a:t>TECH </a:t>
            </a:r>
            <a:r>
              <a:rPr lang="en-US"/>
              <a:t>is to hear directly from program participants. [play video]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 dreamCorps TECH arm of this company focuses almost solely on creating opportunities for underrepresented demographics to gain access to jobs in the tech industry.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They work through the approach of offering an onramp for people with non traditional tech background to secure these roles. The main way they do this is through a bootcamp program created in collaboration with corporate partners. </a:t>
            </a:r>
            <a:endParaRPr/>
          </a:p>
          <a:p>
            <a:pPr marL="0" lvl="0" indent="0" algn="l" rtl="0">
              <a:lnSpc>
                <a:spcPct val="100000"/>
              </a:lnSpc>
              <a:spcBef>
                <a:spcPts val="0"/>
              </a:spcBef>
              <a:spcAft>
                <a:spcPts val="0"/>
              </a:spcAft>
              <a:buSzPts val="1100"/>
              <a:buNone/>
            </a:pPr>
            <a:r>
              <a:rPr lang="en-US"/>
              <a:t>The programs include full technical skills training during the bootcamp, and ongoing support after graduation to help ensure success.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rgbClr val="000000"/>
              </a:buClr>
              <a:buSzPts val="1100"/>
              <a:buFont typeface="Arial"/>
              <a:buNone/>
            </a:pPr>
            <a:endParaRPr/>
          </a:p>
        </p:txBody>
      </p:sp>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ef23ab79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ef23ab79d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David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That was a little bit about our company, here is a little bit about our team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Here you have the DreamTeam Members.  Our team brought a diverse background and different perspectives into this project, so we are happy to be here and share with you today. </a:t>
            </a:r>
            <a:r>
              <a:rPr lang="en-US">
                <a:solidFill>
                  <a:schemeClr val="dk1"/>
                </a:solidFill>
              </a:rPr>
              <a:t>You will get the chance to hear from each of them today.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56"/>
              <a:buNone/>
            </a:pPr>
            <a:r>
              <a:rPr lang="en-US" sz="1400">
                <a:latin typeface="Open Sans"/>
                <a:ea typeface="Open Sans"/>
                <a:cs typeface="Open Sans"/>
                <a:sym typeface="Open Sans"/>
              </a:rPr>
              <a:t>Brandon</a:t>
            </a:r>
            <a:endParaRPr sz="1400">
              <a:latin typeface="Open Sans"/>
              <a:ea typeface="Open Sans"/>
              <a:cs typeface="Open Sans"/>
              <a:sym typeface="Open Sans"/>
            </a:endParaRPr>
          </a:p>
          <a:p>
            <a:pPr marL="0" lvl="0" indent="0" algn="l" rtl="0">
              <a:lnSpc>
                <a:spcPct val="100000"/>
              </a:lnSpc>
              <a:spcBef>
                <a:spcPts val="0"/>
              </a:spcBef>
              <a:spcAft>
                <a:spcPts val="0"/>
              </a:spcAft>
              <a:buSzPts val="1656"/>
              <a:buNone/>
            </a:pPr>
            <a:endParaRPr sz="1400">
              <a:latin typeface="Open Sans"/>
              <a:ea typeface="Open Sans"/>
              <a:cs typeface="Open Sans"/>
              <a:sym typeface="Open Sans"/>
            </a:endParaRPr>
          </a:p>
          <a:p>
            <a:pPr marL="0" lvl="0" indent="0" algn="l" rtl="0">
              <a:lnSpc>
                <a:spcPct val="100000"/>
              </a:lnSpc>
              <a:spcBef>
                <a:spcPts val="0"/>
              </a:spcBef>
              <a:spcAft>
                <a:spcPts val="0"/>
              </a:spcAft>
              <a:buSzPts val="1656"/>
              <a:buNone/>
            </a:pPr>
            <a:r>
              <a:rPr lang="en-US" sz="1400">
                <a:latin typeface="Open Sans"/>
                <a:ea typeface="Open Sans"/>
                <a:cs typeface="Open Sans"/>
                <a:sym typeface="Open Sans"/>
              </a:rPr>
              <a:t>We were tasked by DreamCorps TECH leadership to deliver insights that lead to increased volume of corporate partnerships in the Twin Cities market.  </a:t>
            </a:r>
            <a:endParaRPr/>
          </a:p>
          <a:p>
            <a:pPr marL="0" lvl="0" indent="0" algn="l" rtl="0">
              <a:lnSpc>
                <a:spcPct val="100000"/>
              </a:lnSpc>
              <a:spcBef>
                <a:spcPts val="0"/>
              </a:spcBef>
              <a:spcAft>
                <a:spcPts val="0"/>
              </a:spcAft>
              <a:buSzPts val="1656"/>
              <a:buNone/>
            </a:pPr>
            <a:endParaRPr sz="1400">
              <a:latin typeface="Open Sans"/>
              <a:ea typeface="Open Sans"/>
              <a:cs typeface="Open Sans"/>
              <a:sym typeface="Open Sans"/>
            </a:endParaRPr>
          </a:p>
          <a:p>
            <a:pPr marL="0" lvl="0" indent="0" algn="l" rtl="0">
              <a:lnSpc>
                <a:spcPct val="100000"/>
              </a:lnSpc>
              <a:spcBef>
                <a:spcPts val="0"/>
              </a:spcBef>
              <a:spcAft>
                <a:spcPts val="0"/>
              </a:spcAft>
              <a:buSzPts val="1100"/>
              <a:buNone/>
            </a:pPr>
            <a:endParaRPr/>
          </a:p>
        </p:txBody>
      </p:sp>
      <p:sp>
        <p:nvSpPr>
          <p:cNvPr id="124" name="Google Shape;12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7334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Brandon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In service to those three objectives, we sought to:</a:t>
            </a:r>
            <a:endParaRPr dirty="0"/>
          </a:p>
          <a:p>
            <a:pPr marL="306000" lvl="0" indent="-306000" algn="l" rtl="0">
              <a:lnSpc>
                <a:spcPct val="100000"/>
              </a:lnSpc>
              <a:spcBef>
                <a:spcPts val="933"/>
              </a:spcBef>
              <a:spcAft>
                <a:spcPts val="0"/>
              </a:spcAft>
              <a:buSzPts val="1656"/>
              <a:buChar char="◼"/>
            </a:pPr>
            <a:r>
              <a:rPr lang="en-US" sz="1400" b="1" dirty="0">
                <a:latin typeface="Open Sans"/>
                <a:ea typeface="Open Sans"/>
                <a:cs typeface="Open Sans"/>
                <a:sym typeface="Open Sans"/>
              </a:rPr>
              <a:t>Understand the value companies seek </a:t>
            </a:r>
            <a:r>
              <a:rPr lang="en-US" sz="1400" dirty="0">
                <a:latin typeface="Open Sans"/>
                <a:ea typeface="Open Sans"/>
                <a:cs typeface="Open Sans"/>
                <a:sym typeface="Open Sans"/>
              </a:rPr>
              <a:t>through partnership with a software engineering bootcamp program</a:t>
            </a:r>
            <a:endParaRPr sz="1400" dirty="0"/>
          </a:p>
          <a:p>
            <a:pPr marL="306000" lvl="0" indent="-306000" algn="l" rtl="0">
              <a:lnSpc>
                <a:spcPct val="100000"/>
              </a:lnSpc>
              <a:spcBef>
                <a:spcPts val="933"/>
              </a:spcBef>
              <a:spcAft>
                <a:spcPts val="0"/>
              </a:spcAft>
              <a:buSzPts val="1656"/>
              <a:buChar char="◼"/>
            </a:pPr>
            <a:r>
              <a:rPr lang="en-US" sz="1400" dirty="0">
                <a:latin typeface="Open Sans"/>
                <a:ea typeface="Open Sans"/>
                <a:cs typeface="Open Sans"/>
                <a:sym typeface="Open Sans"/>
              </a:rPr>
              <a:t>Identify the skills and behaviors partners seek in emerging tech talent</a:t>
            </a:r>
            <a:endParaRPr sz="1400" dirty="0"/>
          </a:p>
          <a:p>
            <a:pPr marL="306000" lvl="0" indent="-306000" algn="l" rtl="0">
              <a:lnSpc>
                <a:spcPct val="100000"/>
              </a:lnSpc>
              <a:spcBef>
                <a:spcPts val="933"/>
              </a:spcBef>
              <a:spcAft>
                <a:spcPts val="0"/>
              </a:spcAft>
              <a:buSzPts val="1656"/>
              <a:buChar char="◼"/>
            </a:pPr>
            <a:r>
              <a:rPr lang="en-US" sz="1400" dirty="0">
                <a:latin typeface="Open Sans"/>
                <a:ea typeface="Open Sans"/>
                <a:cs typeface="Open Sans"/>
                <a:sym typeface="Open Sans"/>
              </a:rPr>
              <a:t>Identify what companies need to know to understand the value of the </a:t>
            </a:r>
            <a:r>
              <a:rPr lang="en-US" sz="1400" dirty="0" err="1">
                <a:latin typeface="Open Sans"/>
                <a:ea typeface="Open Sans"/>
                <a:cs typeface="Open Sans"/>
                <a:sym typeface="Open Sans"/>
              </a:rPr>
              <a:t>DreamCorps</a:t>
            </a:r>
            <a:r>
              <a:rPr lang="en-US" sz="1400" dirty="0">
                <a:latin typeface="Open Sans"/>
                <a:ea typeface="Open Sans"/>
                <a:cs typeface="Open Sans"/>
                <a:sym typeface="Open Sans"/>
              </a:rPr>
              <a:t> Tech program</a:t>
            </a:r>
            <a:endParaRPr sz="1400" dirty="0"/>
          </a:p>
          <a:p>
            <a:pPr marL="306000" lvl="0" indent="-306000" algn="l" rtl="0">
              <a:lnSpc>
                <a:spcPct val="100000"/>
              </a:lnSpc>
              <a:spcBef>
                <a:spcPts val="933"/>
              </a:spcBef>
              <a:spcAft>
                <a:spcPts val="0"/>
              </a:spcAft>
              <a:buSzPts val="1656"/>
              <a:buChar char="◼"/>
            </a:pPr>
            <a:r>
              <a:rPr lang="en-US" sz="1400" dirty="0">
                <a:latin typeface="Open Sans"/>
                <a:ea typeface="Open Sans"/>
                <a:cs typeface="Open Sans"/>
                <a:sym typeface="Open Sans"/>
              </a:rPr>
              <a:t>Identify the data </a:t>
            </a:r>
            <a:r>
              <a:rPr lang="en-US" sz="1400" dirty="0" err="1">
                <a:latin typeface="Open Sans"/>
                <a:ea typeface="Open Sans"/>
                <a:cs typeface="Open Sans"/>
                <a:sym typeface="Open Sans"/>
              </a:rPr>
              <a:t>DreamCorps</a:t>
            </a:r>
            <a:r>
              <a:rPr lang="en-US" sz="1400" dirty="0">
                <a:latin typeface="Open Sans"/>
                <a:ea typeface="Open Sans"/>
                <a:cs typeface="Open Sans"/>
                <a:sym typeface="Open Sans"/>
              </a:rPr>
              <a:t> Tech should track to </a:t>
            </a:r>
            <a:r>
              <a:rPr lang="en-US" sz="1400" b="1" dirty="0">
                <a:latin typeface="Open Sans"/>
                <a:ea typeface="Open Sans"/>
                <a:cs typeface="Open Sans"/>
                <a:sym typeface="Open Sans"/>
              </a:rPr>
              <a:t>understand and communicate Return on Investment</a:t>
            </a:r>
            <a:endParaRPr sz="1400" dirty="0"/>
          </a:p>
          <a:p>
            <a:pPr marL="306000" lvl="0" indent="-306000" algn="l" rtl="0">
              <a:lnSpc>
                <a:spcPct val="100000"/>
              </a:lnSpc>
              <a:spcBef>
                <a:spcPts val="933"/>
              </a:spcBef>
              <a:spcAft>
                <a:spcPts val="0"/>
              </a:spcAft>
              <a:buSzPts val="1656"/>
              <a:buChar char="◼"/>
            </a:pPr>
            <a:r>
              <a:rPr lang="en-US" sz="1400" b="1" dirty="0">
                <a:latin typeface="Open Sans"/>
                <a:ea typeface="Open Sans"/>
                <a:cs typeface="Open Sans"/>
                <a:sym typeface="Open Sans"/>
              </a:rPr>
              <a:t>Deliver program design and marketing recommendations </a:t>
            </a:r>
            <a:r>
              <a:rPr lang="en-US" sz="1400" dirty="0" err="1">
                <a:latin typeface="Open Sans"/>
                <a:ea typeface="Open Sans"/>
                <a:cs typeface="Open Sans"/>
                <a:sym typeface="Open Sans"/>
              </a:rPr>
              <a:t>DreamCorps</a:t>
            </a:r>
            <a:r>
              <a:rPr lang="en-US" sz="1400" dirty="0">
                <a:latin typeface="Open Sans"/>
                <a:ea typeface="Open Sans"/>
                <a:cs typeface="Open Sans"/>
                <a:sym typeface="Open Sans"/>
              </a:rPr>
              <a:t> TECH can use to expand corporate partnerships</a:t>
            </a:r>
            <a:endParaRPr sz="1400" dirty="0"/>
          </a:p>
          <a:p>
            <a:pPr marL="0" lvl="0" indent="0" algn="l" rtl="0">
              <a:lnSpc>
                <a:spcPct val="100000"/>
              </a:lnSpc>
              <a:spcBef>
                <a:spcPts val="0"/>
              </a:spcBef>
              <a:spcAft>
                <a:spcPts val="0"/>
              </a:spcAft>
              <a:buSzPts val="1100"/>
              <a:buNone/>
            </a:pPr>
            <a:endParaRPr dirty="0"/>
          </a:p>
        </p:txBody>
      </p:sp>
      <p:sp>
        <p:nvSpPr>
          <p:cNvPr id="132" name="Google Shape;1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3444" lvl="0" indent="0" algn="l" rtl="0">
              <a:lnSpc>
                <a:spcPct val="100000"/>
              </a:lnSpc>
              <a:spcBef>
                <a:spcPts val="360"/>
              </a:spcBef>
              <a:spcAft>
                <a:spcPts val="0"/>
              </a:spcAft>
              <a:buSzPts val="1656"/>
              <a:buNone/>
            </a:pPr>
            <a:r>
              <a:rPr lang="en-US" sz="1800">
                <a:solidFill>
                  <a:srgbClr val="3D3D3D"/>
                </a:solidFill>
                <a:latin typeface="Open Sans"/>
                <a:ea typeface="Open Sans"/>
                <a:cs typeface="Open Sans"/>
                <a:sym typeface="Open Sans"/>
              </a:rPr>
              <a:t>Runga</a:t>
            </a:r>
            <a:endParaRPr sz="1800">
              <a:solidFill>
                <a:srgbClr val="3D3D3D"/>
              </a:solidFill>
              <a:latin typeface="Open Sans"/>
              <a:ea typeface="Open Sans"/>
              <a:cs typeface="Open Sans"/>
              <a:sym typeface="Open Sans"/>
            </a:endParaRPr>
          </a:p>
          <a:p>
            <a:pPr marL="123444" lvl="0" indent="0" algn="l" rtl="0">
              <a:lnSpc>
                <a:spcPct val="100000"/>
              </a:lnSpc>
              <a:spcBef>
                <a:spcPts val="360"/>
              </a:spcBef>
              <a:spcAft>
                <a:spcPts val="0"/>
              </a:spcAft>
              <a:buSzPts val="1656"/>
              <a:buNone/>
            </a:pPr>
            <a:endParaRPr sz="1200">
              <a:solidFill>
                <a:srgbClr val="3D3D3D"/>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a:solidFill>
                  <a:schemeClr val="dk1"/>
                </a:solidFill>
              </a:rPr>
              <a:t>Our current state assessment of DreamCorps TECH, we identified significant strengths and assets to build upon, but also some gaps that the organization can address to increase impact.</a:t>
            </a:r>
            <a:endParaRPr>
              <a:solidFill>
                <a:schemeClr val="dk1"/>
              </a:solidFill>
            </a:endParaRPr>
          </a:p>
          <a:p>
            <a:pPr marL="123444" lvl="0" indent="0" algn="l" rtl="0">
              <a:lnSpc>
                <a:spcPct val="100000"/>
              </a:lnSpc>
              <a:spcBef>
                <a:spcPts val="360"/>
              </a:spcBef>
              <a:spcAft>
                <a:spcPts val="0"/>
              </a:spcAft>
              <a:buSzPts val="1656"/>
              <a:buNone/>
            </a:pPr>
            <a:endParaRPr sz="1200">
              <a:solidFill>
                <a:srgbClr val="3D3D3D"/>
              </a:solidFill>
              <a:latin typeface="Open Sans"/>
              <a:ea typeface="Open Sans"/>
              <a:cs typeface="Open Sans"/>
              <a:sym typeface="Open Sans"/>
            </a:endParaRPr>
          </a:p>
          <a:p>
            <a:pPr marL="123444" lvl="0" indent="0" algn="l" rtl="0">
              <a:spcBef>
                <a:spcPts val="360"/>
              </a:spcBef>
              <a:spcAft>
                <a:spcPts val="0"/>
              </a:spcAft>
              <a:buSzPts val="1656"/>
              <a:buNone/>
            </a:pPr>
            <a:endParaRPr sz="1200">
              <a:solidFill>
                <a:srgbClr val="3D3D3D"/>
              </a:solidFill>
              <a:latin typeface="Open Sans"/>
              <a:ea typeface="Open Sans"/>
              <a:cs typeface="Open Sans"/>
              <a:sym typeface="Open Sans"/>
            </a:endParaRPr>
          </a:p>
          <a:p>
            <a:pPr marL="123444" lvl="0" indent="0" algn="l" rtl="0">
              <a:spcBef>
                <a:spcPts val="360"/>
              </a:spcBef>
              <a:spcAft>
                <a:spcPts val="0"/>
              </a:spcAft>
              <a:buClr>
                <a:schemeClr val="dk1"/>
              </a:buClr>
              <a:buSzPts val="1656"/>
              <a:buFont typeface="Arial"/>
              <a:buNone/>
            </a:pPr>
            <a:r>
              <a:rPr lang="en-US" b="1">
                <a:solidFill>
                  <a:srgbClr val="3D3D3D"/>
                </a:solidFill>
              </a:rPr>
              <a:t>Success story</a:t>
            </a:r>
            <a:endParaRPr b="1">
              <a:solidFill>
                <a:srgbClr val="3D3D3D"/>
              </a:solidFill>
            </a:endParaRPr>
          </a:p>
          <a:p>
            <a:pPr marL="123444" lvl="0" indent="0" algn="l" rtl="0">
              <a:spcBef>
                <a:spcPts val="360"/>
              </a:spcBef>
              <a:spcAft>
                <a:spcPts val="0"/>
              </a:spcAft>
              <a:buSzPts val="1656"/>
              <a:buNone/>
            </a:pPr>
            <a:r>
              <a:rPr lang="en-US">
                <a:solidFill>
                  <a:schemeClr val="dk1"/>
                </a:solidFill>
              </a:rPr>
              <a:t>In 2020 Dream corps tech had 2 bootcamps with UHG and Target as corporate partners. Their bootcamp with Target for 2020 had 19 participants and at the end of the program 14 of the participants were offered full time engineering positions.  </a:t>
            </a:r>
            <a:endParaRPr>
              <a:solidFill>
                <a:schemeClr val="dk1"/>
              </a:solidFill>
            </a:endParaRPr>
          </a:p>
          <a:p>
            <a:pPr marL="123444" lvl="0" indent="0" algn="l" rtl="0">
              <a:spcBef>
                <a:spcPts val="360"/>
              </a:spcBef>
              <a:spcAft>
                <a:spcPts val="0"/>
              </a:spcAft>
              <a:buClr>
                <a:schemeClr val="dk1"/>
              </a:buClr>
              <a:buSzPts val="1656"/>
              <a:buFont typeface="Arial"/>
              <a:buNone/>
            </a:pPr>
            <a:r>
              <a:rPr lang="en-US">
                <a:solidFill>
                  <a:schemeClr val="dk1"/>
                </a:solidFill>
              </a:rPr>
              <a:t>In 2021,  Target and Dream Corp Tech have another bootcamp starting on Monday October 11 with 20 participants selected from 122 applicants. There is a HUGE interest in this program.</a:t>
            </a:r>
            <a:endParaRPr>
              <a:solidFill>
                <a:schemeClr val="dk1"/>
              </a:solidFill>
            </a:endParaRPr>
          </a:p>
          <a:p>
            <a:pPr marL="0" lvl="0" indent="0" algn="l" rtl="0">
              <a:lnSpc>
                <a:spcPct val="100000"/>
              </a:lnSpc>
              <a:spcBef>
                <a:spcPts val="360"/>
              </a:spcBef>
              <a:spcAft>
                <a:spcPts val="0"/>
              </a:spcAft>
              <a:buSzPts val="1656"/>
              <a:buNone/>
            </a:pPr>
            <a:endParaRPr sz="1800">
              <a:solidFill>
                <a:srgbClr val="3D3D3D"/>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Strengths</a:t>
            </a:r>
            <a:r>
              <a:rPr lang="en-US"/>
              <a:t>: </a:t>
            </a:r>
            <a:endParaRPr/>
          </a:p>
          <a:p>
            <a:pPr marL="0" lvl="0" indent="0" algn="l" rtl="0">
              <a:lnSpc>
                <a:spcPct val="100000"/>
              </a:lnSpc>
              <a:spcBef>
                <a:spcPts val="0"/>
              </a:spcBef>
              <a:spcAft>
                <a:spcPts val="0"/>
              </a:spcAft>
              <a:buSzPts val="1100"/>
              <a:buNone/>
            </a:pPr>
            <a:r>
              <a:rPr lang="en-US"/>
              <a:t>Amongst the greatest strengths of the program is it’s unique approach to bootcamp.  The program focuses on non-traditional tech talent and early career individuals, is offered at no-cost to participants, and is developed in tight partnership with the corporate partner.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 program also has a three-legged stool of impact with benefits accruing to participants, corporate partners, and the community.  </a:t>
            </a:r>
            <a:endParaRPr/>
          </a:p>
          <a:p>
            <a:pPr marL="0" lvl="0" indent="0" algn="l" rtl="0">
              <a:lnSpc>
                <a:spcPct val="100000"/>
              </a:lnSpc>
              <a:spcBef>
                <a:spcPts val="0"/>
              </a:spcBef>
              <a:spcAft>
                <a:spcPts val="0"/>
              </a:spcAft>
              <a:buSzPts val="1100"/>
              <a:buNone/>
            </a:pPr>
            <a:r>
              <a:rPr lang="en-US"/>
              <a:t>Finally, in a tough tech talent market, DreamCorps has a large pipeline of courageous, self-starter applicants waiting to begin their careers.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Gaps: </a:t>
            </a:r>
            <a:endParaRPr b="1"/>
          </a:p>
          <a:p>
            <a:pPr marL="0" lvl="0" indent="0" algn="l" rtl="0">
              <a:lnSpc>
                <a:spcPct val="100000"/>
              </a:lnSpc>
              <a:spcBef>
                <a:spcPts val="0"/>
              </a:spcBef>
              <a:spcAft>
                <a:spcPts val="0"/>
              </a:spcAft>
              <a:buSzPts val="1100"/>
              <a:buNone/>
            </a:pPr>
            <a:r>
              <a:rPr lang="en-US"/>
              <a:t>The gaps we identified for the program are the lack of support to develop talent post-hire, the long and time-intensive process of developing the bootcamp relies on strong partnership with the corporate partner, and the lack of capacity and marketing support to capitalize on the opportunity in the Twin Cities marketplace.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54" name="Google Shape;15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Runga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 final component of our SWOT analysis was a look at threats to the program, in the form of direct and indirect competitors.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latin typeface="Calibri"/>
                <a:ea typeface="Calibri"/>
                <a:cs typeface="Calibri"/>
                <a:sym typeface="Calibri"/>
              </a:rPr>
              <a:t>We identified </a:t>
            </a:r>
            <a:r>
              <a:rPr lang="en-US" i="0" u="none" strike="noStrike">
                <a:solidFill>
                  <a:srgbClr val="000000"/>
                </a:solidFill>
                <a:latin typeface="Calibri"/>
                <a:ea typeface="Calibri"/>
                <a:cs typeface="Calibri"/>
                <a:sym typeface="Calibri"/>
              </a:rPr>
              <a:t>Direct competition in other Non-profit tech recruiters, and Other technical bootcamp providers</a:t>
            </a:r>
            <a:r>
              <a:rPr lang="en-US">
                <a:latin typeface="Calibri"/>
                <a:ea typeface="Calibri"/>
                <a:cs typeface="Calibri"/>
                <a:sym typeface="Calibri"/>
              </a:rPr>
              <a:t> such as </a:t>
            </a:r>
            <a:r>
              <a:rPr lang="en-US" i="0" u="none" strike="noStrike">
                <a:solidFill>
                  <a:srgbClr val="000000"/>
                </a:solidFill>
                <a:latin typeface="Calibri"/>
                <a:ea typeface="Calibri"/>
                <a:cs typeface="Calibri"/>
                <a:sym typeface="Calibri"/>
              </a:rPr>
              <a:t>Genesis10, Prime, Software Guild</a:t>
            </a:r>
            <a:endParaRPr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i="0" u="none" strike="noStrike">
                <a:solidFill>
                  <a:srgbClr val="000000"/>
                </a:solidFill>
                <a:latin typeface="Calibri"/>
                <a:ea typeface="Calibri"/>
                <a:cs typeface="Calibri"/>
                <a:sym typeface="Calibri"/>
              </a:rPr>
              <a:t>We also recognize that there are many different ways companies identify tech talent that need to be considered as indirect Competition: Like Contract and temp-to-hire agencies, Recruiting Agencies, and Direct Hires</a:t>
            </a:r>
            <a:endParaRPr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123444" lvl="0" indent="0" algn="l" rtl="0">
              <a:spcBef>
                <a:spcPts val="360"/>
              </a:spcBef>
              <a:spcAft>
                <a:spcPts val="0"/>
              </a:spcAft>
              <a:buClr>
                <a:schemeClr val="dk1"/>
              </a:buClr>
              <a:buSzPts val="1656"/>
              <a:buFont typeface="Arial"/>
              <a:buNone/>
            </a:pPr>
            <a:endParaRPr sz="1800">
              <a:solidFill>
                <a:srgbClr val="3D3D3D"/>
              </a:solidFill>
              <a:latin typeface="Open Sans"/>
              <a:ea typeface="Open Sans"/>
              <a:cs typeface="Open Sans"/>
              <a:sym typeface="Open Sans"/>
            </a:endParaRPr>
          </a:p>
          <a:p>
            <a:pPr marL="123444" lvl="0" indent="0" algn="l" rtl="0">
              <a:spcBef>
                <a:spcPts val="360"/>
              </a:spcBef>
              <a:spcAft>
                <a:spcPts val="0"/>
              </a:spcAft>
              <a:buSzPts val="1656"/>
              <a:buNone/>
            </a:pPr>
            <a:endParaRPr/>
          </a:p>
        </p:txBody>
      </p:sp>
      <p:sp>
        <p:nvSpPr>
          <p:cNvPr id="169" name="Google Shape;16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Runga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In response to our current state analysis, we developed a series of four recommendations that are intended to build on DreamCorps TECH’s assets and address gaps to increase the impact of this important program.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[@Runga do not read the recommendations from the slide- let it just stand as an introduction/ transition to what’s to come]</a:t>
            </a:r>
            <a:endParaRPr/>
          </a:p>
        </p:txBody>
      </p:sp>
      <p:sp>
        <p:nvSpPr>
          <p:cNvPr id="179" name="Google Shape;17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Kasturi</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US"/>
              <a:t>Our first recommendation is that DreamCorps TECH increase the pool of potential sponsors in the Twin Cities who can serve as an entry point to partnership.</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Today DreamCorps connects with leaders in the Diversity, Equity, and Inclusion roles. We recommend that DreamCorps broaden their reach within IT leadership, connect to more mid-level managers and provide them the tools to build a business case for partnership.</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We also see an opportunity for “shared value” approaches to partnership, where IT, HR, corporate foundations, or corporate social responsibility leaders all contribute resources to the DreamCorps partnership in recognition of the multiple benefits that accrue to each of these areas.  Advancing a “shared value” approach may require new marketing materials and guidance to leaders about how to build a case for a shared value investment.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We see opportunity for a collaboration model that could be hosted by a trade organization, foundation, chamber, etc to share the lift required to plan and implement the program as a partner and to allow companies that may have a smaller tech workforce to participate.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Finally, DreamCorps has focused mostly in the private sector.  We suggest additional discovery with potential non-profit and government partners to understand the unique needs and constraints in these sectors.   </a:t>
            </a:r>
            <a:endParaRPr/>
          </a:p>
          <a:p>
            <a:pPr marL="0" lvl="0" indent="0" algn="l" rtl="0">
              <a:lnSpc>
                <a:spcPct val="100000"/>
              </a:lnSpc>
              <a:spcBef>
                <a:spcPts val="0"/>
              </a:spcBef>
              <a:spcAft>
                <a:spcPts val="0"/>
              </a:spcAft>
              <a:buSzPts val="1100"/>
              <a:buNone/>
            </a:pPr>
            <a:endParaRPr/>
          </a:p>
        </p:txBody>
      </p:sp>
      <p:sp>
        <p:nvSpPr>
          <p:cNvPr id="197" name="Google Shape;19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4"/>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4"/>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20"/>
              </a:spcBef>
              <a:spcAft>
                <a:spcPts val="0"/>
              </a:spcAft>
              <a:buSzPts val="1472"/>
              <a:buNone/>
              <a:defRPr sz="1600" cap="none">
                <a:solidFill>
                  <a:schemeClr val="accent2"/>
                </a:solidFill>
              </a:defRPr>
            </a:lvl1pPr>
            <a:lvl2pPr lvl="1" algn="ctr">
              <a:lnSpc>
                <a:spcPct val="100000"/>
              </a:lnSpc>
              <a:spcBef>
                <a:spcPts val="600"/>
              </a:spcBef>
              <a:spcAft>
                <a:spcPts val="0"/>
              </a:spcAft>
              <a:buSzPts val="1472"/>
              <a:buNone/>
              <a:defRPr>
                <a:solidFill>
                  <a:srgbClr val="888888"/>
                </a:solidFill>
              </a:defRPr>
            </a:lvl2pPr>
            <a:lvl3pPr lvl="2" algn="ctr">
              <a:lnSpc>
                <a:spcPct val="100000"/>
              </a:lnSpc>
              <a:spcBef>
                <a:spcPts val="600"/>
              </a:spcBef>
              <a:spcAft>
                <a:spcPts val="0"/>
              </a:spcAft>
              <a:buSzPts val="1288"/>
              <a:buNone/>
              <a:defRPr>
                <a:solidFill>
                  <a:srgbClr val="888888"/>
                </a:solidFill>
              </a:defRPr>
            </a:lvl3pPr>
            <a:lvl4pPr lvl="3" algn="ctr">
              <a:lnSpc>
                <a:spcPct val="100000"/>
              </a:lnSpc>
              <a:spcBef>
                <a:spcPts val="600"/>
              </a:spcBef>
              <a:spcAft>
                <a:spcPts val="0"/>
              </a:spcAft>
              <a:buSzPts val="1104"/>
              <a:buNone/>
              <a:defRPr>
                <a:solidFill>
                  <a:srgbClr val="888888"/>
                </a:solidFill>
              </a:defRPr>
            </a:lvl4pPr>
            <a:lvl5pPr lvl="4" algn="ctr">
              <a:lnSpc>
                <a:spcPct val="100000"/>
              </a:lnSpc>
              <a:spcBef>
                <a:spcPts val="600"/>
              </a:spcBef>
              <a:spcAft>
                <a:spcPts val="0"/>
              </a:spcAft>
              <a:buSzPts val="1104"/>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a:endParaRPr/>
          </a:p>
        </p:txBody>
      </p:sp>
      <p:sp>
        <p:nvSpPr>
          <p:cNvPr id="18" name="Google Shape;18;p14"/>
          <p:cNvSpPr txBox="1">
            <a:spLocks noGrp="1"/>
          </p:cNvSpPr>
          <p:nvPr>
            <p:ph type="dt" idx="10"/>
          </p:nvPr>
        </p:nvSpPr>
        <p:spPr>
          <a:xfrm>
            <a:off x="7605951" y="5956137"/>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10558300" y="5956137"/>
            <a:ext cx="10164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23"/>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23"/>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3"/>
          <p:cNvSpPr txBox="1">
            <a:spLocks noGrp="1"/>
          </p:cNvSpPr>
          <p:nvPr>
            <p:ph type="body" idx="1"/>
          </p:nvPr>
        </p:nvSpPr>
        <p:spPr>
          <a:xfrm rot="5400000">
            <a:off x="4334603" y="-1417408"/>
            <a:ext cx="3522794" cy="11029616"/>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82" name="Google Shape;82;p2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24"/>
          <p:cNvSpPr/>
          <p:nvPr/>
        </p:nvSpPr>
        <p:spPr>
          <a:xfrm>
            <a:off x="8839201" y="599725"/>
            <a:ext cx="2906817" cy="5816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4"/>
          <p:cNvSpPr txBox="1">
            <a:spLocks noGrp="1"/>
          </p:cNvSpPr>
          <p:nvPr>
            <p:ph type="title"/>
          </p:nvPr>
        </p:nvSpPr>
        <p:spPr>
          <a:xfrm rot="5400000">
            <a:off x="7249746" y="2265181"/>
            <a:ext cx="5183073" cy="200416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4"/>
          <p:cNvSpPr txBox="1">
            <a:spLocks noGrp="1"/>
          </p:cNvSpPr>
          <p:nvPr>
            <p:ph type="body" idx="1"/>
          </p:nvPr>
        </p:nvSpPr>
        <p:spPr>
          <a:xfrm rot="5400000">
            <a:off x="2131526" y="-680877"/>
            <a:ext cx="5183073" cy="789627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89" name="Google Shape;89;p24"/>
          <p:cNvSpPr txBox="1">
            <a:spLocks noGrp="1"/>
          </p:cNvSpPr>
          <p:nvPr>
            <p:ph type="dt" idx="10"/>
          </p:nvPr>
        </p:nvSpPr>
        <p:spPr>
          <a:xfrm>
            <a:off x="8993673" y="5956137"/>
            <a:ext cx="132814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4"/>
          <p:cNvSpPr txBox="1">
            <a:spLocks noGrp="1"/>
          </p:cNvSpPr>
          <p:nvPr>
            <p:ph type="ftr" idx="11"/>
          </p:nvPr>
        </p:nvSpPr>
        <p:spPr>
          <a:xfrm>
            <a:off x="774923" y="5951811"/>
            <a:ext cx="789627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4"/>
          <p:cNvSpPr txBox="1">
            <a:spLocks noGrp="1"/>
          </p:cNvSpPr>
          <p:nvPr>
            <p:ph type="sldNum" idx="12"/>
          </p:nvPr>
        </p:nvSpPr>
        <p:spPr>
          <a:xfrm>
            <a:off x="10446615" y="5956137"/>
            <a:ext cx="11641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5"/>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15"/>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5"/>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25" name="Google Shape;25;p15"/>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5"/>
          <p:cNvSpPr txBox="1">
            <a:spLocks noGrp="1"/>
          </p:cNvSpPr>
          <p:nvPr>
            <p:ph type="sldNum" idx="12"/>
          </p:nvPr>
        </p:nvSpPr>
        <p:spPr>
          <a:xfrm>
            <a:off x="10558300" y="5956137"/>
            <a:ext cx="105250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
        <p:cNvGrpSpPr/>
        <p:nvPr/>
      </p:nvGrpSpPr>
      <p:grpSpPr>
        <a:xfrm>
          <a:off x="0" y="0"/>
          <a:ext cx="0" cy="0"/>
          <a:chOff x="0" y="0"/>
          <a:chExt cx="0" cy="0"/>
        </a:xfrm>
      </p:grpSpPr>
      <p:sp>
        <p:nvSpPr>
          <p:cNvPr id="29" name="Google Shape;29;p16"/>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Gill Sans"/>
              <a:buNone/>
              <a:defRPr sz="24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6"/>
          <p:cNvSpPr>
            <a:spLocks noGrp="1"/>
          </p:cNvSpPr>
          <p:nvPr>
            <p:ph type="pic" idx="2"/>
          </p:nvPr>
        </p:nvSpPr>
        <p:spPr>
          <a:xfrm>
            <a:off x="447817" y="599725"/>
            <a:ext cx="11290859" cy="3557252"/>
          </a:xfrm>
          <a:prstGeom prst="rect">
            <a:avLst/>
          </a:prstGeom>
          <a:noFill/>
          <a:ln>
            <a:noFill/>
          </a:ln>
        </p:spPr>
      </p:sp>
      <p:sp>
        <p:nvSpPr>
          <p:cNvPr id="31" name="Google Shape;31;p16"/>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32" name="Google Shape;32;p1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6"/>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7"/>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7"/>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b="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656"/>
              <a:buNone/>
              <a:defRPr sz="1800" cap="none">
                <a:solidFill>
                  <a:schemeClr val="accent2"/>
                </a:solidFill>
              </a:defRPr>
            </a:lvl1pPr>
            <a:lvl2pPr marL="914400" lvl="1" indent="-228600" algn="l">
              <a:lnSpc>
                <a:spcPct val="100000"/>
              </a:lnSpc>
              <a:spcBef>
                <a:spcPts val="600"/>
              </a:spcBef>
              <a:spcAft>
                <a:spcPts val="0"/>
              </a:spcAft>
              <a:buSzPts val="1656"/>
              <a:buNone/>
              <a:defRPr sz="1800">
                <a:solidFill>
                  <a:srgbClr val="888888"/>
                </a:solidFill>
              </a:defRPr>
            </a:lvl2pPr>
            <a:lvl3pPr marL="1371600" lvl="2" indent="-228600" algn="l">
              <a:lnSpc>
                <a:spcPct val="100000"/>
              </a:lnSpc>
              <a:spcBef>
                <a:spcPts val="600"/>
              </a:spcBef>
              <a:spcAft>
                <a:spcPts val="0"/>
              </a:spcAft>
              <a:buSzPts val="1472"/>
              <a:buNone/>
              <a:defRPr sz="1600">
                <a:solidFill>
                  <a:srgbClr val="888888"/>
                </a:solidFill>
              </a:defRPr>
            </a:lvl3pPr>
            <a:lvl4pPr marL="1828800" lvl="3" indent="-228600" algn="l">
              <a:lnSpc>
                <a:spcPct val="100000"/>
              </a:lnSpc>
              <a:spcBef>
                <a:spcPts val="600"/>
              </a:spcBef>
              <a:spcAft>
                <a:spcPts val="0"/>
              </a:spcAft>
              <a:buSzPts val="1288"/>
              <a:buNone/>
              <a:defRPr sz="1400">
                <a:solidFill>
                  <a:srgbClr val="888888"/>
                </a:solidFill>
              </a:defRPr>
            </a:lvl4pPr>
            <a:lvl5pPr marL="2286000" lvl="4" indent="-228600" algn="l">
              <a:lnSpc>
                <a:spcPct val="100000"/>
              </a:lnSpc>
              <a:spcBef>
                <a:spcPts val="600"/>
              </a:spcBef>
              <a:spcAft>
                <a:spcPts val="0"/>
              </a:spcAft>
              <a:buSzPts val="1288"/>
              <a:buNone/>
              <a:defRPr sz="1400">
                <a:solidFill>
                  <a:srgbClr val="888888"/>
                </a:solidFill>
              </a:defRPr>
            </a:lvl5pPr>
            <a:lvl6pPr marL="2743200" lvl="5" indent="-228600" algn="l">
              <a:lnSpc>
                <a:spcPct val="100000"/>
              </a:lnSpc>
              <a:spcBef>
                <a:spcPts val="600"/>
              </a:spcBef>
              <a:spcAft>
                <a:spcPts val="0"/>
              </a:spcAft>
              <a:buSzPts val="1288"/>
              <a:buNone/>
              <a:defRPr sz="1400">
                <a:solidFill>
                  <a:srgbClr val="888888"/>
                </a:solidFill>
              </a:defRPr>
            </a:lvl6pPr>
            <a:lvl7pPr marL="3200400" lvl="6" indent="-228600" algn="l">
              <a:lnSpc>
                <a:spcPct val="100000"/>
              </a:lnSpc>
              <a:spcBef>
                <a:spcPts val="600"/>
              </a:spcBef>
              <a:spcAft>
                <a:spcPts val="0"/>
              </a:spcAft>
              <a:buSzPts val="1288"/>
              <a:buNone/>
              <a:defRPr sz="1400">
                <a:solidFill>
                  <a:srgbClr val="888888"/>
                </a:solidFill>
              </a:defRPr>
            </a:lvl7pPr>
            <a:lvl8pPr marL="3657600" lvl="7" indent="-228600" algn="l">
              <a:lnSpc>
                <a:spcPct val="100000"/>
              </a:lnSpc>
              <a:spcBef>
                <a:spcPts val="600"/>
              </a:spcBef>
              <a:spcAft>
                <a:spcPts val="0"/>
              </a:spcAft>
              <a:buSzPts val="1288"/>
              <a:buNone/>
              <a:defRPr sz="1400">
                <a:solidFill>
                  <a:srgbClr val="888888"/>
                </a:solidFill>
              </a:defRPr>
            </a:lvl8pPr>
            <a:lvl9pPr marL="4114800" lvl="8" indent="-228600" algn="l">
              <a:lnSpc>
                <a:spcPct val="100000"/>
              </a:lnSpc>
              <a:spcBef>
                <a:spcPts val="600"/>
              </a:spcBef>
              <a:spcAft>
                <a:spcPts val="600"/>
              </a:spcAft>
              <a:buSzPts val="1288"/>
              <a:buNone/>
              <a:defRPr sz="1400">
                <a:solidFill>
                  <a:srgbClr val="888888"/>
                </a:solidFill>
              </a:defRPr>
            </a:lvl9pPr>
          </a:lstStyle>
          <a:p>
            <a:endParaRPr/>
          </a:p>
        </p:txBody>
      </p:sp>
      <p:sp>
        <p:nvSpPr>
          <p:cNvPr id="39" name="Google Shape;39;p17"/>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7"/>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7"/>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8"/>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8"/>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8"/>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6" name="Google Shape;46;p18"/>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7" name="Google Shape;47;p18"/>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8"/>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8"/>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19"/>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9"/>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54" name="Google Shape;54;p19"/>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5" name="Google Shape;55;p19"/>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56" name="Google Shape;56;p19"/>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7" name="Google Shape;57;p19"/>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20"/>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0"/>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2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1"/>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22"/>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2"/>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9F276A"/>
              </a:buClr>
              <a:buSzPts val="2000"/>
              <a:buFont typeface="Gill Sans"/>
              <a:buNone/>
              <a:defRPr sz="2000" b="0">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2"/>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74" name="Google Shape;74;p22"/>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75" name="Google Shape;75;p22"/>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1pPr>
            <a:lvl2pPr marL="914400" marR="0" lvl="1" indent="-322072"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Gill Sans"/>
                <a:ea typeface="Gill Sans"/>
                <a:cs typeface="Gill Sans"/>
                <a:sym typeface="Gill Sans"/>
              </a:defRPr>
            </a:lvl2pPr>
            <a:lvl3pPr marL="1371600" marR="0" lvl="2" indent="-310388"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Gill Sans"/>
                <a:ea typeface="Gill Sans"/>
                <a:cs typeface="Gill Sans"/>
                <a:sym typeface="Gill Sans"/>
              </a:defRPr>
            </a:lvl3pPr>
            <a:lvl4pPr marL="1828800" marR="0" lvl="3"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4pPr>
            <a:lvl5pPr marL="2286000" marR="0" lvl="4"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8" name="Google Shape;8;p1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9" name="Google Shape;9;p1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0" name="Google Shape;10;p1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13"/>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3"/>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3"/>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hyperlink" Target="https://www.thedreamcorps.org/about/"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1"/>
          <p:cNvSpPr/>
          <p:nvPr/>
        </p:nvSpPr>
        <p:spPr>
          <a:xfrm>
            <a:off x="0" y="1"/>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7" name="Google Shape;97;p1"/>
          <p:cNvSpPr txBox="1">
            <a:spLocks noGrp="1"/>
          </p:cNvSpPr>
          <p:nvPr>
            <p:ph type="ctrTitle"/>
          </p:nvPr>
        </p:nvSpPr>
        <p:spPr>
          <a:xfrm>
            <a:off x="581192" y="1370517"/>
            <a:ext cx="5708356" cy="19825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3300"/>
              <a:buFont typeface="Gill Sans"/>
              <a:buNone/>
            </a:pPr>
            <a:r>
              <a:rPr lang="en-US" sz="3300" dirty="0"/>
              <a:t>EXPANDING DREAM CORPS TECH IMPACT THROUGH NEW TWIN CITIES PARTNERSHIPS</a:t>
            </a:r>
            <a:endParaRPr dirty="0"/>
          </a:p>
        </p:txBody>
      </p:sp>
      <p:sp>
        <p:nvSpPr>
          <p:cNvPr id="98" name="Google Shape;98;p1"/>
          <p:cNvSpPr txBox="1">
            <a:spLocks noGrp="1"/>
          </p:cNvSpPr>
          <p:nvPr>
            <p:ph type="subTitle" idx="1"/>
          </p:nvPr>
        </p:nvSpPr>
        <p:spPr>
          <a:xfrm>
            <a:off x="581194" y="3504913"/>
            <a:ext cx="5511418" cy="149590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72"/>
              <a:buNone/>
            </a:pPr>
            <a:r>
              <a:rPr lang="en-US" dirty="0"/>
              <a:t>ACE LEADERSHIP PROGRAM “DREAM TEAM” RECOMMENDATIONS TO DREAM CORPS TECH</a:t>
            </a:r>
            <a:endParaRPr dirty="0"/>
          </a:p>
        </p:txBody>
      </p:sp>
      <p:sp>
        <p:nvSpPr>
          <p:cNvPr id="99" name="Google Shape;99;p1"/>
          <p:cNvSpPr/>
          <p:nvPr/>
        </p:nvSpPr>
        <p:spPr>
          <a:xfrm>
            <a:off x="446534" y="457200"/>
            <a:ext cx="3052796"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p:nvPr/>
        </p:nvSpPr>
        <p:spPr>
          <a:xfrm>
            <a:off x="3591306" y="457200"/>
            <a:ext cx="3052798"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6736079" y="453643"/>
            <a:ext cx="5009388"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a:off x="6736079" y="723899"/>
            <a:ext cx="5009388" cy="566666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 name="Google Shape;103;p1"/>
          <p:cNvPicPr preferRelativeResize="0"/>
          <p:nvPr/>
        </p:nvPicPr>
        <p:blipFill rotWithShape="1">
          <a:blip r:embed="rId3">
            <a:alphaModFix/>
          </a:blip>
          <a:srcRect/>
          <a:stretch/>
        </p:blipFill>
        <p:spPr>
          <a:xfrm>
            <a:off x="7379546" y="2643837"/>
            <a:ext cx="3722454" cy="18306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f0fc3c5cc1_0_14"/>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a:t>DREAM CORPS - CORPORATE PARTNER PERSONA CANVAS</a:t>
            </a:r>
            <a:endParaRPr/>
          </a:p>
        </p:txBody>
      </p:sp>
      <p:sp>
        <p:nvSpPr>
          <p:cNvPr id="207" name="Google Shape;207;gf0fc3c5cc1_0_14"/>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360"/>
              </a:spcBef>
              <a:spcAft>
                <a:spcPts val="0"/>
              </a:spcAft>
              <a:buSzPts val="1656"/>
              <a:buNone/>
            </a:pPr>
            <a:endParaRPr/>
          </a:p>
        </p:txBody>
      </p:sp>
      <p:grpSp>
        <p:nvGrpSpPr>
          <p:cNvPr id="208" name="Google Shape;208;gf0fc3c5cc1_0_14"/>
          <p:cNvGrpSpPr/>
          <p:nvPr/>
        </p:nvGrpSpPr>
        <p:grpSpPr>
          <a:xfrm>
            <a:off x="408357" y="1847851"/>
            <a:ext cx="11077363" cy="5010295"/>
            <a:chOff x="0" y="0"/>
            <a:chExt cx="8623200" cy="4286700"/>
          </a:xfrm>
        </p:grpSpPr>
        <p:sp>
          <p:nvSpPr>
            <p:cNvPr id="209" name="Google Shape;209;gf0fc3c5cc1_0_14"/>
            <p:cNvSpPr/>
            <p:nvPr/>
          </p:nvSpPr>
          <p:spPr>
            <a:xfrm>
              <a:off x="0" y="0"/>
              <a:ext cx="8623200" cy="4286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gf0fc3c5cc1_0_14"/>
            <p:cNvSpPr txBox="1"/>
            <p:nvPr/>
          </p:nvSpPr>
          <p:spPr>
            <a:xfrm>
              <a:off x="44450" y="63500"/>
              <a:ext cx="1390800" cy="27624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sz="1400" b="1" i="1" u="none" strike="noStrike" cap="none" dirty="0">
                  <a:solidFill>
                    <a:srgbClr val="000000"/>
                  </a:solidFill>
                  <a:latin typeface="Calibri"/>
                  <a:ea typeface="Calibri"/>
                  <a:cs typeface="Calibri"/>
                  <a:sym typeface="Calibri"/>
                </a:rPr>
                <a:t>Corporate Persona</a:t>
              </a:r>
              <a:endParaRPr sz="1400" b="0" i="0" u="none" strike="noStrike" cap="none" dirty="0">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Medium to large size business.</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Strong presence in MN Twin cities.</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Large number of tech employees (1000 +)</a:t>
              </a:r>
              <a:endParaRPr sz="1400" b="0" i="0" u="none" strike="noStrike" cap="none" dirty="0">
                <a:solidFill>
                  <a:srgbClr val="000000"/>
                </a:solidFill>
                <a:latin typeface="Arial"/>
                <a:ea typeface="Arial"/>
                <a:cs typeface="Arial"/>
                <a:sym typeface="Arial"/>
              </a:endParaRPr>
            </a:p>
          </p:txBody>
        </p:sp>
        <p:sp>
          <p:nvSpPr>
            <p:cNvPr id="211" name="Google Shape;211;gf0fc3c5cc1_0_14"/>
            <p:cNvSpPr txBox="1"/>
            <p:nvPr/>
          </p:nvSpPr>
          <p:spPr>
            <a:xfrm>
              <a:off x="50800" y="2857501"/>
              <a:ext cx="4254600" cy="12573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Influencers, stakeholders</a:t>
              </a:r>
              <a:endParaRPr sz="14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CXO’s (Chief Technology/ Information /Cultural / People Officer)</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HR and recruiting teams.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Mid-level people managers, Hiring managers</a:t>
              </a:r>
              <a:endParaRPr sz="1400" b="0" i="0" u="none" strike="noStrike" cap="none">
                <a:solidFill>
                  <a:srgbClr val="000000"/>
                </a:solidFill>
                <a:latin typeface="Arial"/>
                <a:ea typeface="Arial"/>
                <a:cs typeface="Arial"/>
                <a:sym typeface="Arial"/>
              </a:endParaRPr>
            </a:p>
          </p:txBody>
        </p:sp>
        <p:sp>
          <p:nvSpPr>
            <p:cNvPr id="212" name="Google Shape;212;gf0fc3c5cc1_0_14"/>
            <p:cNvSpPr txBox="1"/>
            <p:nvPr/>
          </p:nvSpPr>
          <p:spPr>
            <a:xfrm>
              <a:off x="4343400" y="2851150"/>
              <a:ext cx="4222800" cy="1263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Content and Information</a:t>
              </a:r>
              <a:endParaRPr sz="14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Industry Outlook: Average cost to hire; Technical hiring shortage.</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Success stories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Partnerships through tech associations </a:t>
              </a:r>
              <a:endParaRPr sz="1400" b="0" i="0" u="none" strike="noStrike" cap="none">
                <a:solidFill>
                  <a:srgbClr val="000000"/>
                </a:solidFill>
                <a:latin typeface="Arial"/>
                <a:ea typeface="Arial"/>
                <a:cs typeface="Arial"/>
                <a:sym typeface="Arial"/>
              </a:endParaRPr>
            </a:p>
          </p:txBody>
        </p:sp>
        <p:sp>
          <p:nvSpPr>
            <p:cNvPr id="213" name="Google Shape;213;gf0fc3c5cc1_0_14"/>
            <p:cNvSpPr txBox="1"/>
            <p:nvPr/>
          </p:nvSpPr>
          <p:spPr>
            <a:xfrm>
              <a:off x="1473200" y="63500"/>
              <a:ext cx="1124100" cy="1416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Goals</a:t>
              </a:r>
              <a:endParaRPr sz="14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Build diverse pipelines for workforce. </a:t>
              </a:r>
              <a:endParaRPr sz="1400" b="0" i="0" u="none" strike="noStrike" cap="none">
                <a:solidFill>
                  <a:srgbClr val="000000"/>
                </a:solidFill>
                <a:latin typeface="Arial"/>
                <a:ea typeface="Arial"/>
                <a:cs typeface="Arial"/>
                <a:sym typeface="Arial"/>
              </a:endParaRPr>
            </a:p>
          </p:txBody>
        </p:sp>
        <p:sp>
          <p:nvSpPr>
            <p:cNvPr id="214" name="Google Shape;214;gf0fc3c5cc1_0_14"/>
            <p:cNvSpPr txBox="1"/>
            <p:nvPr/>
          </p:nvSpPr>
          <p:spPr>
            <a:xfrm>
              <a:off x="1473199" y="1504950"/>
              <a:ext cx="2287800" cy="1320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Initiatives</a:t>
              </a:r>
              <a:endParaRPr sz="14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DEI Emphasis for organizational culture.</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Talent development initiatives like ‘Emerging engineers’ or ‘Tech for all’</a:t>
              </a:r>
              <a:endParaRPr sz="1400" b="0" i="0" u="none" strike="noStrike" cap="none">
                <a:solidFill>
                  <a:srgbClr val="000000"/>
                </a:solidFill>
                <a:latin typeface="Arial"/>
                <a:ea typeface="Arial"/>
                <a:cs typeface="Arial"/>
                <a:sym typeface="Arial"/>
              </a:endParaRPr>
            </a:p>
          </p:txBody>
        </p:sp>
        <p:sp>
          <p:nvSpPr>
            <p:cNvPr id="215" name="Google Shape;215;gf0fc3c5cc1_0_14"/>
            <p:cNvSpPr txBox="1"/>
            <p:nvPr/>
          </p:nvSpPr>
          <p:spPr>
            <a:xfrm>
              <a:off x="2622550" y="63500"/>
              <a:ext cx="1752600" cy="1416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Recruiting Process</a:t>
              </a:r>
              <a:endParaRPr sz="14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Contract and temp-to- hire</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Internships</a:t>
              </a:r>
              <a:endParaRPr sz="14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Direct Hires</a:t>
              </a:r>
              <a:endParaRPr sz="1400" b="0" i="0" u="none" strike="noStrike" cap="none">
                <a:solidFill>
                  <a:srgbClr val="000000"/>
                </a:solidFill>
                <a:latin typeface="Calibri"/>
                <a:ea typeface="Calibri"/>
                <a:cs typeface="Calibri"/>
                <a:sym typeface="Calibri"/>
              </a:endParaRPr>
            </a:p>
          </p:txBody>
        </p:sp>
        <p:sp>
          <p:nvSpPr>
            <p:cNvPr id="216" name="Google Shape;216;gf0fc3c5cc1_0_14"/>
            <p:cNvSpPr txBox="1"/>
            <p:nvPr/>
          </p:nvSpPr>
          <p:spPr>
            <a:xfrm>
              <a:off x="6971362" y="63500"/>
              <a:ext cx="1594800" cy="27624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Why Invest</a:t>
              </a:r>
              <a:endParaRPr sz="14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Build diverse talent</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Drive retention</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Contribute to community</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Reduce cost of diverse hires.</a:t>
              </a:r>
              <a:endParaRPr sz="1400" b="0" i="0" u="none" strike="noStrike" cap="none">
                <a:solidFill>
                  <a:srgbClr val="000000"/>
                </a:solidFill>
                <a:latin typeface="Arial"/>
                <a:ea typeface="Arial"/>
                <a:cs typeface="Arial"/>
                <a:sym typeface="Arial"/>
              </a:endParaRPr>
            </a:p>
          </p:txBody>
        </p:sp>
        <p:sp>
          <p:nvSpPr>
            <p:cNvPr id="217" name="Google Shape;217;gf0fc3c5cc1_0_14"/>
            <p:cNvSpPr txBox="1"/>
            <p:nvPr/>
          </p:nvSpPr>
          <p:spPr>
            <a:xfrm>
              <a:off x="4432300" y="63500"/>
              <a:ext cx="2481900" cy="1409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Corporate Thinking</a:t>
              </a:r>
              <a:endParaRPr sz="14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College degree vs skill-based hiring.</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Investment (Time and money)</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Benefits of diverse teams </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Recruit for self-starters</a:t>
              </a:r>
              <a:endParaRPr sz="1400" b="0" i="0" u="none" strike="noStrike" cap="none">
                <a:solidFill>
                  <a:srgbClr val="000000"/>
                </a:solidFill>
                <a:latin typeface="Arial"/>
                <a:ea typeface="Arial"/>
                <a:cs typeface="Arial"/>
                <a:sym typeface="Arial"/>
              </a:endParaRPr>
            </a:p>
          </p:txBody>
        </p:sp>
        <p:sp>
          <p:nvSpPr>
            <p:cNvPr id="218" name="Google Shape;218;gf0fc3c5cc1_0_14"/>
            <p:cNvSpPr txBox="1"/>
            <p:nvPr/>
          </p:nvSpPr>
          <p:spPr>
            <a:xfrm>
              <a:off x="3792621" y="1504950"/>
              <a:ext cx="1305000" cy="1320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Timing</a:t>
              </a:r>
              <a:endParaRPr sz="14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Budget planning cycles.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Utilization of allocated budget.</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19" name="Google Shape;219;gf0fc3c5cc1_0_14"/>
            <p:cNvSpPr txBox="1"/>
            <p:nvPr/>
          </p:nvSpPr>
          <p:spPr>
            <a:xfrm>
              <a:off x="5129360" y="1504950"/>
              <a:ext cx="1785000" cy="1320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Channels</a:t>
              </a:r>
              <a:endParaRPr sz="14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Recruiting firms, Job fairs, College recruiting, Job postings, Technical bootcamps, Consulting firms. </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1800"/>
              <a:buNone/>
            </a:pPr>
            <a:r>
              <a:rPr lang="en-US" sz="2500"/>
              <a:t>RECOMMENDATION #2: </a:t>
            </a:r>
            <a:endParaRPr sz="2500"/>
          </a:p>
          <a:p>
            <a:pPr marL="0" lvl="0" indent="0" algn="l" rtl="0">
              <a:lnSpc>
                <a:spcPct val="100000"/>
              </a:lnSpc>
              <a:spcBef>
                <a:spcPts val="0"/>
              </a:spcBef>
              <a:spcAft>
                <a:spcPts val="0"/>
              </a:spcAft>
              <a:buClr>
                <a:schemeClr val="lt1"/>
              </a:buClr>
              <a:buSzPts val="1800"/>
              <a:buNone/>
            </a:pPr>
            <a:r>
              <a:rPr lang="en-US"/>
              <a:t>MARKETING TO EXPAND AWARENESS AND CONVEY VALUE</a:t>
            </a:r>
            <a:endParaRPr/>
          </a:p>
        </p:txBody>
      </p:sp>
      <p:sp>
        <p:nvSpPr>
          <p:cNvPr id="225" name="Google Shape;225;p27"/>
          <p:cNvSpPr txBox="1">
            <a:spLocks noGrp="1"/>
          </p:cNvSpPr>
          <p:nvPr>
            <p:ph type="body" idx="1"/>
          </p:nvPr>
        </p:nvSpPr>
        <p:spPr>
          <a:xfrm>
            <a:off x="1309509" y="2146996"/>
            <a:ext cx="8787342" cy="4008848"/>
          </a:xfrm>
          <a:prstGeom prst="rect">
            <a:avLst/>
          </a:prstGeom>
          <a:noFill/>
          <a:ln>
            <a:noFill/>
          </a:ln>
        </p:spPr>
        <p:txBody>
          <a:bodyPr spcFirstLastPara="1" wrap="square" lIns="91425" tIns="45700" rIns="91425" bIns="45700" anchor="ctr" anchorCtr="0">
            <a:normAutofit fontScale="92500" lnSpcReduction="10000"/>
          </a:bodyPr>
          <a:lstStyle/>
          <a:p>
            <a:pPr marL="457200" lvl="0" indent="-333756" algn="l" rtl="0">
              <a:lnSpc>
                <a:spcPct val="100000"/>
              </a:lnSpc>
              <a:spcBef>
                <a:spcPts val="360"/>
              </a:spcBef>
              <a:spcAft>
                <a:spcPts val="0"/>
              </a:spcAft>
              <a:buSzPct val="99459"/>
              <a:buFont typeface="Open Sans"/>
              <a:buChar char="◼"/>
            </a:pPr>
            <a:r>
              <a:rPr lang="en-US" dirty="0">
                <a:latin typeface="Open Sans" panose="020B0606030504020204" pitchFamily="34" charset="0"/>
                <a:ea typeface="Open Sans" panose="020B0606030504020204" pitchFamily="34" charset="0"/>
                <a:cs typeface="Open Sans" panose="020B0606030504020204" pitchFamily="34" charset="0"/>
                <a:sym typeface="Open Sans"/>
              </a:rPr>
              <a:t>Value Proposition:</a:t>
            </a:r>
            <a:endParaRPr dirty="0">
              <a:latin typeface="Open Sans" panose="020B0606030504020204" pitchFamily="34" charset="0"/>
              <a:ea typeface="Open Sans" panose="020B0606030504020204" pitchFamily="34" charset="0"/>
              <a:cs typeface="Open Sans" panose="020B0606030504020204" pitchFamily="34" charset="0"/>
              <a:sym typeface="Open Sans"/>
            </a:endParaRPr>
          </a:p>
          <a:p>
            <a:pPr marL="914400" lvl="1" indent="-333756" algn="l" rtl="0">
              <a:lnSpc>
                <a:spcPct val="100000"/>
              </a:lnSpc>
              <a:spcBef>
                <a:spcPts val="360"/>
              </a:spcBef>
              <a:spcAft>
                <a:spcPts val="0"/>
              </a:spcAft>
              <a:buSzPct val="111891"/>
              <a:buFont typeface="Open Sans"/>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Open Sans"/>
              </a:rPr>
              <a:t>Benefits of diverse teams</a:t>
            </a:r>
            <a:endParaRPr sz="1800" dirty="0">
              <a:latin typeface="Open Sans" panose="020B0606030504020204" pitchFamily="34" charset="0"/>
              <a:ea typeface="Open Sans" panose="020B0606030504020204" pitchFamily="34" charset="0"/>
              <a:cs typeface="Open Sans" panose="020B0606030504020204" pitchFamily="34" charset="0"/>
              <a:sym typeface="Open Sans"/>
            </a:endParaRPr>
          </a:p>
          <a:p>
            <a:pPr marL="914400" lvl="1" indent="-333756" algn="l" rtl="0">
              <a:lnSpc>
                <a:spcPct val="100000"/>
              </a:lnSpc>
              <a:spcBef>
                <a:spcPts val="360"/>
              </a:spcBef>
              <a:spcAft>
                <a:spcPts val="0"/>
              </a:spcAft>
              <a:buSzPct val="111891"/>
              <a:buFont typeface="Open Sans"/>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Open Sans"/>
              </a:rPr>
              <a:t>Reasons why price is “worth it” : </a:t>
            </a:r>
            <a:r>
              <a:rPr lang="en-US" sz="1800" b="1" dirty="0">
                <a:latin typeface="Open Sans" panose="020B0606030504020204" pitchFamily="34" charset="0"/>
                <a:ea typeface="Open Sans" panose="020B0606030504020204" pitchFamily="34" charset="0"/>
                <a:cs typeface="Open Sans" panose="020B0606030504020204" pitchFamily="34" charset="0"/>
                <a:sym typeface="Open Sans"/>
              </a:rPr>
              <a:t>Impact</a:t>
            </a:r>
            <a:endParaRPr sz="1800" b="1" dirty="0">
              <a:latin typeface="Open Sans" panose="020B0606030504020204" pitchFamily="34" charset="0"/>
              <a:ea typeface="Open Sans" panose="020B0606030504020204" pitchFamily="34" charset="0"/>
              <a:cs typeface="Open Sans" panose="020B0606030504020204" pitchFamily="34" charset="0"/>
              <a:sym typeface="Open Sans"/>
            </a:endParaRPr>
          </a:p>
          <a:p>
            <a:pPr marL="914400" lvl="1" indent="-333756" algn="l" rtl="0">
              <a:lnSpc>
                <a:spcPct val="100000"/>
              </a:lnSpc>
              <a:spcBef>
                <a:spcPts val="360"/>
              </a:spcBef>
              <a:spcAft>
                <a:spcPts val="0"/>
              </a:spcAft>
              <a:buSzPct val="111891"/>
              <a:buFont typeface="Open Sans"/>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Open Sans"/>
              </a:rPr>
              <a:t>Compare to market average – 20k to hire any employee, 3x for diverse candidate</a:t>
            </a:r>
            <a:endParaRPr sz="1800" dirty="0">
              <a:latin typeface="Open Sans" panose="020B0606030504020204" pitchFamily="34" charset="0"/>
              <a:ea typeface="Open Sans" panose="020B0606030504020204" pitchFamily="34" charset="0"/>
              <a:cs typeface="Open Sans" panose="020B0606030504020204" pitchFamily="34" charset="0"/>
              <a:sym typeface="Open Sans"/>
            </a:endParaRPr>
          </a:p>
          <a:p>
            <a:pPr marL="914400" lvl="1" indent="-333756" algn="l" rtl="0">
              <a:lnSpc>
                <a:spcPct val="100000"/>
              </a:lnSpc>
              <a:spcBef>
                <a:spcPts val="360"/>
              </a:spcBef>
              <a:spcAft>
                <a:spcPts val="0"/>
              </a:spcAft>
              <a:buSzPct val="111891"/>
              <a:buFont typeface="Open Sans"/>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Open Sans"/>
              </a:rPr>
              <a:t>Community benefits</a:t>
            </a:r>
            <a:endParaRPr sz="1800" dirty="0">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l" rtl="0">
              <a:lnSpc>
                <a:spcPct val="100000"/>
              </a:lnSpc>
              <a:spcBef>
                <a:spcPts val="360"/>
              </a:spcBef>
              <a:spcAft>
                <a:spcPts val="0"/>
              </a:spcAft>
              <a:buSzPct val="99459"/>
              <a:buNone/>
            </a:pPr>
            <a:endParaRPr dirty="0">
              <a:latin typeface="Open Sans" panose="020B0606030504020204" pitchFamily="34" charset="0"/>
              <a:ea typeface="Open Sans" panose="020B0606030504020204" pitchFamily="34" charset="0"/>
              <a:cs typeface="Open Sans" panose="020B0606030504020204" pitchFamily="34" charset="0"/>
              <a:sym typeface="Open Sans"/>
            </a:endParaRPr>
          </a:p>
          <a:p>
            <a:pPr marL="457200" lvl="0" indent="-333756" algn="l" rtl="0">
              <a:lnSpc>
                <a:spcPct val="100000"/>
              </a:lnSpc>
              <a:spcBef>
                <a:spcPts val="360"/>
              </a:spcBef>
              <a:spcAft>
                <a:spcPts val="0"/>
              </a:spcAft>
              <a:buSzPct val="99459"/>
              <a:buFont typeface="Open Sans"/>
              <a:buChar char="◼"/>
            </a:pPr>
            <a:r>
              <a:rPr lang="en-US" dirty="0">
                <a:latin typeface="Open Sans" panose="020B0606030504020204" pitchFamily="34" charset="0"/>
                <a:ea typeface="Open Sans" panose="020B0606030504020204" pitchFamily="34" charset="0"/>
                <a:cs typeface="Open Sans" panose="020B0606030504020204" pitchFamily="34" charset="0"/>
                <a:sym typeface="Open Sans"/>
              </a:rPr>
              <a:t>Advertising:</a:t>
            </a:r>
            <a:endParaRPr dirty="0">
              <a:latin typeface="Open Sans" panose="020B0606030504020204" pitchFamily="34" charset="0"/>
              <a:ea typeface="Open Sans" panose="020B0606030504020204" pitchFamily="34" charset="0"/>
              <a:cs typeface="Open Sans" panose="020B0606030504020204" pitchFamily="34" charset="0"/>
              <a:sym typeface="Open Sans"/>
            </a:endParaRPr>
          </a:p>
          <a:p>
            <a:pPr marL="914400" lvl="1" indent="-342900" algn="l" rtl="0">
              <a:lnSpc>
                <a:spcPct val="100000"/>
              </a:lnSpc>
              <a:spcBef>
                <a:spcPts val="360"/>
              </a:spcBef>
              <a:spcAft>
                <a:spcPts val="0"/>
              </a:spcAft>
              <a:buSzPct val="108108"/>
              <a:buFont typeface="Open Sans"/>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Open Sans"/>
              </a:rPr>
              <a:t>Feature success stories</a:t>
            </a:r>
            <a:endParaRPr sz="1800" dirty="0">
              <a:latin typeface="Open Sans" panose="020B0606030504020204" pitchFamily="34" charset="0"/>
              <a:ea typeface="Open Sans" panose="020B0606030504020204" pitchFamily="34" charset="0"/>
              <a:cs typeface="Open Sans" panose="020B0606030504020204" pitchFamily="34" charset="0"/>
              <a:sym typeface="Open Sans"/>
            </a:endParaRPr>
          </a:p>
          <a:p>
            <a:pPr marL="914400" lvl="1" indent="-342900" algn="l" rtl="0">
              <a:lnSpc>
                <a:spcPct val="100000"/>
              </a:lnSpc>
              <a:spcBef>
                <a:spcPts val="360"/>
              </a:spcBef>
              <a:spcAft>
                <a:spcPts val="0"/>
              </a:spcAft>
              <a:buSzPct val="108108"/>
              <a:buFont typeface="Open Sans"/>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Open Sans"/>
              </a:rPr>
              <a:t>Target buyers</a:t>
            </a:r>
            <a:endParaRPr sz="1800" dirty="0">
              <a:latin typeface="Open Sans" panose="020B0606030504020204" pitchFamily="34" charset="0"/>
              <a:ea typeface="Open Sans" panose="020B0606030504020204" pitchFamily="34" charset="0"/>
              <a:cs typeface="Open Sans" panose="020B0606030504020204" pitchFamily="34" charset="0"/>
              <a:sym typeface="Open Sans"/>
            </a:endParaRPr>
          </a:p>
          <a:p>
            <a:pPr marL="914400" lvl="1" indent="-342900" algn="l" rtl="0">
              <a:lnSpc>
                <a:spcPct val="100000"/>
              </a:lnSpc>
              <a:spcBef>
                <a:spcPts val="360"/>
              </a:spcBef>
              <a:spcAft>
                <a:spcPts val="0"/>
              </a:spcAft>
              <a:buSzPct val="108108"/>
              <a:buFont typeface="Open Sans"/>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Open Sans"/>
              </a:rPr>
              <a:t>Social media</a:t>
            </a:r>
            <a:endParaRPr sz="1800" dirty="0">
              <a:latin typeface="Open Sans" panose="020B0606030504020204" pitchFamily="34" charset="0"/>
              <a:ea typeface="Open Sans" panose="020B0606030504020204" pitchFamily="34" charset="0"/>
              <a:cs typeface="Open Sans" panose="020B0606030504020204" pitchFamily="34" charset="0"/>
            </a:endParaRPr>
          </a:p>
          <a:p>
            <a:pPr marL="914400" lvl="1" indent="-342900" algn="l" rtl="0">
              <a:lnSpc>
                <a:spcPct val="100000"/>
              </a:lnSpc>
              <a:spcBef>
                <a:spcPts val="360"/>
              </a:spcBef>
              <a:spcAft>
                <a:spcPts val="0"/>
              </a:spcAft>
              <a:buSzPct val="108108"/>
              <a:buFont typeface="Open Sans"/>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Open Sans"/>
              </a:rPr>
              <a:t>Free or reduced cost advertising channels for non-profits</a:t>
            </a:r>
            <a:endParaRPr sz="1800" dirty="0">
              <a:latin typeface="Open Sans" panose="020B0606030504020204" pitchFamily="34" charset="0"/>
              <a:ea typeface="Open Sans" panose="020B0606030504020204" pitchFamily="34" charset="0"/>
              <a:cs typeface="Open Sans" panose="020B0606030504020204" pitchFamily="34" charset="0"/>
              <a:sym typeface="Open Sans"/>
            </a:endParaRPr>
          </a:p>
          <a:p>
            <a:pPr marL="914400" lvl="1" indent="-342900" algn="l" rtl="0">
              <a:lnSpc>
                <a:spcPct val="100000"/>
              </a:lnSpc>
              <a:spcBef>
                <a:spcPts val="360"/>
              </a:spcBef>
              <a:spcAft>
                <a:spcPts val="0"/>
              </a:spcAft>
              <a:buSzPct val="108108"/>
              <a:buFont typeface="Open Sans"/>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Open Sans"/>
              </a:rPr>
              <a:t>Networking: Tech conferences, user groups (vendors, etc.), non-profit agency partnerships, job fairs</a:t>
            </a:r>
            <a:endParaRPr sz="1800" dirty="0">
              <a:latin typeface="Open Sans" panose="020B0606030504020204" pitchFamily="34" charset="0"/>
              <a:ea typeface="Open Sans" panose="020B0606030504020204" pitchFamily="34" charset="0"/>
              <a:cs typeface="Open Sans" panose="020B0606030504020204" pitchFamily="34" charset="0"/>
            </a:endParaRPr>
          </a:p>
          <a:p>
            <a:pPr marL="457200" lvl="0" indent="-228600" algn="l" rtl="0">
              <a:lnSpc>
                <a:spcPct val="100000"/>
              </a:lnSpc>
              <a:spcBef>
                <a:spcPts val="360"/>
              </a:spcBef>
              <a:spcAft>
                <a:spcPts val="0"/>
              </a:spcAft>
              <a:buSzPct val="99459"/>
              <a:buNone/>
            </a:pPr>
            <a:endParaRPr dirty="0"/>
          </a:p>
        </p:txBody>
      </p:sp>
      <p:pic>
        <p:nvPicPr>
          <p:cNvPr id="226" name="Google Shape;226;p27" descr="Diamond with solid fill"/>
          <p:cNvPicPr preferRelativeResize="0"/>
          <p:nvPr/>
        </p:nvPicPr>
        <p:blipFill rotWithShape="1">
          <a:blip r:embed="rId3">
            <a:alphaModFix/>
          </a:blip>
          <a:srcRect/>
          <a:stretch/>
        </p:blipFill>
        <p:spPr>
          <a:xfrm>
            <a:off x="10277475" y="1924050"/>
            <a:ext cx="914400" cy="914400"/>
          </a:xfrm>
          <a:prstGeom prst="rect">
            <a:avLst/>
          </a:prstGeom>
          <a:noFill/>
          <a:ln>
            <a:noFill/>
          </a:ln>
        </p:spPr>
      </p:pic>
      <p:pic>
        <p:nvPicPr>
          <p:cNvPr id="227" name="Google Shape;227;p27" descr="Online Network outline"/>
          <p:cNvPicPr preferRelativeResize="0"/>
          <p:nvPr/>
        </p:nvPicPr>
        <p:blipFill rotWithShape="1">
          <a:blip r:embed="rId4">
            <a:alphaModFix/>
          </a:blip>
          <a:srcRect/>
          <a:stretch/>
        </p:blipFill>
        <p:spPr>
          <a:xfrm>
            <a:off x="10277475" y="3874673"/>
            <a:ext cx="914400" cy="9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0"/>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Open Sans"/>
              <a:buNone/>
            </a:pPr>
            <a:r>
              <a:rPr lang="en-US" sz="2000">
                <a:latin typeface="Open Sans"/>
                <a:ea typeface="Open Sans"/>
                <a:cs typeface="Open Sans"/>
                <a:sym typeface="Open Sans"/>
              </a:rPr>
              <a:t>RECOMMENDATION #3: </a:t>
            </a:r>
            <a:br>
              <a:rPr lang="en-US" sz="2000">
                <a:latin typeface="Open Sans"/>
                <a:ea typeface="Open Sans"/>
                <a:cs typeface="Open Sans"/>
                <a:sym typeface="Open Sans"/>
              </a:rPr>
            </a:br>
            <a:r>
              <a:rPr lang="en-US" sz="2300">
                <a:latin typeface="Open Sans"/>
                <a:ea typeface="Open Sans"/>
                <a:cs typeface="Open Sans"/>
                <a:sym typeface="Open Sans"/>
              </a:rPr>
              <a:t>EXPAND OFFERINGS FOCUSED ON CULTURE &amp; ORGANIZATIONAL READINESS</a:t>
            </a:r>
            <a:endParaRPr sz="2300"/>
          </a:p>
        </p:txBody>
      </p:sp>
      <p:sp>
        <p:nvSpPr>
          <p:cNvPr id="233" name="Google Shape;233;p10"/>
          <p:cNvSpPr txBox="1">
            <a:spLocks noGrp="1"/>
          </p:cNvSpPr>
          <p:nvPr>
            <p:ph type="body" idx="1"/>
          </p:nvPr>
        </p:nvSpPr>
        <p:spPr>
          <a:xfrm>
            <a:off x="1637241" y="2039610"/>
            <a:ext cx="6638926" cy="4172679"/>
          </a:xfrm>
          <a:prstGeom prst="rect">
            <a:avLst/>
          </a:prstGeom>
          <a:noFill/>
          <a:ln>
            <a:noFill/>
          </a:ln>
        </p:spPr>
        <p:txBody>
          <a:bodyPr spcFirstLastPara="1" wrap="square" lIns="91425" tIns="45700" rIns="91425" bIns="45700" anchor="ctr" anchorCtr="0">
            <a:normAutofit lnSpcReduction="10000"/>
          </a:bodyPr>
          <a:lstStyle/>
          <a:p>
            <a:pPr marL="306000" lvl="0" indent="-306000" algn="l" rtl="0">
              <a:lnSpc>
                <a:spcPct val="100000"/>
              </a:lnSpc>
              <a:spcBef>
                <a:spcPts val="0"/>
              </a:spcBef>
              <a:spcAft>
                <a:spcPts val="0"/>
              </a:spcAft>
              <a:buSzPts val="1656"/>
              <a:buChar char="◼"/>
            </a:pPr>
            <a:r>
              <a:rPr lang="en-US" dirty="0">
                <a:latin typeface="Open Sans" panose="020B0606030504020204" pitchFamily="34" charset="0"/>
                <a:ea typeface="Open Sans" panose="020B0606030504020204" pitchFamily="34" charset="0"/>
                <a:cs typeface="Open Sans" panose="020B0606030504020204" pitchFamily="34" charset="0"/>
                <a:sym typeface="Open Sans"/>
              </a:rPr>
              <a:t>DEI consulting focused on training, skill-building, and cultural change is an $8 billion per year industry.</a:t>
            </a:r>
            <a:endParaRPr dirty="0">
              <a:latin typeface="Open Sans" panose="020B0606030504020204" pitchFamily="34" charset="0"/>
              <a:ea typeface="Open Sans" panose="020B0606030504020204" pitchFamily="34" charset="0"/>
              <a:cs typeface="Open Sans" panose="020B0606030504020204" pitchFamily="34" charset="0"/>
            </a:endParaRPr>
          </a:p>
          <a:p>
            <a:pPr marL="306000" lvl="0" indent="-306000" algn="l" rtl="0">
              <a:lnSpc>
                <a:spcPct val="100000"/>
              </a:lnSpc>
              <a:spcBef>
                <a:spcPts val="960"/>
              </a:spcBef>
              <a:spcAft>
                <a:spcPts val="0"/>
              </a:spcAft>
              <a:buSzPts val="1656"/>
              <a:buChar char="◼"/>
            </a:pPr>
            <a:r>
              <a:rPr lang="en-US" dirty="0">
                <a:latin typeface="Open Sans" panose="020B0606030504020204" pitchFamily="34" charset="0"/>
                <a:ea typeface="Open Sans" panose="020B0606030504020204" pitchFamily="34" charset="0"/>
                <a:cs typeface="Open Sans" panose="020B0606030504020204" pitchFamily="34" charset="0"/>
                <a:sym typeface="Open Sans"/>
              </a:rPr>
              <a:t>A former Dream Corps participant identified </a:t>
            </a:r>
            <a:r>
              <a:rPr lang="en-US" b="1" dirty="0">
                <a:latin typeface="Open Sans" panose="020B0606030504020204" pitchFamily="34" charset="0"/>
                <a:ea typeface="Open Sans" panose="020B0606030504020204" pitchFamily="34" charset="0"/>
                <a:cs typeface="Open Sans" panose="020B0606030504020204" pitchFamily="34" charset="0"/>
                <a:sym typeface="Open Sans"/>
              </a:rPr>
              <a:t>DEI- skilled organizational leadership</a:t>
            </a:r>
            <a:r>
              <a:rPr lang="en-US" dirty="0">
                <a:latin typeface="Open Sans" panose="020B0606030504020204" pitchFamily="34" charset="0"/>
                <a:ea typeface="Open Sans" panose="020B0606030504020204" pitchFamily="34" charset="0"/>
                <a:cs typeface="Open Sans" panose="020B0606030504020204" pitchFamily="34" charset="0"/>
                <a:sym typeface="Open Sans"/>
              </a:rPr>
              <a:t> and team structures that help support and develop talent post-hire as </a:t>
            </a:r>
            <a:r>
              <a:rPr lang="en-US" b="1" dirty="0">
                <a:latin typeface="Open Sans" panose="020B0606030504020204" pitchFamily="34" charset="0"/>
                <a:ea typeface="Open Sans" panose="020B0606030504020204" pitchFamily="34" charset="0"/>
                <a:cs typeface="Open Sans" panose="020B0606030504020204" pitchFamily="34" charset="0"/>
                <a:sym typeface="Open Sans"/>
              </a:rPr>
              <a:t>key ingredients </a:t>
            </a:r>
            <a:r>
              <a:rPr lang="en-US" dirty="0">
                <a:latin typeface="Open Sans" panose="020B0606030504020204" pitchFamily="34" charset="0"/>
                <a:ea typeface="Open Sans" panose="020B0606030504020204" pitchFamily="34" charset="0"/>
                <a:cs typeface="Open Sans" panose="020B0606030504020204" pitchFamily="34" charset="0"/>
                <a:sym typeface="Open Sans"/>
              </a:rPr>
              <a:t>for success in retaining diverse and non-traditional tech talent.  </a:t>
            </a:r>
            <a:endParaRPr dirty="0">
              <a:latin typeface="Open Sans" panose="020B0606030504020204" pitchFamily="34" charset="0"/>
              <a:ea typeface="Open Sans" panose="020B0606030504020204" pitchFamily="34" charset="0"/>
              <a:cs typeface="Open Sans" panose="020B0606030504020204" pitchFamily="34" charset="0"/>
            </a:endParaRPr>
          </a:p>
          <a:p>
            <a:pPr marL="306000" lvl="0" indent="-306000" algn="l" rtl="0">
              <a:lnSpc>
                <a:spcPct val="100000"/>
              </a:lnSpc>
              <a:spcBef>
                <a:spcPts val="960"/>
              </a:spcBef>
              <a:spcAft>
                <a:spcPts val="0"/>
              </a:spcAft>
              <a:buSzPts val="1656"/>
              <a:buChar char="◼"/>
            </a:pPr>
            <a:r>
              <a:rPr lang="en-US" dirty="0">
                <a:latin typeface="Open Sans" panose="020B0606030504020204" pitchFamily="34" charset="0"/>
                <a:ea typeface="Open Sans" panose="020B0606030504020204" pitchFamily="34" charset="0"/>
                <a:cs typeface="Open Sans" panose="020B0606030504020204" pitchFamily="34" charset="0"/>
                <a:sym typeface="Open Sans"/>
              </a:rPr>
              <a:t>Leverage expertise in DEI to help companies prepare for success in leveraging diverse and non-traditional tech talent.  This consulting support may tap different organizational resources than IT talent recruitment, add value to the Bootcamp programming, and support talent retention.</a:t>
            </a:r>
            <a:endParaRPr dirty="0">
              <a:latin typeface="Open Sans" panose="020B0606030504020204" pitchFamily="34" charset="0"/>
              <a:ea typeface="Open Sans" panose="020B0606030504020204" pitchFamily="34" charset="0"/>
              <a:cs typeface="Open Sans" panose="020B0606030504020204" pitchFamily="34" charset="0"/>
            </a:endParaRPr>
          </a:p>
          <a:p>
            <a:pPr marL="306000" lvl="0" indent="-306000" algn="l" rtl="0">
              <a:lnSpc>
                <a:spcPct val="100000"/>
              </a:lnSpc>
              <a:spcBef>
                <a:spcPts val="960"/>
              </a:spcBef>
              <a:spcAft>
                <a:spcPts val="0"/>
              </a:spcAft>
              <a:buSzPts val="1656"/>
              <a:buChar char="◼"/>
            </a:pPr>
            <a:r>
              <a:rPr lang="en-US" dirty="0">
                <a:latin typeface="Open Sans" panose="020B0606030504020204" pitchFamily="34" charset="0"/>
                <a:ea typeface="Open Sans" panose="020B0606030504020204" pitchFamily="34" charset="0"/>
                <a:cs typeface="Open Sans" panose="020B0606030504020204" pitchFamily="34" charset="0"/>
                <a:sym typeface="Open Sans"/>
              </a:rPr>
              <a:t>Integrate graduates with support on teams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234" name="Google Shape;234;p10"/>
          <p:cNvSpPr/>
          <p:nvPr/>
        </p:nvSpPr>
        <p:spPr>
          <a:xfrm>
            <a:off x="8343901" y="2181225"/>
            <a:ext cx="3409950" cy="2286000"/>
          </a:xfrm>
          <a:prstGeom prst="wedgeEllipseCallout">
            <a:avLst>
              <a:gd name="adj1" fmla="val -20833"/>
              <a:gd name="adj2" fmla="val 62500"/>
            </a:avLst>
          </a:prstGeom>
          <a:solidFill>
            <a:schemeClr val="accent1"/>
          </a:solidFill>
          <a:ln w="25400" cap="flat"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Open Sans"/>
                <a:ea typeface="Open Sans"/>
                <a:cs typeface="Open Sans"/>
                <a:sym typeface="Open Sans"/>
              </a:rPr>
              <a:t>“Bootcamps can turn out perfect candidates, but companies have to be ready to receive them.”</a:t>
            </a:r>
            <a:endParaRPr sz="1400" b="0" i="0" u="none" strike="noStrike" cap="none">
              <a:solidFill>
                <a:schemeClr val="lt1"/>
              </a:solidFill>
              <a:latin typeface="Arial"/>
              <a:ea typeface="Arial"/>
              <a:cs typeface="Arial"/>
              <a:sym typeface="Arial"/>
            </a:endParaRPr>
          </a:p>
        </p:txBody>
      </p:sp>
      <p:pic>
        <p:nvPicPr>
          <p:cNvPr id="235" name="Google Shape;235;p10" descr="Handshake with solid fill"/>
          <p:cNvPicPr preferRelativeResize="0"/>
          <p:nvPr/>
        </p:nvPicPr>
        <p:blipFill rotWithShape="1">
          <a:blip r:embed="rId3">
            <a:alphaModFix/>
          </a:blip>
          <a:srcRect/>
          <a:stretch/>
        </p:blipFill>
        <p:spPr>
          <a:xfrm>
            <a:off x="685883" y="4069504"/>
            <a:ext cx="914400" cy="914400"/>
          </a:xfrm>
          <a:prstGeom prst="rect">
            <a:avLst/>
          </a:prstGeom>
          <a:noFill/>
          <a:ln>
            <a:noFill/>
          </a:ln>
        </p:spPr>
      </p:pic>
      <p:pic>
        <p:nvPicPr>
          <p:cNvPr id="236" name="Google Shape;236;p10" descr="Key with solid fill"/>
          <p:cNvPicPr preferRelativeResize="0"/>
          <p:nvPr/>
        </p:nvPicPr>
        <p:blipFill rotWithShape="1">
          <a:blip r:embed="rId4">
            <a:alphaModFix/>
          </a:blip>
          <a:srcRect/>
          <a:stretch/>
        </p:blipFill>
        <p:spPr>
          <a:xfrm>
            <a:off x="743199" y="3159685"/>
            <a:ext cx="647699" cy="647699"/>
          </a:xfrm>
          <a:prstGeom prst="rect">
            <a:avLst/>
          </a:prstGeom>
          <a:noFill/>
          <a:ln>
            <a:noFill/>
          </a:ln>
        </p:spPr>
      </p:pic>
      <p:pic>
        <p:nvPicPr>
          <p:cNvPr id="237" name="Google Shape;237;p10" descr="Teacher outline"/>
          <p:cNvPicPr preferRelativeResize="0"/>
          <p:nvPr/>
        </p:nvPicPr>
        <p:blipFill rotWithShape="1">
          <a:blip r:embed="rId5">
            <a:alphaModFix/>
          </a:blip>
          <a:srcRect/>
          <a:stretch/>
        </p:blipFill>
        <p:spPr>
          <a:xfrm>
            <a:off x="581192" y="2132949"/>
            <a:ext cx="914400" cy="914400"/>
          </a:xfrm>
          <a:prstGeom prst="rect">
            <a:avLst/>
          </a:prstGeom>
          <a:noFill/>
          <a:ln>
            <a:noFill/>
          </a:ln>
        </p:spPr>
      </p:pic>
      <p:pic>
        <p:nvPicPr>
          <p:cNvPr id="238" name="Google Shape;238;p10" descr="Cheers with solid fill"/>
          <p:cNvPicPr preferRelativeResize="0"/>
          <p:nvPr/>
        </p:nvPicPr>
        <p:blipFill rotWithShape="1">
          <a:blip r:embed="rId6">
            <a:alphaModFix/>
          </a:blip>
          <a:srcRect/>
          <a:stretch/>
        </p:blipFill>
        <p:spPr>
          <a:xfrm>
            <a:off x="685883" y="5251113"/>
            <a:ext cx="914400" cy="914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1"/>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Open Sans"/>
              <a:buNone/>
            </a:pPr>
            <a:r>
              <a:rPr lang="en-US" sz="2500">
                <a:latin typeface="Open Sans"/>
                <a:ea typeface="Open Sans"/>
                <a:cs typeface="Open Sans"/>
                <a:sym typeface="Open Sans"/>
              </a:rPr>
              <a:t>RECOMMENDATION #4:</a:t>
            </a:r>
            <a:r>
              <a:rPr lang="en-US">
                <a:latin typeface="Open Sans"/>
                <a:ea typeface="Open Sans"/>
                <a:cs typeface="Open Sans"/>
                <a:sym typeface="Open Sans"/>
              </a:rPr>
              <a:t> </a:t>
            </a:r>
            <a:endParaRPr>
              <a:latin typeface="Open Sans"/>
              <a:ea typeface="Open Sans"/>
              <a:cs typeface="Open Sans"/>
              <a:sym typeface="Open Sans"/>
            </a:endParaRPr>
          </a:p>
          <a:p>
            <a:pPr marL="0" lvl="0" indent="0" algn="l" rtl="0">
              <a:lnSpc>
                <a:spcPct val="100000"/>
              </a:lnSpc>
              <a:spcBef>
                <a:spcPts val="0"/>
              </a:spcBef>
              <a:spcAft>
                <a:spcPts val="0"/>
              </a:spcAft>
              <a:buClr>
                <a:schemeClr val="lt1"/>
              </a:buClr>
              <a:buSzPts val="2800"/>
              <a:buFont typeface="Open Sans"/>
              <a:buNone/>
            </a:pPr>
            <a:r>
              <a:rPr lang="en-US">
                <a:latin typeface="Open Sans"/>
                <a:ea typeface="Open Sans"/>
                <a:cs typeface="Open Sans"/>
                <a:sym typeface="Open Sans"/>
              </a:rPr>
              <a:t>EXPAND SKILL DEVELOPMENT OFFERINGS</a:t>
            </a:r>
            <a:endParaRPr/>
          </a:p>
        </p:txBody>
      </p:sp>
      <p:sp>
        <p:nvSpPr>
          <p:cNvPr id="244" name="Google Shape;244;p11"/>
          <p:cNvSpPr txBox="1">
            <a:spLocks noGrp="1"/>
          </p:cNvSpPr>
          <p:nvPr>
            <p:ph type="body" idx="1"/>
          </p:nvPr>
        </p:nvSpPr>
        <p:spPr>
          <a:xfrm>
            <a:off x="1456268" y="2033739"/>
            <a:ext cx="8250062" cy="3678303"/>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1656"/>
              <a:buChar char="◼"/>
            </a:pPr>
            <a:r>
              <a:rPr lang="en-US" dirty="0">
                <a:latin typeface="Open Sans"/>
                <a:ea typeface="Open Sans"/>
                <a:cs typeface="Open Sans"/>
                <a:sym typeface="Open Sans"/>
              </a:rPr>
              <a:t>More focus on fundamentals and developing “teachable” tech talent that can expand into different programming languages and IT fields.</a:t>
            </a:r>
            <a:endParaRPr dirty="0"/>
          </a:p>
          <a:p>
            <a:pPr marL="306000" lvl="0" indent="-306000" algn="l" rtl="0">
              <a:lnSpc>
                <a:spcPct val="100000"/>
              </a:lnSpc>
              <a:spcBef>
                <a:spcPts val="960"/>
              </a:spcBef>
              <a:spcAft>
                <a:spcPts val="0"/>
              </a:spcAft>
              <a:buSzPts val="1656"/>
              <a:buChar char="◼"/>
            </a:pPr>
            <a:r>
              <a:rPr lang="en-US" dirty="0">
                <a:latin typeface="Open Sans"/>
                <a:ea typeface="Open Sans"/>
                <a:cs typeface="Open Sans"/>
                <a:sym typeface="Open Sans"/>
              </a:rPr>
              <a:t>Expand offerings to include Analyst (BA), sales, QA, Scrum, System Admin, UX Design, etc. – </a:t>
            </a:r>
            <a:endParaRPr dirty="0"/>
          </a:p>
          <a:p>
            <a:pPr marL="763200" lvl="1" indent="-306000" algn="l" rtl="0">
              <a:lnSpc>
                <a:spcPct val="100000"/>
              </a:lnSpc>
              <a:spcBef>
                <a:spcPts val="960"/>
              </a:spcBef>
              <a:spcAft>
                <a:spcPts val="0"/>
              </a:spcAft>
              <a:buSzPts val="1656"/>
              <a:buChar char="◼"/>
            </a:pPr>
            <a:r>
              <a:rPr lang="en-US" dirty="0">
                <a:latin typeface="Open Sans"/>
                <a:ea typeface="Open Sans"/>
                <a:cs typeface="Open Sans"/>
                <a:sym typeface="Open Sans"/>
              </a:rPr>
              <a:t>Wider talent pool</a:t>
            </a:r>
            <a:endParaRPr dirty="0"/>
          </a:p>
          <a:p>
            <a:pPr marL="306000" lvl="0" indent="-200844" algn="l" rtl="0">
              <a:lnSpc>
                <a:spcPct val="100000"/>
              </a:lnSpc>
              <a:spcBef>
                <a:spcPts val="960"/>
              </a:spcBef>
              <a:spcAft>
                <a:spcPts val="0"/>
              </a:spcAft>
              <a:buSzPts val="1656"/>
              <a:buNone/>
            </a:pPr>
            <a:endParaRPr dirty="0">
              <a:latin typeface="Open Sans"/>
              <a:ea typeface="Open Sans"/>
              <a:cs typeface="Open Sans"/>
              <a:sym typeface="Open Sans"/>
            </a:endParaRPr>
          </a:p>
        </p:txBody>
      </p:sp>
      <p:pic>
        <p:nvPicPr>
          <p:cNvPr id="245" name="Google Shape;245;p11" descr="Watering pot outline"/>
          <p:cNvPicPr preferRelativeResize="0"/>
          <p:nvPr/>
        </p:nvPicPr>
        <p:blipFill rotWithShape="1">
          <a:blip r:embed="rId3">
            <a:alphaModFix/>
          </a:blip>
          <a:srcRect/>
          <a:stretch/>
        </p:blipFill>
        <p:spPr>
          <a:xfrm>
            <a:off x="10144125" y="2695575"/>
            <a:ext cx="914400" cy="914400"/>
          </a:xfrm>
          <a:prstGeom prst="rect">
            <a:avLst/>
          </a:prstGeom>
          <a:noFill/>
          <a:ln>
            <a:noFill/>
          </a:ln>
        </p:spPr>
      </p:pic>
      <p:sp>
        <p:nvSpPr>
          <p:cNvPr id="246" name="Google Shape;246;p11" descr="Maximize with solid fill"/>
          <p:cNvSpPr/>
          <p:nvPr/>
        </p:nvSpPr>
        <p:spPr>
          <a:xfrm>
            <a:off x="10296525" y="4010025"/>
            <a:ext cx="762000" cy="743144"/>
          </a:xfrm>
          <a:custGeom>
            <a:avLst/>
            <a:gdLst/>
            <a:ahLst/>
            <a:cxnLst/>
            <a:rect l="l" t="t" r="r" b="b"/>
            <a:pathLst>
              <a:path w="819150" h="819150" extrusionOk="0">
                <a:moveTo>
                  <a:pt x="790575" y="0"/>
                </a:moveTo>
                <a:lnTo>
                  <a:pt x="601980" y="0"/>
                </a:lnTo>
                <a:cubicBezTo>
                  <a:pt x="586198" y="0"/>
                  <a:pt x="573405" y="12794"/>
                  <a:pt x="573405" y="28575"/>
                </a:cubicBezTo>
                <a:cubicBezTo>
                  <a:pt x="573405" y="44356"/>
                  <a:pt x="586198" y="57150"/>
                  <a:pt x="601980" y="57150"/>
                </a:cubicBezTo>
                <a:lnTo>
                  <a:pt x="721614" y="57150"/>
                </a:lnTo>
                <a:lnTo>
                  <a:pt x="57150" y="721614"/>
                </a:lnTo>
                <a:lnTo>
                  <a:pt x="57150" y="601980"/>
                </a:lnTo>
                <a:cubicBezTo>
                  <a:pt x="57150" y="586198"/>
                  <a:pt x="44356" y="573405"/>
                  <a:pt x="28575" y="573405"/>
                </a:cubicBezTo>
                <a:cubicBezTo>
                  <a:pt x="12794" y="573405"/>
                  <a:pt x="0" y="586198"/>
                  <a:pt x="0" y="601980"/>
                </a:cubicBezTo>
                <a:lnTo>
                  <a:pt x="0" y="790575"/>
                </a:lnTo>
                <a:cubicBezTo>
                  <a:pt x="0" y="806357"/>
                  <a:pt x="12794" y="819150"/>
                  <a:pt x="28575" y="819150"/>
                </a:cubicBezTo>
                <a:lnTo>
                  <a:pt x="217170" y="819150"/>
                </a:lnTo>
                <a:cubicBezTo>
                  <a:pt x="232952" y="819150"/>
                  <a:pt x="245745" y="806357"/>
                  <a:pt x="245745" y="790575"/>
                </a:cubicBezTo>
                <a:cubicBezTo>
                  <a:pt x="245745" y="774793"/>
                  <a:pt x="232952" y="762000"/>
                  <a:pt x="217170" y="762000"/>
                </a:cubicBezTo>
                <a:lnTo>
                  <a:pt x="97536" y="762000"/>
                </a:lnTo>
                <a:lnTo>
                  <a:pt x="762000" y="97536"/>
                </a:lnTo>
                <a:lnTo>
                  <a:pt x="762000" y="217170"/>
                </a:lnTo>
                <a:cubicBezTo>
                  <a:pt x="762000" y="232952"/>
                  <a:pt x="774793" y="245745"/>
                  <a:pt x="790575" y="245745"/>
                </a:cubicBezTo>
                <a:cubicBezTo>
                  <a:pt x="806357" y="245745"/>
                  <a:pt x="819150" y="232952"/>
                  <a:pt x="819150" y="217170"/>
                </a:cubicBezTo>
                <a:lnTo>
                  <a:pt x="819150" y="28575"/>
                </a:lnTo>
                <a:cubicBezTo>
                  <a:pt x="819150" y="12794"/>
                  <a:pt x="806357" y="0"/>
                  <a:pt x="79057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2"/>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accent1"/>
              </a:buClr>
              <a:buSzPts val="2400"/>
              <a:buFont typeface="Gill Sans"/>
              <a:buNone/>
            </a:pPr>
            <a:r>
              <a:rPr lang="en-US" sz="2800" dirty="0"/>
              <a:t>THANK YOU FROM THE DREAM TEAM</a:t>
            </a:r>
            <a:endParaRPr sz="2800" dirty="0"/>
          </a:p>
        </p:txBody>
      </p:sp>
      <p:pic>
        <p:nvPicPr>
          <p:cNvPr id="252" name="Google Shape;252;p12"/>
          <p:cNvPicPr preferRelativeResize="0">
            <a:picLocks noGrp="1"/>
          </p:cNvPicPr>
          <p:nvPr>
            <p:ph type="pic" idx="2"/>
          </p:nvPr>
        </p:nvPicPr>
        <p:blipFill rotWithShape="1">
          <a:blip r:embed="rId3">
            <a:alphaModFix/>
          </a:blip>
          <a:srcRect t="34247" b="34247"/>
          <a:stretch/>
        </p:blipFill>
        <p:spPr>
          <a:xfrm>
            <a:off x="450567" y="627075"/>
            <a:ext cx="11290859" cy="35572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09" name="Google Shape;109;p2"/>
          <p:cNvSpPr/>
          <p:nvPr/>
        </p:nvSpPr>
        <p:spPr>
          <a:xfrm>
            <a:off x="78946" y="436325"/>
            <a:ext cx="6720000" cy="588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10" name="Google Shape;110;p2"/>
          <p:cNvSpPr txBox="1">
            <a:spLocks noGrp="1"/>
          </p:cNvSpPr>
          <p:nvPr>
            <p:ph type="title"/>
          </p:nvPr>
        </p:nvSpPr>
        <p:spPr>
          <a:xfrm>
            <a:off x="209225" y="580924"/>
            <a:ext cx="6402000" cy="1284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3200"/>
              <a:buFont typeface="Gill Sans"/>
              <a:buNone/>
            </a:pPr>
            <a:r>
              <a:rPr lang="en-US" sz="3200">
                <a:solidFill>
                  <a:srgbClr val="FFFFFF"/>
                </a:solidFill>
              </a:rPr>
              <a:t>INTRODUCING</a:t>
            </a:r>
            <a:endParaRPr sz="3200">
              <a:solidFill>
                <a:srgbClr val="FFFFFF"/>
              </a:solidFill>
            </a:endParaRPr>
          </a:p>
          <a:p>
            <a:pPr marL="0" lvl="0" indent="0" algn="l" rtl="0">
              <a:lnSpc>
                <a:spcPct val="100000"/>
              </a:lnSpc>
              <a:spcBef>
                <a:spcPts val="0"/>
              </a:spcBef>
              <a:spcAft>
                <a:spcPts val="0"/>
              </a:spcAft>
              <a:buClr>
                <a:srgbClr val="FFFFFF"/>
              </a:buClr>
              <a:buSzPts val="3200"/>
              <a:buFont typeface="Gill Sans"/>
              <a:buNone/>
            </a:pPr>
            <a:r>
              <a:rPr lang="en-US" sz="3200">
                <a:solidFill>
                  <a:srgbClr val="FFFFFF"/>
                </a:solidFill>
              </a:rPr>
              <a:t>DREAM CORPS TECH</a:t>
            </a:r>
            <a:endParaRPr/>
          </a:p>
        </p:txBody>
      </p:sp>
      <p:sp>
        <p:nvSpPr>
          <p:cNvPr id="111" name="Google Shape;111;p2"/>
          <p:cNvSpPr txBox="1">
            <a:spLocks noGrp="1"/>
          </p:cNvSpPr>
          <p:nvPr>
            <p:ph type="body" idx="1"/>
          </p:nvPr>
        </p:nvSpPr>
        <p:spPr>
          <a:xfrm>
            <a:off x="6798800" y="485675"/>
            <a:ext cx="4465500" cy="5888700"/>
          </a:xfrm>
          <a:prstGeom prst="rect">
            <a:avLst/>
          </a:prstGeom>
          <a:noFill/>
          <a:ln>
            <a:noFill/>
          </a:ln>
        </p:spPr>
        <p:txBody>
          <a:bodyPr spcFirstLastPara="1" wrap="square" lIns="91425" tIns="45700" rIns="91425" bIns="45700" anchor="ctr" anchorCtr="0">
            <a:normAutofit lnSpcReduction="10000"/>
          </a:bodyPr>
          <a:lstStyle/>
          <a:p>
            <a:pPr marL="0" lvl="0" indent="0" algn="just" rtl="0">
              <a:lnSpc>
                <a:spcPct val="100000"/>
              </a:lnSpc>
              <a:spcBef>
                <a:spcPts val="0"/>
              </a:spcBef>
              <a:spcAft>
                <a:spcPts val="0"/>
              </a:spcAft>
              <a:buSzPts val="1656"/>
              <a:buNone/>
            </a:pPr>
            <a:r>
              <a:rPr lang="en-US" b="0" i="0" u="none" strike="noStrike" dirty="0" err="1">
                <a:solidFill>
                  <a:srgbClr val="000000"/>
                </a:solidFill>
                <a:latin typeface="Gill Sans" panose="020B0604020202020204" charset="0"/>
                <a:ea typeface="Open Sans" panose="020B0606030504020204" pitchFamily="34" charset="0"/>
                <a:cs typeface="Open Sans" panose="020B0606030504020204" pitchFamily="34" charset="0"/>
                <a:sym typeface="Open Sans"/>
              </a:rPr>
              <a:t>DreamCorps</a:t>
            </a:r>
            <a:r>
              <a:rPr lang="en-US" b="0"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rPr>
              <a:t> TECH is a national nonprofit organization cultivating future leaders and entrepreneurs from underrepresented backgrounds to create a more inclusive and equitable tech sector. </a:t>
            </a:r>
          </a:p>
          <a:p>
            <a:pPr marL="0" lvl="0" indent="0" algn="just" rtl="0">
              <a:lnSpc>
                <a:spcPct val="100000"/>
              </a:lnSpc>
              <a:spcBef>
                <a:spcPts val="0"/>
              </a:spcBef>
              <a:spcAft>
                <a:spcPts val="0"/>
              </a:spcAft>
              <a:buSzPts val="1656"/>
              <a:buNone/>
            </a:pPr>
            <a:endParaRPr dirty="0">
              <a:latin typeface="Gill Sans" panose="020B0604020202020204" charset="0"/>
              <a:ea typeface="Open Sans" panose="020B0606030504020204" pitchFamily="34" charset="0"/>
              <a:cs typeface="Open Sans" panose="020B0606030504020204" pitchFamily="34" charset="0"/>
            </a:endParaRPr>
          </a:p>
          <a:p>
            <a:pPr marL="0" lvl="0" indent="0" algn="just" rtl="0">
              <a:lnSpc>
                <a:spcPct val="100000"/>
              </a:lnSpc>
              <a:spcBef>
                <a:spcPts val="960"/>
              </a:spcBef>
              <a:spcAft>
                <a:spcPts val="0"/>
              </a:spcAft>
              <a:buSzPts val="1656"/>
              <a:buNone/>
            </a:pPr>
            <a:r>
              <a:rPr lang="en-US" b="0" i="0" u="none" strike="noStrike" dirty="0" err="1">
                <a:solidFill>
                  <a:srgbClr val="000000"/>
                </a:solidFill>
                <a:latin typeface="Gill Sans" panose="020B0604020202020204" charset="0"/>
                <a:ea typeface="Open Sans" panose="020B0606030504020204" pitchFamily="34" charset="0"/>
                <a:cs typeface="Open Sans" panose="020B0606030504020204" pitchFamily="34" charset="0"/>
                <a:sym typeface="Open Sans"/>
              </a:rPr>
              <a:t>DreamCorps</a:t>
            </a:r>
            <a:r>
              <a:rPr lang="en-US" b="0"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rPr>
              <a:t> TECH delivers their mission through four key strategic areas: </a:t>
            </a:r>
            <a:r>
              <a:rPr lang="en-US" b="1"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rPr>
              <a:t>Train</a:t>
            </a:r>
            <a:r>
              <a:rPr lang="en-US" b="0"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rPr>
              <a:t>, </a:t>
            </a:r>
            <a:r>
              <a:rPr lang="en-US" b="1"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rPr>
              <a:t>Engage</a:t>
            </a:r>
            <a:r>
              <a:rPr lang="en-US" b="0"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rPr>
              <a:t>, </a:t>
            </a:r>
            <a:r>
              <a:rPr lang="en-US" b="1"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rPr>
              <a:t>Change</a:t>
            </a:r>
            <a:r>
              <a:rPr lang="en-US" b="0"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rPr>
              <a:t>, and </a:t>
            </a:r>
            <a:r>
              <a:rPr lang="en-US" b="1"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rPr>
              <a:t>Humanize</a:t>
            </a:r>
            <a:r>
              <a:rPr lang="en-US" b="0"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rPr>
              <a:t>.</a:t>
            </a:r>
          </a:p>
          <a:p>
            <a:pPr marL="0" lvl="0" indent="0" algn="just" rtl="0">
              <a:lnSpc>
                <a:spcPct val="100000"/>
              </a:lnSpc>
              <a:spcBef>
                <a:spcPts val="960"/>
              </a:spcBef>
              <a:spcAft>
                <a:spcPts val="0"/>
              </a:spcAft>
              <a:buSzPts val="1656"/>
              <a:buNone/>
            </a:pPr>
            <a:endParaRPr dirty="0">
              <a:latin typeface="Gill Sans" panose="020B0604020202020204" charset="0"/>
              <a:ea typeface="Open Sans" panose="020B0606030504020204" pitchFamily="34" charset="0"/>
              <a:cs typeface="Open Sans" panose="020B0606030504020204" pitchFamily="34" charset="0"/>
            </a:endParaRPr>
          </a:p>
          <a:p>
            <a:pPr marL="0" lvl="0" indent="0" algn="just" rtl="0">
              <a:lnSpc>
                <a:spcPct val="100000"/>
              </a:lnSpc>
              <a:spcBef>
                <a:spcPts val="960"/>
              </a:spcBef>
              <a:spcAft>
                <a:spcPts val="0"/>
              </a:spcAft>
              <a:buSzPts val="1656"/>
              <a:buNone/>
            </a:pPr>
            <a:r>
              <a:rPr lang="en-US" b="0" i="0" u="none" strike="noStrike" dirty="0" err="1">
                <a:solidFill>
                  <a:srgbClr val="000000"/>
                </a:solidFill>
                <a:latin typeface="Gill Sans" panose="020B0604020202020204" charset="0"/>
                <a:ea typeface="Open Sans" panose="020B0606030504020204" pitchFamily="34" charset="0"/>
                <a:cs typeface="Open Sans" panose="020B0606030504020204" pitchFamily="34" charset="0"/>
                <a:sym typeface="Open Sans"/>
              </a:rPr>
              <a:t>DreamCorps</a:t>
            </a:r>
            <a:r>
              <a:rPr lang="en-US" b="0"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rPr>
              <a:t> TECH provides in-demand technical and soft skills training to untapped talent from underserved communities. </a:t>
            </a:r>
          </a:p>
          <a:p>
            <a:pPr marL="0" lvl="0" indent="0" algn="just" rtl="0">
              <a:lnSpc>
                <a:spcPct val="100000"/>
              </a:lnSpc>
              <a:spcBef>
                <a:spcPts val="960"/>
              </a:spcBef>
              <a:spcAft>
                <a:spcPts val="0"/>
              </a:spcAft>
              <a:buSzPts val="1656"/>
              <a:buNone/>
            </a:pPr>
            <a:endParaRPr dirty="0">
              <a:latin typeface="Gill Sans" panose="020B0604020202020204" charset="0"/>
              <a:ea typeface="Open Sans" panose="020B0606030504020204" pitchFamily="34" charset="0"/>
              <a:cs typeface="Open Sans" panose="020B0606030504020204" pitchFamily="34" charset="0"/>
            </a:endParaRPr>
          </a:p>
          <a:p>
            <a:pPr marL="0" lvl="0" indent="0" algn="just" rtl="0">
              <a:lnSpc>
                <a:spcPct val="100000"/>
              </a:lnSpc>
              <a:spcBef>
                <a:spcPts val="960"/>
              </a:spcBef>
              <a:spcAft>
                <a:spcPts val="0"/>
              </a:spcAft>
              <a:buSzPts val="1656"/>
              <a:buNone/>
            </a:pPr>
            <a:r>
              <a:rPr lang="en-US" b="0"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rPr>
              <a:t>Cohorts range from 5 participants to 30 or more.  Cohort costs are supported by the corporate partners at no cost to the participant.</a:t>
            </a:r>
            <a:endParaRPr b="0" i="0" u="none" strike="noStrike" dirty="0">
              <a:solidFill>
                <a:srgbClr val="000000"/>
              </a:solidFill>
              <a:latin typeface="Gill Sans" panose="020B0604020202020204" charset="0"/>
              <a:ea typeface="Open Sans" panose="020B0606030504020204" pitchFamily="34" charset="0"/>
              <a:cs typeface="Open Sans" panose="020B0606030504020204" pitchFamily="34" charset="0"/>
              <a:sym typeface="Open Sans"/>
            </a:endParaRPr>
          </a:p>
          <a:p>
            <a:pPr marL="0" lvl="0" indent="0" algn="just" rtl="0">
              <a:lnSpc>
                <a:spcPct val="100000"/>
              </a:lnSpc>
              <a:spcBef>
                <a:spcPts val="960"/>
              </a:spcBef>
              <a:spcAft>
                <a:spcPts val="0"/>
              </a:spcAft>
              <a:buSzPts val="1656"/>
              <a:buNone/>
            </a:pPr>
            <a:r>
              <a:rPr lang="en-US" u="sng" dirty="0">
                <a:solidFill>
                  <a:schemeClr val="hlink"/>
                </a:solidFill>
                <a:latin typeface="Gill Sans" panose="020B0604020202020204" charset="0"/>
                <a:ea typeface="Open Sans" panose="020B0606030504020204" pitchFamily="34" charset="0"/>
                <a:cs typeface="Open Sans" panose="020B0606030504020204" pitchFamily="34" charset="0"/>
                <a:sym typeface="Open Sans"/>
                <a:hlinkClick r:id="rId5"/>
              </a:rPr>
              <a:t>https://www.thedreamcorps.org/about/</a:t>
            </a:r>
            <a:endParaRPr dirty="0">
              <a:solidFill>
                <a:srgbClr val="000000"/>
              </a:solidFill>
              <a:latin typeface="Gill Sans" panose="020B0604020202020204" charset="0"/>
              <a:ea typeface="Open Sans" panose="020B0606030504020204" pitchFamily="34" charset="0"/>
              <a:cs typeface="Open Sans" panose="020B0606030504020204" pitchFamily="34" charset="0"/>
              <a:sym typeface="Open Sans"/>
            </a:endParaRPr>
          </a:p>
        </p:txBody>
      </p:sp>
      <p:pic>
        <p:nvPicPr>
          <p:cNvPr id="7" name="DreamCorpsTech-MissionVision">
            <a:hlinkClick r:id="" action="ppaction://media"/>
            <a:extLst>
              <a:ext uri="{FF2B5EF4-FFF2-40B4-BE49-F238E27FC236}">
                <a16:creationId xmlns:a16="http://schemas.microsoft.com/office/drawing/2014/main" id="{482EA26C-B9FE-48F7-8FFF-DAE092F1FA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3912" y="1753025"/>
            <a:ext cx="6433911" cy="3619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ef23ab79d6_0_0"/>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3200" dirty="0"/>
              <a:t>THE DREAM TEAM</a:t>
            </a:r>
            <a:endParaRPr sz="3200" dirty="0"/>
          </a:p>
        </p:txBody>
      </p:sp>
      <p:sp>
        <p:nvSpPr>
          <p:cNvPr id="118" name="Google Shape;118;gef23ab79d6_0_0"/>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360"/>
              </a:spcBef>
              <a:spcAft>
                <a:spcPts val="0"/>
              </a:spcAft>
              <a:buSzPts val="1656"/>
              <a:buNone/>
            </a:pPr>
            <a:r>
              <a:rPr lang="en-US" dirty="0"/>
              <a:t>Cassi Johnson- Deputy Director, City of Saint Paul IT</a:t>
            </a:r>
          </a:p>
          <a:p>
            <a:pPr marL="0" lvl="0" indent="0" algn="l" rtl="0">
              <a:lnSpc>
                <a:spcPct val="100000"/>
              </a:lnSpc>
              <a:spcBef>
                <a:spcPts val="960"/>
              </a:spcBef>
              <a:spcAft>
                <a:spcPts val="0"/>
              </a:spcAft>
              <a:buSzPts val="1656"/>
              <a:buNone/>
            </a:pPr>
            <a:r>
              <a:rPr lang="en-US" dirty="0"/>
              <a:t>Kasturi Jog - IT Manager, Land O’ Lakes</a:t>
            </a:r>
          </a:p>
          <a:p>
            <a:pPr marL="0" lvl="0" indent="0" algn="l" rtl="0">
              <a:lnSpc>
                <a:spcPct val="100000"/>
              </a:lnSpc>
              <a:spcBef>
                <a:spcPts val="960"/>
              </a:spcBef>
              <a:spcAft>
                <a:spcPts val="0"/>
              </a:spcAft>
              <a:buSzPts val="1656"/>
              <a:buNone/>
            </a:pPr>
            <a:r>
              <a:rPr lang="en-US" dirty="0"/>
              <a:t>David Koll - Consultant, </a:t>
            </a:r>
            <a:r>
              <a:rPr lang="en-US" dirty="0" err="1"/>
              <a:t>Digineer</a:t>
            </a:r>
            <a:endParaRPr lang="en-US" dirty="0"/>
          </a:p>
          <a:p>
            <a:pPr marL="0" lvl="0" indent="0" algn="l" rtl="0">
              <a:lnSpc>
                <a:spcPct val="100000"/>
              </a:lnSpc>
              <a:spcBef>
                <a:spcPts val="960"/>
              </a:spcBef>
              <a:spcAft>
                <a:spcPts val="0"/>
              </a:spcAft>
              <a:buSzPts val="1656"/>
              <a:buNone/>
            </a:pPr>
            <a:r>
              <a:rPr lang="en-US" dirty="0"/>
              <a:t>Steve Wittrock - Operations Manager, Comcast</a:t>
            </a:r>
          </a:p>
          <a:p>
            <a:pPr marL="0" lvl="0" indent="0" algn="l" rtl="0">
              <a:lnSpc>
                <a:spcPct val="100000"/>
              </a:lnSpc>
              <a:spcBef>
                <a:spcPts val="960"/>
              </a:spcBef>
              <a:spcAft>
                <a:spcPts val="0"/>
              </a:spcAft>
              <a:buSzPts val="1656"/>
              <a:buNone/>
            </a:pPr>
            <a:r>
              <a:rPr lang="en-US" dirty="0" err="1"/>
              <a:t>Runga</a:t>
            </a:r>
            <a:r>
              <a:rPr lang="en-US" dirty="0"/>
              <a:t> Abraham - SEM,  Target</a:t>
            </a:r>
          </a:p>
          <a:p>
            <a:pPr marL="0" lvl="0" indent="0" algn="l" rtl="0">
              <a:lnSpc>
                <a:spcPct val="100000"/>
              </a:lnSpc>
              <a:spcBef>
                <a:spcPts val="960"/>
              </a:spcBef>
              <a:spcAft>
                <a:spcPts val="600"/>
              </a:spcAft>
              <a:buSzPts val="1656"/>
              <a:buNone/>
            </a:pPr>
            <a:r>
              <a:rPr lang="en-US" dirty="0"/>
              <a:t>Brandon Lovejoy - Lead Systems Engineer, Mayo Clinic</a:t>
            </a:r>
          </a:p>
        </p:txBody>
      </p:sp>
      <p:grpSp>
        <p:nvGrpSpPr>
          <p:cNvPr id="119" name="Google Shape;119;gef23ab79d6_0_0"/>
          <p:cNvGrpSpPr/>
          <p:nvPr/>
        </p:nvGrpSpPr>
        <p:grpSpPr>
          <a:xfrm>
            <a:off x="6211350" y="2008600"/>
            <a:ext cx="5249299" cy="4474201"/>
            <a:chOff x="6363750" y="2084800"/>
            <a:chExt cx="5249299" cy="4474201"/>
          </a:xfrm>
        </p:grpSpPr>
        <p:pic>
          <p:nvPicPr>
            <p:cNvPr id="120" name="Google Shape;120;gef23ab79d6_0_0"/>
            <p:cNvPicPr preferRelativeResize="0"/>
            <p:nvPr/>
          </p:nvPicPr>
          <p:blipFill rotWithShape="1">
            <a:blip r:embed="rId3">
              <a:alphaModFix/>
            </a:blip>
            <a:srcRect/>
            <a:stretch/>
          </p:blipFill>
          <p:spPr>
            <a:xfrm>
              <a:off x="6363750" y="2084800"/>
              <a:ext cx="5249293" cy="4474201"/>
            </a:xfrm>
            <a:prstGeom prst="rect">
              <a:avLst/>
            </a:prstGeom>
            <a:noFill/>
            <a:ln>
              <a:noFill/>
            </a:ln>
          </p:spPr>
        </p:pic>
        <p:pic>
          <p:nvPicPr>
            <p:cNvPr id="121" name="Google Shape;121;gef23ab79d6_0_0"/>
            <p:cNvPicPr preferRelativeResize="0"/>
            <p:nvPr/>
          </p:nvPicPr>
          <p:blipFill rotWithShape="1">
            <a:blip r:embed="rId4">
              <a:alphaModFix/>
            </a:blip>
            <a:srcRect/>
            <a:stretch/>
          </p:blipFill>
          <p:spPr>
            <a:xfrm>
              <a:off x="9004749" y="5072500"/>
              <a:ext cx="2608300" cy="1486498"/>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lt1"/>
                </a:solidFill>
                <a:latin typeface="Gill Sans"/>
                <a:ea typeface="Gill Sans"/>
                <a:cs typeface="Gill Sans"/>
                <a:sym typeface="Gill Sans"/>
              </a:rPr>
              <a:t>•Deliver insights that lead to increased volume of insights that lead to increased volume of bootcamp partnerships</a:t>
            </a:r>
            <a:endParaRPr sz="1800" b="0" i="0" u="none" strike="noStrike" cap="none">
              <a:solidFill>
                <a:schemeClr val="lt1"/>
              </a:solidFill>
              <a:latin typeface="Gill Sans"/>
              <a:ea typeface="Gill Sans"/>
              <a:cs typeface="Gill Sans"/>
              <a:sym typeface="Gill Sans"/>
            </a:endParaRPr>
          </a:p>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lt1"/>
                </a:solidFill>
                <a:latin typeface="Gill Sans"/>
                <a:ea typeface="Gill Sans"/>
                <a:cs typeface="Gill Sans"/>
                <a:sym typeface="Gill Sans"/>
              </a:rPr>
              <a:t>p partnerships</a:t>
            </a:r>
            <a:endParaRPr sz="1800" b="0" i="0" u="none" strike="noStrike" cap="none">
              <a:solidFill>
                <a:schemeClr val="lt1"/>
              </a:solidFill>
              <a:latin typeface="Gill Sans"/>
              <a:ea typeface="Gill Sans"/>
              <a:cs typeface="Gill Sans"/>
              <a:sym typeface="Gill Sans"/>
            </a:endParaRPr>
          </a:p>
        </p:txBody>
      </p:sp>
      <p:sp>
        <p:nvSpPr>
          <p:cNvPr id="127" name="Google Shape;127;p3"/>
          <p:cNvSpPr/>
          <p:nvPr/>
        </p:nvSpPr>
        <p:spPr>
          <a:xfrm>
            <a:off x="490581" y="485678"/>
            <a:ext cx="4174743" cy="588877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28" name="Google Shape;128;p3"/>
          <p:cNvSpPr txBox="1">
            <a:spLocks noGrp="1"/>
          </p:cNvSpPr>
          <p:nvPr>
            <p:ph type="title"/>
          </p:nvPr>
        </p:nvSpPr>
        <p:spPr>
          <a:xfrm>
            <a:off x="959157" y="1113764"/>
            <a:ext cx="3269749" cy="462432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3200"/>
              <a:buFont typeface="Gill Sans"/>
              <a:buNone/>
            </a:pPr>
            <a:r>
              <a:rPr lang="en-US" sz="3200">
                <a:solidFill>
                  <a:srgbClr val="FFFFFF"/>
                </a:solidFill>
              </a:rPr>
              <a:t>PROJECT OBJECTIVES</a:t>
            </a:r>
            <a:endParaRPr/>
          </a:p>
        </p:txBody>
      </p:sp>
      <p:sp>
        <p:nvSpPr>
          <p:cNvPr id="3" name="Rectangle 2">
            <a:extLst>
              <a:ext uri="{FF2B5EF4-FFF2-40B4-BE49-F238E27FC236}">
                <a16:creationId xmlns:a16="http://schemas.microsoft.com/office/drawing/2014/main" id="{39987577-340B-4F1E-B713-B158C2ADBDBE}"/>
              </a:ext>
            </a:extLst>
          </p:cNvPr>
          <p:cNvSpPr/>
          <p:nvPr/>
        </p:nvSpPr>
        <p:spPr>
          <a:xfrm>
            <a:off x="5069144" y="1207363"/>
            <a:ext cx="6036816" cy="137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600" dirty="0">
                <a:latin typeface="Gill Sans" panose="020B0604020202020204" charset="0"/>
              </a:rPr>
              <a:t>Deliver Insights that lead to increased volume of bootcamp partnerships </a:t>
            </a:r>
          </a:p>
        </p:txBody>
      </p:sp>
      <p:sp>
        <p:nvSpPr>
          <p:cNvPr id="4" name="TextBox 3">
            <a:extLst>
              <a:ext uri="{FF2B5EF4-FFF2-40B4-BE49-F238E27FC236}">
                <a16:creationId xmlns:a16="http://schemas.microsoft.com/office/drawing/2014/main" id="{51D578B6-A972-492D-B16C-B567D5EEF309}"/>
              </a:ext>
            </a:extLst>
          </p:cNvPr>
          <p:cNvSpPr txBox="1"/>
          <p:nvPr/>
        </p:nvSpPr>
        <p:spPr>
          <a:xfrm>
            <a:off x="5069144" y="2583401"/>
            <a:ext cx="6036816" cy="2862322"/>
          </a:xfrm>
          <a:prstGeom prst="rect">
            <a:avLst/>
          </a:prstGeom>
          <a:solidFill>
            <a:schemeClr val="bg1">
              <a:lumMod val="85000"/>
            </a:schemeClr>
          </a:solidFill>
        </p:spPr>
        <p:txBody>
          <a:bodyPr wrap="square" rtlCol="0">
            <a:spAutoFit/>
          </a:bodyPr>
          <a:lstStyle/>
          <a:p>
            <a:pPr marL="342900" indent="-342900" algn="jus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How does </a:t>
            </a:r>
            <a:r>
              <a:rPr lang="en-US" sz="2000" dirty="0" err="1">
                <a:latin typeface="Open Sans" panose="020B0606030504020204" pitchFamily="34" charset="0"/>
                <a:ea typeface="Open Sans" panose="020B0606030504020204" pitchFamily="34" charset="0"/>
                <a:cs typeface="Open Sans" panose="020B0606030504020204" pitchFamily="34" charset="0"/>
              </a:rPr>
              <a:t>DreamCorps</a:t>
            </a:r>
            <a:r>
              <a:rPr lang="en-US" sz="2000" dirty="0">
                <a:latin typeface="Open Sans" panose="020B0606030504020204" pitchFamily="34" charset="0"/>
                <a:ea typeface="Open Sans" panose="020B0606030504020204" pitchFamily="34" charset="0"/>
                <a:cs typeface="Open Sans" panose="020B0606030504020204" pitchFamily="34" charset="0"/>
              </a:rPr>
              <a:t> Tech get corporate partners to see value in the program?</a:t>
            </a:r>
          </a:p>
          <a:p>
            <a:pPr marL="342900" indent="-342900" algn="just">
              <a:buAutoNum type="arabicPeriod"/>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What types of ROI should be presented to potential partners?</a:t>
            </a:r>
          </a:p>
          <a:p>
            <a:pPr marL="342900" indent="-342900" algn="just">
              <a:buAutoNum type="arabicPeriod"/>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What are tech leaders looking for in an engineering program? How can </a:t>
            </a:r>
            <a:r>
              <a:rPr lang="en-US" sz="2000" dirty="0" err="1">
                <a:latin typeface="Open Sans" panose="020B0606030504020204" pitchFamily="34" charset="0"/>
                <a:ea typeface="Open Sans" panose="020B0606030504020204" pitchFamily="34" charset="0"/>
                <a:cs typeface="Open Sans" panose="020B0606030504020204" pitchFamily="34" charset="0"/>
              </a:rPr>
              <a:t>DreamCorps</a:t>
            </a:r>
            <a:r>
              <a:rPr lang="en-US" sz="2000" dirty="0">
                <a:latin typeface="Open Sans" panose="020B0606030504020204" pitchFamily="34" charset="0"/>
                <a:ea typeface="Open Sans" panose="020B0606030504020204" pitchFamily="34" charset="0"/>
                <a:cs typeface="Open Sans" panose="020B0606030504020204" pitchFamily="34" charset="0"/>
              </a:rPr>
              <a:t> distinguish themselves?</a:t>
            </a:r>
          </a:p>
        </p:txBody>
      </p:sp>
    </p:spTree>
    <p:extLst>
      <p:ext uri="{BB962C8B-B14F-4D97-AF65-F5344CB8AC3E}">
        <p14:creationId xmlns:p14="http://schemas.microsoft.com/office/powerpoint/2010/main" val="2082224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4"/>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EFF"/>
              </a:buClr>
              <a:buSzPts val="2800"/>
              <a:buFont typeface="Gill Sans"/>
              <a:buNone/>
            </a:pPr>
            <a:r>
              <a:rPr lang="en-US">
                <a:solidFill>
                  <a:srgbClr val="FFFEFF"/>
                </a:solidFill>
              </a:rPr>
              <a:t>OUR APPROACH</a:t>
            </a:r>
            <a:endParaRPr/>
          </a:p>
        </p:txBody>
      </p:sp>
      <p:grpSp>
        <p:nvGrpSpPr>
          <p:cNvPr id="135" name="Google Shape;135;p4"/>
          <p:cNvGrpSpPr/>
          <p:nvPr/>
        </p:nvGrpSpPr>
        <p:grpSpPr>
          <a:xfrm>
            <a:off x="718327" y="2709595"/>
            <a:ext cx="10755344" cy="2621497"/>
            <a:chOff x="137302" y="528370"/>
            <a:chExt cx="10755344" cy="2621497"/>
          </a:xfrm>
        </p:grpSpPr>
        <p:sp>
          <p:nvSpPr>
            <p:cNvPr id="136" name="Google Shape;136;p4"/>
            <p:cNvSpPr/>
            <p:nvPr/>
          </p:nvSpPr>
          <p:spPr>
            <a:xfrm>
              <a:off x="600792" y="528370"/>
              <a:ext cx="1449891" cy="1449891"/>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4"/>
            <p:cNvSpPr/>
            <p:nvPr/>
          </p:nvSpPr>
          <p:spPr>
            <a:xfrm>
              <a:off x="909785" y="837363"/>
              <a:ext cx="831905" cy="831905"/>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137302" y="2429867"/>
              <a:ext cx="2376871"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4"/>
            <p:cNvSpPr txBox="1"/>
            <p:nvPr/>
          </p:nvSpPr>
          <p:spPr>
            <a:xfrm>
              <a:off x="137302" y="2429867"/>
              <a:ext cx="2376871"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00"/>
                <a:buFont typeface="Gill Sans"/>
                <a:buNone/>
              </a:pPr>
              <a:r>
                <a:rPr lang="en-US" sz="1800" b="0" i="0" u="none" strike="noStrike" cap="none" dirty="0">
                  <a:solidFill>
                    <a:schemeClr val="dk1"/>
                  </a:solidFill>
                  <a:latin typeface="Gill Sans"/>
                  <a:ea typeface="Gill Sans"/>
                  <a:cs typeface="Gill Sans"/>
                  <a:sym typeface="Gill Sans"/>
                </a:rPr>
                <a:t>CURRENT STATE ANALYSIS</a:t>
              </a:r>
              <a:endParaRPr sz="1400" b="0" i="0" u="none" strike="noStrike" cap="none" dirty="0">
                <a:solidFill>
                  <a:srgbClr val="000000"/>
                </a:solidFill>
                <a:latin typeface="Arial"/>
                <a:ea typeface="Arial"/>
                <a:cs typeface="Arial"/>
                <a:sym typeface="Arial"/>
              </a:endParaRPr>
            </a:p>
          </p:txBody>
        </p:sp>
        <p:sp>
          <p:nvSpPr>
            <p:cNvPr id="140" name="Google Shape;140;p4"/>
            <p:cNvSpPr/>
            <p:nvPr/>
          </p:nvSpPr>
          <p:spPr>
            <a:xfrm>
              <a:off x="3393616" y="528370"/>
              <a:ext cx="1449891" cy="1449891"/>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
            <p:cNvSpPr/>
            <p:nvPr/>
          </p:nvSpPr>
          <p:spPr>
            <a:xfrm>
              <a:off x="3702610" y="837363"/>
              <a:ext cx="831905" cy="831905"/>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4"/>
            <p:cNvSpPr/>
            <p:nvPr/>
          </p:nvSpPr>
          <p:spPr>
            <a:xfrm>
              <a:off x="2930126" y="2429867"/>
              <a:ext cx="2376871"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4"/>
            <p:cNvSpPr txBox="1"/>
            <p:nvPr/>
          </p:nvSpPr>
          <p:spPr>
            <a:xfrm>
              <a:off x="2930126" y="2429867"/>
              <a:ext cx="2376871"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00"/>
                <a:buFont typeface="Gill Sans"/>
                <a:buNone/>
              </a:pPr>
              <a:r>
                <a:rPr lang="en-US" sz="1800" b="0" i="0" u="none" strike="noStrike" cap="none">
                  <a:solidFill>
                    <a:schemeClr val="dk1"/>
                  </a:solidFill>
                  <a:latin typeface="Gill Sans"/>
                  <a:ea typeface="Gill Sans"/>
                  <a:cs typeface="Gill Sans"/>
                  <a:sym typeface="Gill Sans"/>
                </a:rPr>
                <a:t>BOOT CAMP/ TECH DIVERSITY MARKET ANALYSIS</a:t>
              </a:r>
              <a:endParaRPr sz="1400" b="0" i="0" u="none" strike="noStrike" cap="none">
                <a:solidFill>
                  <a:srgbClr val="000000"/>
                </a:solidFill>
                <a:latin typeface="Arial"/>
                <a:ea typeface="Arial"/>
                <a:cs typeface="Arial"/>
                <a:sym typeface="Arial"/>
              </a:endParaRPr>
            </a:p>
          </p:txBody>
        </p:sp>
        <p:sp>
          <p:nvSpPr>
            <p:cNvPr id="144" name="Google Shape;144;p4"/>
            <p:cNvSpPr/>
            <p:nvPr/>
          </p:nvSpPr>
          <p:spPr>
            <a:xfrm>
              <a:off x="6186441" y="528370"/>
              <a:ext cx="1449891" cy="1449891"/>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
            <p:cNvSpPr/>
            <p:nvPr/>
          </p:nvSpPr>
          <p:spPr>
            <a:xfrm>
              <a:off x="6495434" y="837363"/>
              <a:ext cx="831905" cy="831905"/>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
            <p:cNvSpPr/>
            <p:nvPr/>
          </p:nvSpPr>
          <p:spPr>
            <a:xfrm>
              <a:off x="5722951" y="2429867"/>
              <a:ext cx="2376871"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4"/>
            <p:cNvSpPr txBox="1"/>
            <p:nvPr/>
          </p:nvSpPr>
          <p:spPr>
            <a:xfrm>
              <a:off x="5722951" y="2429867"/>
              <a:ext cx="2376871"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00"/>
                <a:buFont typeface="Gill Sans"/>
                <a:buNone/>
              </a:pPr>
              <a:r>
                <a:rPr lang="en-US" sz="1800" b="0" i="0" u="none" strike="noStrike" cap="none">
                  <a:solidFill>
                    <a:schemeClr val="dk1"/>
                  </a:solidFill>
                  <a:latin typeface="Gill Sans"/>
                  <a:ea typeface="Gill Sans"/>
                  <a:cs typeface="Gill Sans"/>
                  <a:sym typeface="Gill Sans"/>
                </a:rPr>
                <a:t>DEVELOP RECOMMENDATIONS</a:t>
              </a:r>
              <a:endParaRPr sz="1400" b="0" i="0" u="none" strike="noStrike" cap="none">
                <a:solidFill>
                  <a:srgbClr val="000000"/>
                </a:solidFill>
                <a:latin typeface="Arial"/>
                <a:ea typeface="Arial"/>
                <a:cs typeface="Arial"/>
                <a:sym typeface="Arial"/>
              </a:endParaRPr>
            </a:p>
          </p:txBody>
        </p:sp>
        <p:sp>
          <p:nvSpPr>
            <p:cNvPr id="148" name="Google Shape;148;p4"/>
            <p:cNvSpPr/>
            <p:nvPr/>
          </p:nvSpPr>
          <p:spPr>
            <a:xfrm>
              <a:off x="8979265" y="528370"/>
              <a:ext cx="1449891" cy="1449891"/>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4"/>
            <p:cNvSpPr/>
            <p:nvPr/>
          </p:nvSpPr>
          <p:spPr>
            <a:xfrm>
              <a:off x="9288259" y="837363"/>
              <a:ext cx="831905" cy="831905"/>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
            <p:cNvSpPr/>
            <p:nvPr/>
          </p:nvSpPr>
          <p:spPr>
            <a:xfrm>
              <a:off x="8515775" y="2429867"/>
              <a:ext cx="2376871"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4"/>
            <p:cNvSpPr txBox="1"/>
            <p:nvPr/>
          </p:nvSpPr>
          <p:spPr>
            <a:xfrm>
              <a:off x="8515775" y="2429867"/>
              <a:ext cx="2376871"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00"/>
                <a:buFont typeface="Gill Sans"/>
                <a:buNone/>
              </a:pPr>
              <a:r>
                <a:rPr lang="en-US" sz="1800" b="0" i="0" u="none" strike="noStrike" cap="none">
                  <a:solidFill>
                    <a:schemeClr val="dk1"/>
                  </a:solidFill>
                  <a:latin typeface="Gill Sans"/>
                  <a:ea typeface="Gill Sans"/>
                  <a:cs typeface="Gill Sans"/>
                  <a:sym typeface="Gill Sans"/>
                </a:rPr>
                <a:t>DELIVER</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1800"/>
              <a:buNone/>
            </a:pPr>
            <a:r>
              <a:rPr lang="en-US" sz="3200"/>
              <a:t>ANALYSIS OF DREAM CORPS CURRENT STATE</a:t>
            </a:r>
            <a:endParaRPr sz="3200"/>
          </a:p>
        </p:txBody>
      </p:sp>
      <p:sp>
        <p:nvSpPr>
          <p:cNvPr id="157" name="Google Shape;157;p25"/>
          <p:cNvSpPr txBox="1">
            <a:spLocks noGrp="1"/>
          </p:cNvSpPr>
          <p:nvPr>
            <p:ph type="body" idx="1"/>
          </p:nvPr>
        </p:nvSpPr>
        <p:spPr>
          <a:xfrm>
            <a:off x="581213" y="2082850"/>
            <a:ext cx="11029500" cy="4677600"/>
          </a:xfrm>
          <a:prstGeom prst="rect">
            <a:avLst/>
          </a:prstGeom>
          <a:noFill/>
          <a:ln>
            <a:noFill/>
          </a:ln>
        </p:spPr>
        <p:txBody>
          <a:bodyPr spcFirstLastPara="1" wrap="square" lIns="91425" tIns="45700" rIns="91425" bIns="45700" anchor="ctr" anchorCtr="0">
            <a:normAutofit/>
          </a:bodyPr>
          <a:lstStyle/>
          <a:p>
            <a:pPr marL="914400" lvl="1" indent="-228600" algn="l" rtl="0">
              <a:lnSpc>
                <a:spcPct val="100000"/>
              </a:lnSpc>
              <a:spcBef>
                <a:spcPts val="600"/>
              </a:spcBef>
              <a:spcAft>
                <a:spcPts val="0"/>
              </a:spcAft>
              <a:buSzPts val="1656"/>
              <a:buFont typeface="Open Sans"/>
              <a:buNone/>
            </a:pPr>
            <a:endParaRPr>
              <a:latin typeface="Open Sans"/>
              <a:ea typeface="Open Sans"/>
              <a:cs typeface="Open Sans"/>
              <a:sym typeface="Open Sans"/>
            </a:endParaRPr>
          </a:p>
        </p:txBody>
      </p:sp>
      <p:grpSp>
        <p:nvGrpSpPr>
          <p:cNvPr id="158" name="Google Shape;158;p25"/>
          <p:cNvGrpSpPr/>
          <p:nvPr/>
        </p:nvGrpSpPr>
        <p:grpSpPr>
          <a:xfrm>
            <a:off x="581192" y="1965621"/>
            <a:ext cx="11029500" cy="4641121"/>
            <a:chOff x="0" y="18239"/>
            <a:chExt cx="11029500" cy="4641121"/>
          </a:xfrm>
        </p:grpSpPr>
        <p:sp>
          <p:nvSpPr>
            <p:cNvPr id="159" name="Google Shape;159;p25"/>
            <p:cNvSpPr/>
            <p:nvPr/>
          </p:nvSpPr>
          <p:spPr>
            <a:xfrm>
              <a:off x="0" y="254399"/>
              <a:ext cx="11029500" cy="2419200"/>
            </a:xfrm>
            <a:prstGeom prst="rect">
              <a:avLst/>
            </a:prstGeom>
            <a:solidFill>
              <a:schemeClr val="lt1">
                <a:alpha val="89803"/>
              </a:schemeClr>
            </a:solidFill>
            <a:ln w="25400" cap="flat" cmpd="sng">
              <a:solidFill>
                <a:srgbClr val="4D11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5"/>
            <p:cNvSpPr txBox="1"/>
            <p:nvPr/>
          </p:nvSpPr>
          <p:spPr>
            <a:xfrm>
              <a:off x="0" y="254399"/>
              <a:ext cx="11029500" cy="2419200"/>
            </a:xfrm>
            <a:prstGeom prst="rect">
              <a:avLst/>
            </a:prstGeom>
            <a:noFill/>
            <a:ln>
              <a:noFill/>
            </a:ln>
          </p:spPr>
          <p:txBody>
            <a:bodyPr spcFirstLastPara="1" wrap="square" lIns="856000" tIns="333225" rIns="856000" bIns="113775" anchor="t" anchorCtr="0">
              <a:noAutofit/>
            </a:bodyPr>
            <a:lstStyle/>
            <a:p>
              <a:pPr marL="171450" marR="0" lvl="1" indent="-171450" algn="l" rtl="0">
                <a:lnSpc>
                  <a:spcPct val="90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Unique approach to bootcamp.</a:t>
              </a:r>
              <a:endParaRPr sz="1600" b="0" i="0" u="none" strike="noStrike" cap="none" dirty="0">
                <a:solidFill>
                  <a:srgbClr val="000000"/>
                </a:solidFill>
                <a:latin typeface="+mn-lt"/>
                <a:ea typeface="Open Sans" panose="020B0606030504020204" pitchFamily="34" charset="0"/>
                <a:cs typeface="Open Sans" panose="020B0606030504020204" pitchFamily="34" charset="0"/>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Impact:</a:t>
              </a:r>
              <a:endParaRPr sz="1600" dirty="0">
                <a:latin typeface="+mn-lt"/>
                <a:ea typeface="Open Sans" panose="020B0606030504020204" pitchFamily="34" charset="0"/>
                <a:cs typeface="Open Sans" panose="020B0606030504020204" pitchFamily="34" charset="0"/>
              </a:endParaRPr>
            </a:p>
            <a:p>
              <a:pPr marL="342900" marR="0" lvl="2"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On participants: New careers started in Tech</a:t>
              </a:r>
              <a:endParaRPr sz="1600" dirty="0">
                <a:latin typeface="+mn-lt"/>
                <a:ea typeface="Open Sans" panose="020B0606030504020204" pitchFamily="34" charset="0"/>
                <a:cs typeface="Open Sans" panose="020B0606030504020204" pitchFamily="34" charset="0"/>
              </a:endParaRPr>
            </a:p>
            <a:p>
              <a:pPr marL="342900" marR="0" lvl="2"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On corporate partners: More Diversity and Inclusion. Added workforce pipeline. </a:t>
              </a:r>
              <a:endParaRPr sz="1600" dirty="0">
                <a:latin typeface="+mn-lt"/>
                <a:ea typeface="Open Sans" panose="020B0606030504020204" pitchFamily="34" charset="0"/>
                <a:cs typeface="Open Sans" panose="020B0606030504020204" pitchFamily="34" charset="0"/>
              </a:endParaRPr>
            </a:p>
            <a:p>
              <a:pPr marL="342900" marR="0" lvl="2"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On Community: Providing equitable opportunities to the underserved.</a:t>
              </a:r>
              <a:endParaRPr sz="1600" dirty="0">
                <a:latin typeface="+mn-lt"/>
                <a:ea typeface="Open Sans" panose="020B0606030504020204" pitchFamily="34" charset="0"/>
                <a:cs typeface="Open Sans" panose="020B0606030504020204" pitchFamily="34" charset="0"/>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Large pipeline applicants looking to enter bootcamp.</a:t>
              </a:r>
              <a:endParaRPr sz="1600" dirty="0">
                <a:latin typeface="+mn-lt"/>
                <a:ea typeface="Open Sans" panose="020B0606030504020204" pitchFamily="34" charset="0"/>
                <a:cs typeface="Open Sans" panose="020B0606030504020204" pitchFamily="34" charset="0"/>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Courageous applicants, large pool of self-starters.</a:t>
              </a:r>
              <a:endParaRPr sz="1600" dirty="0">
                <a:latin typeface="+mn-lt"/>
                <a:ea typeface="Open Sans" panose="020B0606030504020204" pitchFamily="34" charset="0"/>
                <a:cs typeface="Open Sans" panose="020B0606030504020204" pitchFamily="34" charset="0"/>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High retention rate of placed graduates</a:t>
              </a:r>
              <a:endParaRPr sz="1600" dirty="0">
                <a:latin typeface="+mn-lt"/>
                <a:ea typeface="Open Sans" panose="020B0606030504020204" pitchFamily="34" charset="0"/>
                <a:cs typeface="Open Sans" panose="020B0606030504020204" pitchFamily="34" charset="0"/>
              </a:endParaRPr>
            </a:p>
          </p:txBody>
        </p:sp>
        <p:sp>
          <p:nvSpPr>
            <p:cNvPr id="161" name="Google Shape;161;p25"/>
            <p:cNvSpPr/>
            <p:nvPr/>
          </p:nvSpPr>
          <p:spPr>
            <a:xfrm>
              <a:off x="551475" y="18239"/>
              <a:ext cx="7720650" cy="472320"/>
            </a:xfrm>
            <a:prstGeom prst="roundRect">
              <a:avLst>
                <a:gd name="adj" fmla="val 16667"/>
              </a:avLst>
            </a:prstGeom>
            <a:solidFill>
              <a:srgbClr val="4D113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5"/>
            <p:cNvSpPr txBox="1"/>
            <p:nvPr/>
          </p:nvSpPr>
          <p:spPr>
            <a:xfrm>
              <a:off x="574532" y="41296"/>
              <a:ext cx="7674536" cy="426206"/>
            </a:xfrm>
            <a:prstGeom prst="rect">
              <a:avLst/>
            </a:prstGeom>
            <a:noFill/>
            <a:ln>
              <a:noFill/>
            </a:ln>
          </p:spPr>
          <p:txBody>
            <a:bodyPr spcFirstLastPara="1" wrap="square" lIns="291800" tIns="0" rIns="29180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Strengths</a:t>
              </a:r>
              <a:endParaRPr/>
            </a:p>
          </p:txBody>
        </p:sp>
        <p:sp>
          <p:nvSpPr>
            <p:cNvPr id="163" name="Google Shape;163;p25"/>
            <p:cNvSpPr/>
            <p:nvPr/>
          </p:nvSpPr>
          <p:spPr>
            <a:xfrm>
              <a:off x="0" y="2996160"/>
              <a:ext cx="11029500" cy="1663200"/>
            </a:xfrm>
            <a:prstGeom prst="rect">
              <a:avLst/>
            </a:prstGeom>
            <a:solidFill>
              <a:schemeClr val="lt1">
                <a:alpha val="89803"/>
              </a:schemeClr>
            </a:solidFill>
            <a:ln w="25400" cap="flat" cmpd="sng">
              <a:solidFill>
                <a:srgbClr val="4D11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5"/>
            <p:cNvSpPr txBox="1"/>
            <p:nvPr/>
          </p:nvSpPr>
          <p:spPr>
            <a:xfrm>
              <a:off x="0" y="2996160"/>
              <a:ext cx="11029500" cy="1663200"/>
            </a:xfrm>
            <a:prstGeom prst="rect">
              <a:avLst/>
            </a:prstGeom>
            <a:noFill/>
            <a:ln>
              <a:noFill/>
            </a:ln>
          </p:spPr>
          <p:txBody>
            <a:bodyPr spcFirstLastPara="1" wrap="square" lIns="856000" tIns="333225" rIns="856000" bIns="113775" anchor="t" anchorCtr="0">
              <a:noAutofit/>
            </a:bodyPr>
            <a:lstStyle/>
            <a:p>
              <a:pPr marL="171450" marR="0" lvl="1" indent="-171450" algn="l" rtl="0">
                <a:lnSpc>
                  <a:spcPct val="90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Lack of help support and develop talent post-hire.</a:t>
              </a:r>
              <a:endParaRPr sz="1600" b="0" i="0" u="none" strike="noStrike" cap="none" dirty="0">
                <a:solidFill>
                  <a:srgbClr val="000000"/>
                </a:solidFill>
                <a:latin typeface="+mn-lt"/>
                <a:ea typeface="Open Sans" panose="020B0606030504020204" pitchFamily="34" charset="0"/>
                <a:cs typeface="Open Sans" panose="020B0606030504020204" pitchFamily="34" charset="0"/>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Heavy reliance on corporate partner for bootcamp engagement</a:t>
              </a:r>
              <a:endParaRPr dirty="0">
                <a:latin typeface="+mn-lt"/>
                <a:ea typeface="Open Sans" panose="020B0606030504020204" pitchFamily="34" charset="0"/>
                <a:cs typeface="Open Sans" panose="020B0606030504020204" pitchFamily="34" charset="0"/>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Long discovery and curriculum creation timeline</a:t>
              </a:r>
              <a:endParaRPr dirty="0">
                <a:latin typeface="+mn-lt"/>
                <a:ea typeface="Open Sans" panose="020B0606030504020204" pitchFamily="34" charset="0"/>
                <a:cs typeface="Open Sans" panose="020B0606030504020204" pitchFamily="34" charset="0"/>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Lack of local marketing presence </a:t>
              </a:r>
              <a:endParaRPr dirty="0">
                <a:latin typeface="+mn-lt"/>
                <a:ea typeface="Open Sans" panose="020B0606030504020204" pitchFamily="34" charset="0"/>
                <a:cs typeface="Open Sans" panose="020B0606030504020204" pitchFamily="34" charset="0"/>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rgbClr val="000000"/>
                  </a:solidFill>
                  <a:latin typeface="+mn-lt"/>
                  <a:ea typeface="Open Sans" panose="020B0606030504020204" pitchFamily="34" charset="0"/>
                  <a:cs typeface="Open Sans" panose="020B0606030504020204" pitchFamily="34" charset="0"/>
                  <a:sym typeface="Arial"/>
                </a:rPr>
                <a:t>Lack of process to efficiently screen large quantities of candidates </a:t>
              </a:r>
              <a:endParaRPr dirty="0">
                <a:latin typeface="+mn-lt"/>
                <a:ea typeface="Open Sans" panose="020B0606030504020204" pitchFamily="34" charset="0"/>
                <a:cs typeface="Open Sans" panose="020B0606030504020204" pitchFamily="34" charset="0"/>
              </a:endParaRPr>
            </a:p>
          </p:txBody>
        </p:sp>
        <p:sp>
          <p:nvSpPr>
            <p:cNvPr id="165" name="Google Shape;165;p25"/>
            <p:cNvSpPr/>
            <p:nvPr/>
          </p:nvSpPr>
          <p:spPr>
            <a:xfrm>
              <a:off x="551475" y="2760000"/>
              <a:ext cx="7720650" cy="472320"/>
            </a:xfrm>
            <a:prstGeom prst="roundRect">
              <a:avLst>
                <a:gd name="adj" fmla="val 16667"/>
              </a:avLst>
            </a:prstGeom>
            <a:solidFill>
              <a:srgbClr val="4D113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5"/>
            <p:cNvSpPr txBox="1"/>
            <p:nvPr/>
          </p:nvSpPr>
          <p:spPr>
            <a:xfrm>
              <a:off x="574532" y="2783057"/>
              <a:ext cx="7674536" cy="426206"/>
            </a:xfrm>
            <a:prstGeom prst="rect">
              <a:avLst/>
            </a:prstGeom>
            <a:noFill/>
            <a:ln>
              <a:noFill/>
            </a:ln>
          </p:spPr>
          <p:txBody>
            <a:bodyPr spcFirstLastPara="1" wrap="square" lIns="291800" tIns="0" rIns="29180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Weaknesses/ Gaps</a:t>
              </a:r>
              <a:endParaRPr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1800"/>
              <a:buNone/>
            </a:pPr>
            <a:r>
              <a:rPr lang="en-US" sz="3200"/>
              <a:t>MARKET ANALYSIS FINDINGS</a:t>
            </a:r>
            <a:endParaRPr sz="3200"/>
          </a:p>
        </p:txBody>
      </p:sp>
      <p:sp>
        <p:nvSpPr>
          <p:cNvPr id="172" name="Google Shape;172;p26"/>
          <p:cNvSpPr txBox="1">
            <a:spLocks noGrp="1"/>
          </p:cNvSpPr>
          <p:nvPr>
            <p:ph type="body" idx="1"/>
          </p:nvPr>
        </p:nvSpPr>
        <p:spPr>
          <a:xfrm>
            <a:off x="1354665" y="2067607"/>
            <a:ext cx="8974667" cy="3678303"/>
          </a:xfrm>
          <a:prstGeom prst="rect">
            <a:avLst/>
          </a:prstGeom>
          <a:noFill/>
          <a:ln>
            <a:noFill/>
          </a:ln>
        </p:spPr>
        <p:txBody>
          <a:bodyPr spcFirstLastPara="1" wrap="square" lIns="91425" tIns="45700" rIns="91425" bIns="45700" anchor="ctr" anchorCtr="0">
            <a:normAutofit lnSpcReduction="10000"/>
          </a:bodyPr>
          <a:lstStyle/>
          <a:p>
            <a:pPr marL="0" lvl="0" indent="0" algn="just" rtl="0">
              <a:lnSpc>
                <a:spcPct val="100000"/>
              </a:lnSpc>
              <a:spcBef>
                <a:spcPts val="360"/>
              </a:spcBef>
              <a:spcAft>
                <a:spcPts val="0"/>
              </a:spcAft>
              <a:buSzPts val="1656"/>
              <a:buNone/>
            </a:pPr>
            <a:r>
              <a:rPr lang="en-US" dirty="0">
                <a:latin typeface="Open Sans"/>
                <a:ea typeface="Open Sans"/>
                <a:cs typeface="Open Sans"/>
                <a:sym typeface="Open Sans"/>
              </a:rPr>
              <a:t>Direct Competitors - Offer corporate and enterprise training, but more general</a:t>
            </a:r>
          </a:p>
          <a:p>
            <a:pPr marL="0" lvl="0" indent="0" algn="just" rtl="0">
              <a:lnSpc>
                <a:spcPct val="100000"/>
              </a:lnSpc>
              <a:spcBef>
                <a:spcPts val="360"/>
              </a:spcBef>
              <a:spcAft>
                <a:spcPts val="0"/>
              </a:spcAft>
              <a:buSzPts val="1656"/>
              <a:buNone/>
            </a:pPr>
            <a:endParaRPr lang="en-US" dirty="0">
              <a:latin typeface="Open Sans"/>
              <a:ea typeface="Open Sans"/>
              <a:cs typeface="Open Sans"/>
              <a:sym typeface="Open Sans"/>
            </a:endParaRPr>
          </a:p>
          <a:p>
            <a:pPr marL="0" lvl="0" indent="0" algn="just" rtl="0">
              <a:lnSpc>
                <a:spcPct val="100000"/>
              </a:lnSpc>
              <a:spcBef>
                <a:spcPts val="360"/>
              </a:spcBef>
              <a:spcAft>
                <a:spcPts val="0"/>
              </a:spcAft>
              <a:buSzPts val="1656"/>
              <a:buNone/>
            </a:pPr>
            <a:endParaRPr dirty="0">
              <a:latin typeface="Open Sans"/>
              <a:ea typeface="Open Sans"/>
              <a:cs typeface="Open Sans"/>
              <a:sym typeface="Open Sans"/>
            </a:endParaRPr>
          </a:p>
          <a:p>
            <a:pPr marL="0" lvl="0" indent="0" algn="just" rtl="0">
              <a:lnSpc>
                <a:spcPct val="100000"/>
              </a:lnSpc>
              <a:spcBef>
                <a:spcPts val="360"/>
              </a:spcBef>
              <a:spcAft>
                <a:spcPts val="0"/>
              </a:spcAft>
              <a:buSzPts val="1656"/>
              <a:buNone/>
            </a:pPr>
            <a:endParaRPr dirty="0">
              <a:latin typeface="Open Sans"/>
              <a:ea typeface="Open Sans"/>
              <a:cs typeface="Open Sans"/>
              <a:sym typeface="Open Sans"/>
            </a:endParaRPr>
          </a:p>
          <a:p>
            <a:pPr marL="0" lvl="0" indent="0" algn="just" rtl="0">
              <a:lnSpc>
                <a:spcPct val="100000"/>
              </a:lnSpc>
              <a:spcBef>
                <a:spcPts val="360"/>
              </a:spcBef>
              <a:spcAft>
                <a:spcPts val="0"/>
              </a:spcAft>
              <a:buSzPts val="1656"/>
              <a:buNone/>
            </a:pPr>
            <a:endParaRPr dirty="0">
              <a:latin typeface="Open Sans"/>
              <a:ea typeface="Open Sans"/>
              <a:cs typeface="Open Sans"/>
              <a:sym typeface="Open Sans"/>
            </a:endParaRPr>
          </a:p>
          <a:p>
            <a:pPr marL="0" lvl="0" indent="0" algn="just" rtl="0">
              <a:lnSpc>
                <a:spcPct val="100000"/>
              </a:lnSpc>
              <a:spcBef>
                <a:spcPts val="360"/>
              </a:spcBef>
              <a:spcAft>
                <a:spcPts val="0"/>
              </a:spcAft>
              <a:buSzPts val="1656"/>
              <a:buNone/>
            </a:pPr>
            <a:endParaRPr dirty="0">
              <a:latin typeface="Open Sans"/>
              <a:ea typeface="Open Sans"/>
              <a:cs typeface="Open Sans"/>
              <a:sym typeface="Open Sans"/>
            </a:endParaRPr>
          </a:p>
          <a:p>
            <a:pPr marL="457200" lvl="0" indent="0" algn="just" rtl="0">
              <a:lnSpc>
                <a:spcPct val="100000"/>
              </a:lnSpc>
              <a:spcBef>
                <a:spcPts val="360"/>
              </a:spcBef>
              <a:spcAft>
                <a:spcPts val="0"/>
              </a:spcAft>
              <a:buSzPts val="1656"/>
              <a:buNone/>
            </a:pPr>
            <a:endParaRPr dirty="0">
              <a:latin typeface="Open Sans"/>
              <a:ea typeface="Open Sans"/>
              <a:cs typeface="Open Sans"/>
              <a:sym typeface="Open Sans"/>
            </a:endParaRPr>
          </a:p>
          <a:p>
            <a:pPr marL="0" lvl="0" indent="0" algn="just" rtl="0">
              <a:lnSpc>
                <a:spcPct val="100000"/>
              </a:lnSpc>
              <a:spcBef>
                <a:spcPts val="360"/>
              </a:spcBef>
              <a:spcAft>
                <a:spcPts val="0"/>
              </a:spcAft>
              <a:buSzPts val="1656"/>
              <a:buNone/>
            </a:pPr>
            <a:endParaRPr dirty="0">
              <a:latin typeface="Open Sans"/>
              <a:ea typeface="Open Sans"/>
              <a:cs typeface="Open Sans"/>
              <a:sym typeface="Open Sans"/>
            </a:endParaRPr>
          </a:p>
          <a:p>
            <a:pPr marL="123444" lvl="0" indent="0" algn="just" rtl="0">
              <a:lnSpc>
                <a:spcPct val="100000"/>
              </a:lnSpc>
              <a:spcBef>
                <a:spcPts val="360"/>
              </a:spcBef>
              <a:spcAft>
                <a:spcPts val="0"/>
              </a:spcAft>
              <a:buClr>
                <a:schemeClr val="dk1"/>
              </a:buClr>
              <a:buSzPts val="1656"/>
              <a:buFont typeface="Arial"/>
              <a:buNone/>
            </a:pPr>
            <a:r>
              <a:rPr lang="en-US" dirty="0">
                <a:latin typeface="Open Sans"/>
                <a:ea typeface="Open Sans"/>
                <a:cs typeface="Open Sans"/>
                <a:sym typeface="Open Sans"/>
              </a:rPr>
              <a:t> Indirect Competitors:</a:t>
            </a:r>
            <a:endParaRPr dirty="0">
              <a:latin typeface="Open Sans"/>
              <a:ea typeface="Open Sans"/>
              <a:cs typeface="Open Sans"/>
              <a:sym typeface="Open Sans"/>
            </a:endParaRPr>
          </a:p>
          <a:p>
            <a:pPr marL="457200" lvl="0" indent="-333756" algn="just" rtl="0">
              <a:lnSpc>
                <a:spcPct val="100000"/>
              </a:lnSpc>
              <a:spcBef>
                <a:spcPts val="0"/>
              </a:spcBef>
              <a:spcAft>
                <a:spcPts val="0"/>
              </a:spcAft>
              <a:buSzPts val="1656"/>
              <a:buFont typeface="Open Sans"/>
              <a:buChar char="◼"/>
            </a:pPr>
            <a:r>
              <a:rPr lang="en-US" dirty="0">
                <a:latin typeface="Open Sans"/>
                <a:ea typeface="Open Sans"/>
                <a:cs typeface="Open Sans"/>
                <a:sym typeface="Open Sans"/>
              </a:rPr>
              <a:t>Contract and temp-to-hire agencies</a:t>
            </a:r>
            <a:endParaRPr dirty="0">
              <a:latin typeface="Open Sans"/>
              <a:ea typeface="Open Sans"/>
              <a:cs typeface="Open Sans"/>
              <a:sym typeface="Open Sans"/>
            </a:endParaRPr>
          </a:p>
          <a:p>
            <a:pPr marL="457200" lvl="0" indent="-333756" algn="just" rtl="0">
              <a:lnSpc>
                <a:spcPct val="100000"/>
              </a:lnSpc>
              <a:spcBef>
                <a:spcPts val="0"/>
              </a:spcBef>
              <a:spcAft>
                <a:spcPts val="0"/>
              </a:spcAft>
              <a:buSzPts val="1656"/>
              <a:buFont typeface="Open Sans"/>
              <a:buChar char="◼"/>
            </a:pPr>
            <a:r>
              <a:rPr lang="en-US" dirty="0">
                <a:latin typeface="Open Sans"/>
                <a:ea typeface="Open Sans"/>
                <a:cs typeface="Open Sans"/>
                <a:sym typeface="Open Sans"/>
              </a:rPr>
              <a:t>Recruiting Agencies</a:t>
            </a:r>
            <a:endParaRPr dirty="0">
              <a:latin typeface="Open Sans"/>
              <a:ea typeface="Open Sans"/>
              <a:cs typeface="Open Sans"/>
              <a:sym typeface="Open Sans"/>
            </a:endParaRPr>
          </a:p>
          <a:p>
            <a:pPr marL="457200" lvl="0" indent="-333756" algn="just" rtl="0">
              <a:lnSpc>
                <a:spcPct val="100000"/>
              </a:lnSpc>
              <a:spcBef>
                <a:spcPts val="360"/>
              </a:spcBef>
              <a:spcAft>
                <a:spcPts val="0"/>
              </a:spcAft>
              <a:buSzPts val="1656"/>
              <a:buFont typeface="Open Sans"/>
              <a:buChar char="◼"/>
            </a:pPr>
            <a:r>
              <a:rPr lang="en-US" dirty="0">
                <a:latin typeface="Open Sans"/>
                <a:ea typeface="Open Sans"/>
                <a:cs typeface="Open Sans"/>
                <a:sym typeface="Open Sans"/>
              </a:rPr>
              <a:t>Internal Hires</a:t>
            </a:r>
            <a:endParaRPr dirty="0">
              <a:latin typeface="Open Sans"/>
              <a:ea typeface="Open Sans"/>
              <a:cs typeface="Open Sans"/>
              <a:sym typeface="Open Sans"/>
            </a:endParaRPr>
          </a:p>
          <a:p>
            <a:pPr marL="0" lvl="0" indent="0" algn="just" rtl="0">
              <a:lnSpc>
                <a:spcPct val="100000"/>
              </a:lnSpc>
              <a:spcBef>
                <a:spcPts val="0"/>
              </a:spcBef>
              <a:spcAft>
                <a:spcPts val="0"/>
              </a:spcAft>
              <a:buSzPts val="1656"/>
              <a:buNone/>
            </a:pPr>
            <a:endParaRPr dirty="0">
              <a:latin typeface="Open Sans"/>
              <a:ea typeface="Open Sans"/>
              <a:cs typeface="Open Sans"/>
              <a:sym typeface="Open Sans"/>
            </a:endParaRPr>
          </a:p>
        </p:txBody>
      </p:sp>
      <p:pic>
        <p:nvPicPr>
          <p:cNvPr id="173" name="Google Shape;173;p26"/>
          <p:cNvPicPr preferRelativeResize="0"/>
          <p:nvPr/>
        </p:nvPicPr>
        <p:blipFill rotWithShape="1">
          <a:blip r:embed="rId3">
            <a:alphaModFix/>
          </a:blip>
          <a:srcRect/>
          <a:stretch/>
        </p:blipFill>
        <p:spPr>
          <a:xfrm>
            <a:off x="6414339" y="2832468"/>
            <a:ext cx="2399926" cy="549500"/>
          </a:xfrm>
          <a:prstGeom prst="rect">
            <a:avLst/>
          </a:prstGeom>
          <a:noFill/>
          <a:ln>
            <a:noFill/>
          </a:ln>
        </p:spPr>
      </p:pic>
      <p:pic>
        <p:nvPicPr>
          <p:cNvPr id="174" name="Google Shape;174;p26"/>
          <p:cNvPicPr preferRelativeResize="0"/>
          <p:nvPr/>
        </p:nvPicPr>
        <p:blipFill rotWithShape="1">
          <a:blip r:embed="rId4">
            <a:alphaModFix/>
          </a:blip>
          <a:srcRect/>
          <a:stretch/>
        </p:blipFill>
        <p:spPr>
          <a:xfrm>
            <a:off x="1774134" y="2901049"/>
            <a:ext cx="2143125" cy="561975"/>
          </a:xfrm>
          <a:prstGeom prst="rect">
            <a:avLst/>
          </a:prstGeom>
          <a:noFill/>
          <a:ln>
            <a:noFill/>
          </a:ln>
        </p:spPr>
      </p:pic>
      <p:pic>
        <p:nvPicPr>
          <p:cNvPr id="175" name="Google Shape;175;p26"/>
          <p:cNvPicPr preferRelativeResize="0"/>
          <p:nvPr/>
        </p:nvPicPr>
        <p:blipFill rotWithShape="1">
          <a:blip r:embed="rId5">
            <a:alphaModFix/>
          </a:blip>
          <a:srcRect l="414349" t="7050" r="-414349" b="-7050"/>
          <a:stretch/>
        </p:blipFill>
        <p:spPr>
          <a:xfrm>
            <a:off x="7584825" y="2693013"/>
            <a:ext cx="1012525" cy="1121900"/>
          </a:xfrm>
          <a:prstGeom prst="rect">
            <a:avLst/>
          </a:prstGeom>
          <a:noFill/>
          <a:ln>
            <a:noFill/>
          </a:ln>
        </p:spPr>
      </p:pic>
      <p:pic>
        <p:nvPicPr>
          <p:cNvPr id="176" name="Google Shape;176;p26"/>
          <p:cNvPicPr preferRelativeResize="0"/>
          <p:nvPr/>
        </p:nvPicPr>
        <p:blipFill rotWithShape="1">
          <a:blip r:embed="rId5">
            <a:alphaModFix/>
          </a:blip>
          <a:srcRect/>
          <a:stretch/>
        </p:blipFill>
        <p:spPr>
          <a:xfrm>
            <a:off x="4732600" y="2711363"/>
            <a:ext cx="1295350" cy="1435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pSp>
        <p:nvGrpSpPr>
          <p:cNvPr id="181" name="Google Shape;181;p30"/>
          <p:cNvGrpSpPr/>
          <p:nvPr/>
        </p:nvGrpSpPr>
        <p:grpSpPr>
          <a:xfrm>
            <a:off x="939739" y="2242841"/>
            <a:ext cx="10289028" cy="4243645"/>
            <a:chOff x="4074" y="371511"/>
            <a:chExt cx="10289028" cy="4243645"/>
          </a:xfrm>
        </p:grpSpPr>
        <p:sp>
          <p:nvSpPr>
            <p:cNvPr id="182" name="Google Shape;182;p30"/>
            <p:cNvSpPr/>
            <p:nvPr/>
          </p:nvSpPr>
          <p:spPr>
            <a:xfrm>
              <a:off x="204990" y="429996"/>
              <a:ext cx="4821975" cy="1838347"/>
            </a:xfrm>
            <a:prstGeom prst="rect">
              <a:avLst/>
            </a:prstGeom>
            <a:solidFill>
              <a:schemeClr val="lt1">
                <a:alpha val="40000"/>
              </a:schemeClr>
            </a:solidFill>
            <a:ln w="9525" cap="flat" cmpd="sng">
              <a:solidFill>
                <a:srgbClr val="4D11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30"/>
            <p:cNvSpPr txBox="1"/>
            <p:nvPr/>
          </p:nvSpPr>
          <p:spPr>
            <a:xfrm>
              <a:off x="204990" y="429996"/>
              <a:ext cx="4821975" cy="1838347"/>
            </a:xfrm>
            <a:prstGeom prst="rect">
              <a:avLst/>
            </a:prstGeom>
            <a:noFill/>
            <a:ln>
              <a:noFill/>
            </a:ln>
          </p:spPr>
          <p:txBody>
            <a:bodyPr spcFirstLastPara="1" wrap="square" lIns="1020650" tIns="87625" rIns="87625" bIns="87625" anchor="t"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dirty="0">
                  <a:solidFill>
                    <a:srgbClr val="000000"/>
                  </a:solidFill>
                  <a:latin typeface="Arial"/>
                  <a:ea typeface="Arial"/>
                  <a:cs typeface="Arial"/>
                  <a:sym typeface="Arial"/>
                </a:rPr>
                <a:t>CORPORATE PARTNERS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805"/>
                </a:spcBef>
                <a:spcAft>
                  <a:spcPts val="0"/>
                </a:spcAft>
                <a:buClr>
                  <a:srgbClr val="000000"/>
                </a:buClr>
                <a:buSzPts val="1656"/>
                <a:buFont typeface="Arial"/>
                <a:buNone/>
              </a:pPr>
              <a:r>
                <a:rPr lang="en-US" sz="1800" b="0" i="0" u="none" strike="noStrike" cap="none" dirty="0">
                  <a:solidFill>
                    <a:srgbClr val="000000"/>
                  </a:solidFill>
                  <a:latin typeface="Open Sans"/>
                  <a:ea typeface="Open Sans"/>
                  <a:cs typeface="Open Sans"/>
                  <a:sym typeface="Open Sans"/>
                </a:rPr>
                <a:t>Expand profile of targeted sponsors &amp; empower with tools to advocate for the program.</a:t>
              </a:r>
              <a:endParaRPr sz="1800" b="0" i="0" u="none" strike="noStrike" cap="none" dirty="0">
                <a:solidFill>
                  <a:srgbClr val="000000"/>
                </a:solidFill>
                <a:latin typeface="Open Sans"/>
                <a:ea typeface="Open Sans"/>
                <a:cs typeface="Open Sans"/>
                <a:sym typeface="Open Sans"/>
              </a:endParaRPr>
            </a:p>
          </p:txBody>
        </p:sp>
        <p:sp>
          <p:nvSpPr>
            <p:cNvPr id="184" name="Google Shape;184;p30"/>
            <p:cNvSpPr/>
            <p:nvPr/>
          </p:nvSpPr>
          <p:spPr>
            <a:xfrm>
              <a:off x="4074" y="378077"/>
              <a:ext cx="1054807" cy="1582210"/>
            </a:xfrm>
            <a:prstGeom prst="rect">
              <a:avLst/>
            </a:prstGeom>
            <a:blipFill rotWithShape="1">
              <a:blip r:embed="rId3">
                <a:alphaModFix/>
              </a:blip>
              <a:stretch>
                <a:fillRect l="-24995" r="-24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0"/>
            <p:cNvSpPr/>
            <p:nvPr/>
          </p:nvSpPr>
          <p:spPr>
            <a:xfrm>
              <a:off x="5471127" y="410297"/>
              <a:ext cx="4821975" cy="1864612"/>
            </a:xfrm>
            <a:prstGeom prst="rect">
              <a:avLst/>
            </a:prstGeom>
            <a:solidFill>
              <a:schemeClr val="lt1">
                <a:alpha val="40000"/>
              </a:schemeClr>
            </a:solidFill>
            <a:ln w="9525" cap="flat" cmpd="sng">
              <a:solidFill>
                <a:srgbClr val="4D11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0"/>
            <p:cNvSpPr txBox="1"/>
            <p:nvPr/>
          </p:nvSpPr>
          <p:spPr>
            <a:xfrm>
              <a:off x="5471127" y="410297"/>
              <a:ext cx="4821975" cy="1864612"/>
            </a:xfrm>
            <a:prstGeom prst="rect">
              <a:avLst/>
            </a:prstGeom>
            <a:noFill/>
            <a:ln>
              <a:noFill/>
            </a:ln>
          </p:spPr>
          <p:txBody>
            <a:bodyPr spcFirstLastPara="1" wrap="square" lIns="1020650" tIns="87625" rIns="87625" bIns="87625" anchor="t"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MARKETING</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805"/>
                </a:spcBef>
                <a:spcAft>
                  <a:spcPts val="0"/>
                </a:spcAft>
                <a:buClr>
                  <a:srgbClr val="000000"/>
                </a:buClr>
                <a:buSzPts val="1656"/>
                <a:buFont typeface="Arial"/>
                <a:buNone/>
              </a:pPr>
              <a:r>
                <a:rPr lang="en-US" sz="1800" b="0" i="0" u="none" strike="noStrike" cap="none">
                  <a:solidFill>
                    <a:srgbClr val="000000"/>
                  </a:solidFill>
                  <a:latin typeface="Open Sans"/>
                  <a:ea typeface="Open Sans"/>
                  <a:cs typeface="Open Sans"/>
                  <a:sym typeface="Open Sans"/>
                </a:rPr>
                <a:t>Marketing to expand awareness and convey value.</a:t>
              </a:r>
              <a:endParaRPr sz="1800" b="0" i="0" u="none" strike="noStrike" cap="none">
                <a:solidFill>
                  <a:srgbClr val="000000"/>
                </a:solidFill>
                <a:latin typeface="Arial"/>
                <a:ea typeface="Arial"/>
                <a:cs typeface="Arial"/>
                <a:sym typeface="Arial"/>
              </a:endParaRPr>
            </a:p>
          </p:txBody>
        </p:sp>
        <p:sp>
          <p:nvSpPr>
            <p:cNvPr id="187" name="Google Shape;187;p30"/>
            <p:cNvSpPr/>
            <p:nvPr/>
          </p:nvSpPr>
          <p:spPr>
            <a:xfrm>
              <a:off x="5270212" y="371511"/>
              <a:ext cx="1054807" cy="1582210"/>
            </a:xfrm>
            <a:prstGeom prst="rect">
              <a:avLst/>
            </a:prstGeom>
            <a:blipFill rotWithShape="1">
              <a:blip r:embed="rId4">
                <a:alphaModFix/>
              </a:blip>
              <a:stretch>
                <a:fillRect l="-24995" r="-24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30"/>
            <p:cNvSpPr/>
            <p:nvPr/>
          </p:nvSpPr>
          <p:spPr>
            <a:xfrm>
              <a:off x="204990" y="2449351"/>
              <a:ext cx="4821975" cy="2163816"/>
            </a:xfrm>
            <a:prstGeom prst="rect">
              <a:avLst/>
            </a:prstGeom>
            <a:solidFill>
              <a:schemeClr val="lt1">
                <a:alpha val="40000"/>
              </a:schemeClr>
            </a:solidFill>
            <a:ln w="9525" cap="flat" cmpd="sng">
              <a:solidFill>
                <a:srgbClr val="4D11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30"/>
            <p:cNvSpPr txBox="1"/>
            <p:nvPr/>
          </p:nvSpPr>
          <p:spPr>
            <a:xfrm>
              <a:off x="204990" y="2449351"/>
              <a:ext cx="4821975" cy="2163816"/>
            </a:xfrm>
            <a:prstGeom prst="rect">
              <a:avLst/>
            </a:prstGeom>
            <a:noFill/>
            <a:ln>
              <a:noFill/>
            </a:ln>
          </p:spPr>
          <p:txBody>
            <a:bodyPr spcFirstLastPara="1" wrap="square" lIns="1020650" tIns="87625" rIns="87625" bIns="87625" anchor="t"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ORGANIZATIONAL READINESS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805"/>
                </a:spcBef>
                <a:spcAft>
                  <a:spcPts val="0"/>
                </a:spcAft>
                <a:buClr>
                  <a:srgbClr val="000000"/>
                </a:buClr>
                <a:buSzPts val="1656"/>
                <a:buFont typeface="Arial"/>
                <a:buNone/>
              </a:pPr>
              <a:r>
                <a:rPr lang="en-US" sz="1800" b="0" i="0" u="none" strike="noStrike" cap="none">
                  <a:solidFill>
                    <a:srgbClr val="000000"/>
                  </a:solidFill>
                  <a:latin typeface="Open Sans"/>
                  <a:ea typeface="Open Sans"/>
                  <a:cs typeface="Open Sans"/>
                  <a:sym typeface="Open Sans"/>
                </a:rPr>
                <a:t>Expand offerings focused on culture &amp; organizational readiness, with a focus on retention</a:t>
              </a:r>
              <a:endParaRPr sz="1800" b="0" i="0" u="none" strike="noStrike" cap="none">
                <a:solidFill>
                  <a:srgbClr val="000000"/>
                </a:solidFill>
                <a:latin typeface="Open Sans"/>
                <a:ea typeface="Open Sans"/>
                <a:cs typeface="Open Sans"/>
                <a:sym typeface="Open Sans"/>
              </a:endParaRPr>
            </a:p>
          </p:txBody>
        </p:sp>
        <p:sp>
          <p:nvSpPr>
            <p:cNvPr id="190" name="Google Shape;190;p30"/>
            <p:cNvSpPr/>
            <p:nvPr/>
          </p:nvSpPr>
          <p:spPr>
            <a:xfrm>
              <a:off x="4074" y="2560167"/>
              <a:ext cx="1054807" cy="1582210"/>
            </a:xfrm>
            <a:prstGeom prst="rect">
              <a:avLst/>
            </a:prstGeom>
            <a:blipFill rotWithShape="1">
              <a:blip r:embed="rId5">
                <a:alphaModFix/>
              </a:blip>
              <a:stretch>
                <a:fillRect l="-24995" r="-24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30"/>
            <p:cNvSpPr/>
            <p:nvPr/>
          </p:nvSpPr>
          <p:spPr>
            <a:xfrm>
              <a:off x="5471127" y="2447362"/>
              <a:ext cx="4821975" cy="2167794"/>
            </a:xfrm>
            <a:prstGeom prst="rect">
              <a:avLst/>
            </a:prstGeom>
            <a:solidFill>
              <a:schemeClr val="lt1">
                <a:alpha val="40000"/>
              </a:schemeClr>
            </a:solidFill>
            <a:ln w="9525" cap="flat" cmpd="sng">
              <a:solidFill>
                <a:srgbClr val="4D11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30"/>
            <p:cNvSpPr txBox="1"/>
            <p:nvPr/>
          </p:nvSpPr>
          <p:spPr>
            <a:xfrm>
              <a:off x="5471127" y="2447362"/>
              <a:ext cx="4821975" cy="2167794"/>
            </a:xfrm>
            <a:prstGeom prst="rect">
              <a:avLst/>
            </a:prstGeom>
            <a:noFill/>
            <a:ln>
              <a:noFill/>
            </a:ln>
          </p:spPr>
          <p:txBody>
            <a:bodyPr spcFirstLastPara="1" wrap="square" lIns="1020650" tIns="87625" rIns="87625" bIns="87625" anchor="t"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SKILL DEVELOPMENT</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805"/>
                </a:spcBef>
                <a:spcAft>
                  <a:spcPts val="0"/>
                </a:spcAft>
                <a:buClr>
                  <a:srgbClr val="000000"/>
                </a:buClr>
                <a:buSzPts val="1656"/>
                <a:buFont typeface="Arial"/>
                <a:buNone/>
              </a:pPr>
              <a:r>
                <a:rPr lang="en-US" sz="1800" b="0" i="0" u="none" strike="noStrike" cap="none">
                  <a:solidFill>
                    <a:srgbClr val="000000"/>
                  </a:solidFill>
                  <a:latin typeface="Open Sans"/>
                  <a:ea typeface="Open Sans"/>
                  <a:cs typeface="Open Sans"/>
                  <a:sym typeface="Open Sans"/>
                </a:rPr>
                <a:t>Expand skill development to include CS fundamentals &amp; non-technical IT career paths</a:t>
              </a:r>
              <a:endParaRPr sz="1800" b="0" i="0" u="none" strike="noStrike" cap="none">
                <a:solidFill>
                  <a:srgbClr val="000000"/>
                </a:solidFill>
                <a:latin typeface="Arial"/>
                <a:ea typeface="Arial"/>
                <a:cs typeface="Arial"/>
                <a:sym typeface="Arial"/>
              </a:endParaRPr>
            </a:p>
          </p:txBody>
        </p:sp>
        <p:sp>
          <p:nvSpPr>
            <p:cNvPr id="193" name="Google Shape;193;p30"/>
            <p:cNvSpPr/>
            <p:nvPr/>
          </p:nvSpPr>
          <p:spPr>
            <a:xfrm>
              <a:off x="5270212" y="2560167"/>
              <a:ext cx="1054807" cy="1582210"/>
            </a:xfrm>
            <a:prstGeom prst="rect">
              <a:avLst/>
            </a:prstGeom>
            <a:blipFill rotWithShape="1">
              <a:blip r:embed="rId6">
                <a:alphaModFix/>
              </a:blip>
              <a:stretch>
                <a:fillRect l="-24995" r="-24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4" name="Google Shape;194;p30"/>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SzPts val="1800"/>
              <a:buNone/>
            </a:pPr>
            <a:r>
              <a:rPr lang="en-US" sz="3200"/>
              <a:t>OUR RECOMMENDATIONS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6"/>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Open Sans"/>
              <a:buNone/>
            </a:pPr>
            <a:r>
              <a:rPr lang="en-US" sz="2500">
                <a:latin typeface="Open Sans"/>
                <a:ea typeface="Open Sans"/>
                <a:cs typeface="Open Sans"/>
                <a:sym typeface="Open Sans"/>
              </a:rPr>
              <a:t>RECOMMENDATION #1: </a:t>
            </a:r>
            <a:endParaRPr sz="2500">
              <a:latin typeface="Open Sans"/>
              <a:ea typeface="Open Sans"/>
              <a:cs typeface="Open Sans"/>
              <a:sym typeface="Open Sans"/>
            </a:endParaRPr>
          </a:p>
          <a:p>
            <a:pPr marL="0" lvl="0" indent="0" algn="l" rtl="0">
              <a:lnSpc>
                <a:spcPct val="100000"/>
              </a:lnSpc>
              <a:spcBef>
                <a:spcPts val="0"/>
              </a:spcBef>
              <a:spcAft>
                <a:spcPts val="0"/>
              </a:spcAft>
              <a:buClr>
                <a:schemeClr val="lt1"/>
              </a:buClr>
              <a:buSzPts val="2800"/>
              <a:buFont typeface="Open Sans"/>
              <a:buNone/>
            </a:pPr>
            <a:r>
              <a:rPr lang="en-US">
                <a:latin typeface="Open Sans"/>
                <a:ea typeface="Open Sans"/>
                <a:cs typeface="Open Sans"/>
                <a:sym typeface="Open Sans"/>
              </a:rPr>
              <a:t>EXPAND PROFILE OF POTENTIAL SPONSORS</a:t>
            </a:r>
            <a:endParaRPr/>
          </a:p>
        </p:txBody>
      </p:sp>
      <p:sp>
        <p:nvSpPr>
          <p:cNvPr id="200" name="Google Shape;200;p6"/>
          <p:cNvSpPr txBox="1">
            <a:spLocks noGrp="1"/>
          </p:cNvSpPr>
          <p:nvPr>
            <p:ph type="body" idx="1"/>
          </p:nvPr>
        </p:nvSpPr>
        <p:spPr>
          <a:xfrm>
            <a:off x="1433687" y="2022454"/>
            <a:ext cx="8732955" cy="367830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1656"/>
              <a:buChar char="◼"/>
            </a:pPr>
            <a:r>
              <a:rPr lang="en-US" dirty="0">
                <a:latin typeface="Open Sans" panose="020B0606030504020204" pitchFamily="34" charset="0"/>
                <a:ea typeface="Open Sans" panose="020B0606030504020204" pitchFamily="34" charset="0"/>
                <a:cs typeface="Open Sans" panose="020B0606030504020204" pitchFamily="34" charset="0"/>
                <a:sym typeface="Open Sans"/>
              </a:rPr>
              <a:t>Use corporate and buyer profiles to build </a:t>
            </a:r>
            <a:r>
              <a:rPr lang="en-US" b="1" dirty="0">
                <a:latin typeface="Open Sans" panose="020B0606030504020204" pitchFamily="34" charset="0"/>
                <a:ea typeface="Open Sans" panose="020B0606030504020204" pitchFamily="34" charset="0"/>
                <a:cs typeface="Open Sans" panose="020B0606030504020204" pitchFamily="34" charset="0"/>
                <a:sym typeface="Open Sans"/>
              </a:rPr>
              <a:t>prospect list</a:t>
            </a:r>
            <a:endParaRPr b="1" dirty="0">
              <a:latin typeface="Open Sans" panose="020B0606030504020204" pitchFamily="34" charset="0"/>
              <a:ea typeface="Open Sans" panose="020B0606030504020204" pitchFamily="34" charset="0"/>
              <a:cs typeface="Open Sans" panose="020B0606030504020204" pitchFamily="34" charset="0"/>
              <a:sym typeface="Open Sans"/>
            </a:endParaRPr>
          </a:p>
          <a:p>
            <a:pPr marL="306000" lvl="0" indent="-306000" algn="l" rtl="0">
              <a:lnSpc>
                <a:spcPct val="100000"/>
              </a:lnSpc>
              <a:spcBef>
                <a:spcPts val="0"/>
              </a:spcBef>
              <a:spcAft>
                <a:spcPts val="0"/>
              </a:spcAft>
              <a:buSzPts val="1656"/>
              <a:buChar char="◼"/>
            </a:pPr>
            <a:r>
              <a:rPr lang="en-US" dirty="0">
                <a:latin typeface="Open Sans" panose="020B0606030504020204" pitchFamily="34" charset="0"/>
                <a:ea typeface="Open Sans" panose="020B0606030504020204" pitchFamily="34" charset="0"/>
                <a:cs typeface="Open Sans" panose="020B0606030504020204" pitchFamily="34" charset="0"/>
                <a:sym typeface="Open Sans"/>
              </a:rPr>
              <a:t>Increase connections to IT leaders in the Twin Cities</a:t>
            </a:r>
            <a:endParaRPr dirty="0">
              <a:latin typeface="Open Sans" panose="020B0606030504020204" pitchFamily="34" charset="0"/>
              <a:ea typeface="Open Sans" panose="020B0606030504020204" pitchFamily="34" charset="0"/>
              <a:cs typeface="Open Sans" panose="020B0606030504020204" pitchFamily="34" charset="0"/>
            </a:endParaRPr>
          </a:p>
          <a:p>
            <a:pPr marL="306000" lvl="0" indent="-306000" algn="l" rtl="0">
              <a:lnSpc>
                <a:spcPct val="100000"/>
              </a:lnSpc>
              <a:spcBef>
                <a:spcPts val="960"/>
              </a:spcBef>
              <a:spcAft>
                <a:spcPts val="0"/>
              </a:spcAft>
              <a:buSzPts val="1656"/>
              <a:buChar char="◼"/>
            </a:pPr>
            <a:r>
              <a:rPr lang="en-US" dirty="0">
                <a:latin typeface="Open Sans" panose="020B0606030504020204" pitchFamily="34" charset="0"/>
                <a:ea typeface="Open Sans" panose="020B0606030504020204" pitchFamily="34" charset="0"/>
                <a:cs typeface="Open Sans" panose="020B0606030504020204" pitchFamily="34" charset="0"/>
                <a:sym typeface="Open Sans"/>
              </a:rPr>
              <a:t>Network with mid-level managers and provide the tools they need to create a business case inside their companies</a:t>
            </a:r>
            <a:endParaRPr dirty="0">
              <a:latin typeface="Open Sans" panose="020B0606030504020204" pitchFamily="34" charset="0"/>
              <a:ea typeface="Open Sans" panose="020B0606030504020204" pitchFamily="34" charset="0"/>
              <a:cs typeface="Open Sans" panose="020B0606030504020204" pitchFamily="34" charset="0"/>
            </a:endParaRPr>
          </a:p>
          <a:p>
            <a:pPr marL="306000" lvl="0" indent="-306000" algn="l" rtl="0">
              <a:lnSpc>
                <a:spcPct val="100000"/>
              </a:lnSpc>
              <a:spcBef>
                <a:spcPts val="960"/>
              </a:spcBef>
              <a:spcAft>
                <a:spcPts val="0"/>
              </a:spcAft>
              <a:buSzPts val="1656"/>
              <a:buChar char="◼"/>
            </a:pPr>
            <a:r>
              <a:rPr lang="en-US" dirty="0">
                <a:latin typeface="Open Sans" panose="020B0606030504020204" pitchFamily="34" charset="0"/>
                <a:ea typeface="Open Sans" panose="020B0606030504020204" pitchFamily="34" charset="0"/>
                <a:cs typeface="Open Sans" panose="020B0606030504020204" pitchFamily="34" charset="0"/>
                <a:sym typeface="Open Sans"/>
              </a:rPr>
              <a:t>Market a </a:t>
            </a:r>
            <a:r>
              <a:rPr lang="en-US" b="1" dirty="0">
                <a:latin typeface="Open Sans" panose="020B0606030504020204" pitchFamily="34" charset="0"/>
                <a:ea typeface="Open Sans" panose="020B0606030504020204" pitchFamily="34" charset="0"/>
                <a:cs typeface="Open Sans" panose="020B0606030504020204" pitchFamily="34" charset="0"/>
                <a:sym typeface="Open Sans"/>
              </a:rPr>
              <a:t>shared value approach</a:t>
            </a:r>
            <a:r>
              <a:rPr lang="en-US" dirty="0">
                <a:latin typeface="Open Sans" panose="020B0606030504020204" pitchFamily="34" charset="0"/>
                <a:ea typeface="Open Sans" panose="020B0606030504020204" pitchFamily="34" charset="0"/>
                <a:cs typeface="Open Sans" panose="020B0606030504020204" pitchFamily="34" charset="0"/>
                <a:sym typeface="Open Sans"/>
              </a:rPr>
              <a:t> to build partnership across IT, HR, and Corporate Philanthropy/ Corporate Social Responsibility</a:t>
            </a:r>
            <a:endParaRPr dirty="0">
              <a:latin typeface="Open Sans" panose="020B0606030504020204" pitchFamily="34" charset="0"/>
              <a:ea typeface="Open Sans" panose="020B0606030504020204" pitchFamily="34" charset="0"/>
              <a:cs typeface="Open Sans" panose="020B0606030504020204" pitchFamily="34" charset="0"/>
            </a:endParaRPr>
          </a:p>
          <a:p>
            <a:pPr marL="306000" lvl="0" indent="-306000" algn="l" rtl="0">
              <a:lnSpc>
                <a:spcPct val="100000"/>
              </a:lnSpc>
              <a:spcBef>
                <a:spcPts val="960"/>
              </a:spcBef>
              <a:spcAft>
                <a:spcPts val="0"/>
              </a:spcAft>
              <a:buSzPts val="1656"/>
              <a:buChar char="◼"/>
            </a:pPr>
            <a:r>
              <a:rPr lang="en-US" dirty="0">
                <a:latin typeface="Open Sans" panose="020B0606030504020204" pitchFamily="34" charset="0"/>
                <a:ea typeface="Open Sans" panose="020B0606030504020204" pitchFamily="34" charset="0"/>
                <a:cs typeface="Open Sans" panose="020B0606030504020204" pitchFamily="34" charset="0"/>
                <a:sym typeface="Open Sans"/>
              </a:rPr>
              <a:t>Offer </a:t>
            </a:r>
            <a:r>
              <a:rPr lang="en-US" b="1" dirty="0">
                <a:latin typeface="Open Sans" panose="020B0606030504020204" pitchFamily="34" charset="0"/>
                <a:ea typeface="Open Sans" panose="020B0606030504020204" pitchFamily="34" charset="0"/>
                <a:cs typeface="Open Sans" panose="020B0606030504020204" pitchFamily="34" charset="0"/>
                <a:sym typeface="Open Sans"/>
              </a:rPr>
              <a:t>Collaboration model cohort</a:t>
            </a:r>
            <a:r>
              <a:rPr lang="en-US" dirty="0">
                <a:latin typeface="Open Sans" panose="020B0606030504020204" pitchFamily="34" charset="0"/>
                <a:ea typeface="Open Sans" panose="020B0606030504020204" pitchFamily="34" charset="0"/>
                <a:cs typeface="Open Sans" panose="020B0606030504020204" pitchFamily="34" charset="0"/>
                <a:sym typeface="Open Sans"/>
              </a:rPr>
              <a:t> for common needs across companies</a:t>
            </a:r>
            <a:endParaRPr dirty="0">
              <a:latin typeface="Open Sans" panose="020B0606030504020204" pitchFamily="34" charset="0"/>
              <a:ea typeface="Open Sans" panose="020B0606030504020204" pitchFamily="34" charset="0"/>
              <a:cs typeface="Open Sans" panose="020B0606030504020204" pitchFamily="34" charset="0"/>
              <a:sym typeface="Open Sans"/>
            </a:endParaRPr>
          </a:p>
          <a:p>
            <a:pPr marL="306000" lvl="0" indent="-306000" algn="l" rtl="0">
              <a:lnSpc>
                <a:spcPct val="100000"/>
              </a:lnSpc>
              <a:spcBef>
                <a:spcPts val="960"/>
              </a:spcBef>
              <a:spcAft>
                <a:spcPts val="0"/>
              </a:spcAft>
              <a:buSzPts val="1656"/>
              <a:buChar char="◼"/>
            </a:pPr>
            <a:r>
              <a:rPr lang="en-US" dirty="0">
                <a:latin typeface="Open Sans" panose="020B0606030504020204" pitchFamily="34" charset="0"/>
                <a:ea typeface="Open Sans" panose="020B0606030504020204" pitchFamily="34" charset="0"/>
                <a:cs typeface="Open Sans" panose="020B0606030504020204" pitchFamily="34" charset="0"/>
                <a:sym typeface="Open Sans"/>
              </a:rPr>
              <a:t>Is there opportunity in the government/public sectors?</a:t>
            </a:r>
            <a:endParaRPr dirty="0">
              <a:latin typeface="Open Sans" panose="020B0606030504020204" pitchFamily="34" charset="0"/>
              <a:ea typeface="Open Sans" panose="020B0606030504020204" pitchFamily="34" charset="0"/>
              <a:cs typeface="Open Sans" panose="020B0606030504020204" pitchFamily="34" charset="0"/>
              <a:sym typeface="Open Sans"/>
            </a:endParaRPr>
          </a:p>
        </p:txBody>
      </p:sp>
      <p:pic>
        <p:nvPicPr>
          <p:cNvPr id="201" name="Google Shape;201;p6"/>
          <p:cNvPicPr preferRelativeResize="0"/>
          <p:nvPr/>
        </p:nvPicPr>
        <p:blipFill>
          <a:blip r:embed="rId3">
            <a:alphaModFix/>
          </a:blip>
          <a:stretch>
            <a:fillRect/>
          </a:stretch>
        </p:blipFill>
        <p:spPr>
          <a:xfrm>
            <a:off x="10154163" y="1876088"/>
            <a:ext cx="1343025" cy="1343025"/>
          </a:xfrm>
          <a:prstGeom prst="rect">
            <a:avLst/>
          </a:prstGeom>
          <a:noFill/>
          <a:ln>
            <a:noFill/>
          </a:ln>
        </p:spPr>
      </p:pic>
    </p:spTree>
  </p:cSld>
  <p:clrMapOvr>
    <a:masterClrMapping/>
  </p:clrMapOvr>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CE6D15C57D644B951CECD83C191385" ma:contentTypeVersion="14" ma:contentTypeDescription="Create a new document." ma:contentTypeScope="" ma:versionID="d455f50e85e3e5ff6257aea4de93fda4">
  <xsd:schema xmlns:xsd="http://www.w3.org/2001/XMLSchema" xmlns:xs="http://www.w3.org/2001/XMLSchema" xmlns:p="http://schemas.microsoft.com/office/2006/metadata/properties" xmlns:ns2="cb833c35-ba17-4fe0-ad7b-02ba429f0878" xmlns:ns3="616723d3-6109-4da8-9c9b-9f66caea59b5" targetNamespace="http://schemas.microsoft.com/office/2006/metadata/properties" ma:root="true" ma:fieldsID="963c7b1f11b7401f85492e5dc110747d" ns2:_="" ns3:_="">
    <xsd:import namespace="cb833c35-ba17-4fe0-ad7b-02ba429f0878"/>
    <xsd:import namespace="616723d3-6109-4da8-9c9b-9f66caea59b5"/>
    <xsd:element name="properties">
      <xsd:complexType>
        <xsd:sequence>
          <xsd:element name="documentManagement">
            <xsd:complexType>
              <xsd:all>
                <xsd:element ref="ns2:_dlc_DocIdUrl" minOccurs="0"/>
                <xsd:element ref="ns2:_dlc_DocId"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2:SharedWithUsers" minOccurs="0"/>
                <xsd:element ref="ns2:SharedWithDetail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33c35-ba17-4fe0-ad7b-02ba429f0878" elementFormDefault="qualified">
    <xsd:import namespace="http://schemas.microsoft.com/office/2006/documentManagement/types"/>
    <xsd:import namespace="http://schemas.microsoft.com/office/infopath/2007/PartnerControls"/>
    <xsd:element name="_dlc_DocIdUrl" ma:index="2"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8" nillable="true" ma:displayName="Document ID Value" ma:description="The value of the document ID assigned to this item." ma:hidden="true" ma:internalName="_dlc_DocId" ma:readOnly="false">
      <xsd:simpleType>
        <xsd:restriction base="dms:Text"/>
      </xsd:simpleType>
    </xsd:element>
    <xsd:element name="_dlc_DocIdPersistId" ma:index="10" nillable="true" ma:displayName="Persist ID" ma:description="Keep ID on add." ma:hidden="true" ma:internalName="_dlc_DocIdPersistId" ma:readOnly="fals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6723d3-6109-4da8-9c9b-9f66caea59b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hidden="true"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PersistId xmlns="cb833c35-ba17-4fe0-ad7b-02ba429f0878" xsi:nil="true"/>
    <_dlc_DocId xmlns="cb833c35-ba17-4fe0-ad7b-02ba429f0878">EWRDVMZQPENA-647281013-263561</_dlc_DocId>
    <_dlc_DocIdUrl xmlns="cb833c35-ba17-4fe0-ad7b-02ba429f0878">
      <Url>https://mhta.sharepoint.com/sites/Public/_layouts/15/DocIdRedir.aspx?ID=EWRDVMZQPENA-647281013-263561</Url>
      <Description>EWRDVMZQPENA-647281013-263561</Description>
    </_dlc_DocIdUrl>
  </documentManagement>
</p:properties>
</file>

<file path=customXml/itemProps1.xml><?xml version="1.0" encoding="utf-8"?>
<ds:datastoreItem xmlns:ds="http://schemas.openxmlformats.org/officeDocument/2006/customXml" ds:itemID="{69B744E5-E339-4906-9C53-595BE42C6FA6}"/>
</file>

<file path=customXml/itemProps2.xml><?xml version="1.0" encoding="utf-8"?>
<ds:datastoreItem xmlns:ds="http://schemas.openxmlformats.org/officeDocument/2006/customXml" ds:itemID="{07E186DB-9AE1-46A1-8F4B-BC87BFCDD3F3}"/>
</file>

<file path=customXml/itemProps3.xml><?xml version="1.0" encoding="utf-8"?>
<ds:datastoreItem xmlns:ds="http://schemas.openxmlformats.org/officeDocument/2006/customXml" ds:itemID="{6719D972-5D6A-4B3B-9EEB-CE7AAA837933}"/>
</file>

<file path=customXml/itemProps4.xml><?xml version="1.0" encoding="utf-8"?>
<ds:datastoreItem xmlns:ds="http://schemas.openxmlformats.org/officeDocument/2006/customXml" ds:itemID="{A6798FA1-D54D-4239-A661-906C130AE8F2}"/>
</file>

<file path=docProps/app.xml><?xml version="1.0" encoding="utf-8"?>
<Properties xmlns="http://schemas.openxmlformats.org/officeDocument/2006/extended-properties" xmlns:vt="http://schemas.openxmlformats.org/officeDocument/2006/docPropsVTypes">
  <TotalTime>2</TotalTime>
  <Words>2772</Words>
  <Application>Microsoft Office PowerPoint</Application>
  <PresentationFormat>Widescreen</PresentationFormat>
  <Paragraphs>255</Paragraphs>
  <Slides>14</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Open Sans</vt:lpstr>
      <vt:lpstr>Arial</vt:lpstr>
      <vt:lpstr>Noto Sans Symbols</vt:lpstr>
      <vt:lpstr>Gill Sans</vt:lpstr>
      <vt:lpstr>Calibri</vt:lpstr>
      <vt:lpstr>Dividend</vt:lpstr>
      <vt:lpstr>EXPANDING DREAM CORPS TECH IMPACT THROUGH NEW TWIN CITIES PARTNERSHIPS</vt:lpstr>
      <vt:lpstr>INTRODUCING DREAM CORPS TECH</vt:lpstr>
      <vt:lpstr>THE DREAM TEAM</vt:lpstr>
      <vt:lpstr>PROJECT OBJECTIVES</vt:lpstr>
      <vt:lpstr>OUR APPROACH</vt:lpstr>
      <vt:lpstr>ANALYSIS OF DREAM CORPS CURRENT STATE</vt:lpstr>
      <vt:lpstr>MARKET ANALYSIS FINDINGS</vt:lpstr>
      <vt:lpstr>OUR RECOMMENDATIONS</vt:lpstr>
      <vt:lpstr>RECOMMENDATION #1:  EXPAND PROFILE OF POTENTIAL SPONSORS</vt:lpstr>
      <vt:lpstr>DREAM CORPS - CORPORATE PARTNER PERSONA CANVAS</vt:lpstr>
      <vt:lpstr>RECOMMENDATION #2:  MARKETING TO EXPAND AWARENESS AND CONVEY VALUE</vt:lpstr>
      <vt:lpstr>RECOMMENDATION #3:  EXPAND OFFERINGS FOCUSED ON CULTURE &amp; ORGANIZATIONAL READINESS</vt:lpstr>
      <vt:lpstr>RECOMMENDATION #4:  EXPAND SKILL DEVELOPMENT OFFERINGS</vt:lpstr>
      <vt:lpstr>THANK YOU FROM THE DREAM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 DREAM CORPS TECH IMPACT THROUGH NEW TWIN CITIES PARTNERSHIPS</dc:title>
  <dc:creator>Johnson, Cassi (CI-StPaul)</dc:creator>
  <cp:lastModifiedBy>Jog, Kasturi</cp:lastModifiedBy>
  <cp:revision>1</cp:revision>
  <dcterms:created xsi:type="dcterms:W3CDTF">2021-09-08T14:55:51Z</dcterms:created>
  <dcterms:modified xsi:type="dcterms:W3CDTF">2021-10-06T20:22:56Z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0x01010021CE6D15C57D644B951CECD83C191385</vt:lpwstr>
  </property>
  <property fmtid="{D5CDD505-2E9C-101B-9397-08002B2CF9AE}" pid="3" name="_dlc_DocIdItemGuid">
    <vt:lpwstr>19216b14-0082-466f-80ea-707eef869176</vt:lpwstr>
  </property>
</Properties>
</file>