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Layouts/slideLayout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Masters/notesMaster1.xml" ContentType="application/vnd.openxmlformats-officedocument.presentationml.notesMaster+xml"/>
  <Override PartName="/ppt/diagrams/quickStyle5.xml" ContentType="application/vnd.openxmlformats-officedocument.drawingml.diagramStyl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3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10282" r:id="rId6"/>
    <p:sldId id="261" r:id="rId7"/>
    <p:sldId id="10274" r:id="rId8"/>
    <p:sldId id="266" r:id="rId9"/>
    <p:sldId id="267" r:id="rId10"/>
    <p:sldId id="10285" r:id="rId11"/>
    <p:sldId id="10287" r:id="rId12"/>
    <p:sldId id="10286" r:id="rId13"/>
  </p:sldIdLst>
  <p:sldSz cx="18288000" cy="10287000"/>
  <p:notesSz cx="6858000" cy="9144000"/>
  <p:embeddedFontLst>
    <p:embeddedFont>
      <p:font typeface="Bebas Neue Cyrillic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Montserrat Classic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Zolla" initials="AZ" lastIdx="6" clrIdx="0">
    <p:extLst>
      <p:ext uri="{19B8F6BF-5375-455C-9EA6-DF929625EA0E}">
        <p15:presenceInfo xmlns:p15="http://schemas.microsoft.com/office/powerpoint/2012/main" userId="S::amy.zolla_helpsystems.com#ext#@mhta.onmicrosoft.com::59315fcd-7d58-4ab4-9bcd-87cd858831ca" providerId="AD"/>
      </p:ext>
    </p:extLst>
  </p:cmAuthor>
  <p:cmAuthor id="2" name="Amy Zolla" initials="AZ [2]" lastIdx="7" clrIdx="1">
    <p:extLst>
      <p:ext uri="{19B8F6BF-5375-455C-9EA6-DF929625EA0E}">
        <p15:presenceInfo xmlns:p15="http://schemas.microsoft.com/office/powerpoint/2012/main" userId="Amy Zol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08A4DE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848E06-464B-4AAA-AAD4-A35538139FB6}" v="27" dt="2021-10-06T00:41:01.896"/>
    <p1510:client id="{3FEFEE12-2745-4D67-9A8A-8236B86BC04A}" v="5" dt="2021-10-05T17:07:11.441"/>
    <p1510:client id="{7C9D4475-9F35-81F7-AFB5-6B512E5940C3}" v="16" dt="2021-10-05T02:43:37.576"/>
    <p1510:client id="{7E2CDB0F-6898-4CF0-87EC-4AE943CCC0D4}" v="308" dt="2021-10-06T01:13:01.039"/>
    <p1510:client id="{85A348CF-605C-4453-808E-B680DD00A01E}" v="287" dt="2021-10-06T00:56:07.013"/>
    <p1510:client id="{878BC271-C555-44E6-A781-A0AFAB23890E}" v="68" dt="2021-10-06T00:52:25.862"/>
    <p1510:client id="{9955EEE1-5427-4B0C-9DB6-BA1EFF5E42C5}" v="91" dt="2021-10-06T20:04:26.996"/>
    <p1510:client id="{9FC74986-CE83-404F-8B32-C18D54F9C4C3}" v="3" dt="2021-10-05T17:12:28.342"/>
    <p1510:client id="{B29F4ED6-07CB-4C16-8AF8-10541D4EE502}" v="20" dt="2021-10-06T00:16:21.329"/>
    <p1510:client id="{B7B1715B-A714-4382-8754-CB8CB68EF775}" v="296" dt="2021-10-06T19:03:11.945"/>
    <p1510:client id="{D4C83633-C552-4052-A1C1-73BAF7D54845}" v="4" dt="2021-10-06T00:22:30.095"/>
    <p1510:client id="{D5319DFB-1F59-40E1-8D3E-F84FB7BF4A02}" v="44" dt="2021-10-06T00:12:50.157"/>
    <p1510:client id="{F0A75609-DD25-6251-FD98-8CFD88CF4AE8}" v="69" dt="2021-10-06T19:36:48.6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72ED5-C4A8-4372-999B-CDB403E0CC9C}" type="doc">
      <dgm:prSet loTypeId="urn:microsoft.com/office/officeart/2005/8/layout/pyramid4" loCatId="pyramid" qsTypeId="urn:microsoft.com/office/officeart/2005/8/quickstyle/3d7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E81BEBE-2380-446F-AAA4-232FBB28207E}">
      <dgm:prSet phldrT="[Text]" phldr="0" custT="1"/>
      <dgm:spPr/>
      <dgm:t>
        <a:bodyPr/>
        <a:lstStyle/>
        <a:p>
          <a:r>
            <a:rPr lang="en-US" sz="1400" b="1"/>
            <a:t>Partnerships</a:t>
          </a:r>
        </a:p>
      </dgm:t>
    </dgm:pt>
    <dgm:pt modelId="{CB222FC7-115C-4A6F-971B-503ADC6661DC}" type="parTrans" cxnId="{F4837257-93EB-4188-BE77-F5F79C971935}">
      <dgm:prSet/>
      <dgm:spPr/>
      <dgm:t>
        <a:bodyPr/>
        <a:lstStyle/>
        <a:p>
          <a:endParaRPr lang="en-US"/>
        </a:p>
      </dgm:t>
    </dgm:pt>
    <dgm:pt modelId="{F86F82C2-7D76-4E03-A877-134822DE03BB}" type="sibTrans" cxnId="{F4837257-93EB-4188-BE77-F5F79C971935}">
      <dgm:prSet/>
      <dgm:spPr/>
      <dgm:t>
        <a:bodyPr/>
        <a:lstStyle/>
        <a:p>
          <a:endParaRPr lang="en-US"/>
        </a:p>
      </dgm:t>
    </dgm:pt>
    <dgm:pt modelId="{F00FDD41-61B3-44CC-A8FD-150DA28B37F0}">
      <dgm:prSet phldrT="[Text]" phldr="0" custT="1"/>
      <dgm:spPr/>
      <dgm:t>
        <a:bodyPr/>
        <a:lstStyle/>
        <a:p>
          <a:r>
            <a:rPr lang="en-US" sz="1400" b="1"/>
            <a:t>Volunteer Sustain.</a:t>
          </a:r>
        </a:p>
      </dgm:t>
    </dgm:pt>
    <dgm:pt modelId="{1F0D67F6-6842-4C7D-94CF-38698C404616}" type="parTrans" cxnId="{287D2C52-4DE2-430F-8ADE-7BCFA521C026}">
      <dgm:prSet/>
      <dgm:spPr/>
      <dgm:t>
        <a:bodyPr/>
        <a:lstStyle/>
        <a:p>
          <a:endParaRPr lang="en-US"/>
        </a:p>
      </dgm:t>
    </dgm:pt>
    <dgm:pt modelId="{0C387635-A444-4C1A-A955-E567EE332C03}" type="sibTrans" cxnId="{287D2C52-4DE2-430F-8ADE-7BCFA521C026}">
      <dgm:prSet/>
      <dgm:spPr/>
      <dgm:t>
        <a:bodyPr/>
        <a:lstStyle/>
        <a:p>
          <a:endParaRPr lang="en-US"/>
        </a:p>
      </dgm:t>
    </dgm:pt>
    <dgm:pt modelId="{A81F698A-AFB1-4605-9B37-EBC0A1E41C69}">
      <dgm:prSet phldrT="[Text]" phldr="0" custT="1"/>
      <dgm:spPr/>
      <dgm:t>
        <a:bodyPr/>
        <a:lstStyle/>
        <a:p>
          <a:r>
            <a:rPr lang="en-US" sz="1400" b="1"/>
            <a:t>Mission </a:t>
          </a:r>
        </a:p>
      </dgm:t>
    </dgm:pt>
    <dgm:pt modelId="{BE98B6D4-1AA4-4013-9D3C-4C312A38F69B}" type="parTrans" cxnId="{A1C3CEA6-59D9-4A56-B688-1888D44BDBF8}">
      <dgm:prSet/>
      <dgm:spPr/>
      <dgm:t>
        <a:bodyPr/>
        <a:lstStyle/>
        <a:p>
          <a:endParaRPr lang="en-US"/>
        </a:p>
      </dgm:t>
    </dgm:pt>
    <dgm:pt modelId="{470C31E3-5A8D-44AA-B914-3D82B6CF4D45}" type="sibTrans" cxnId="{A1C3CEA6-59D9-4A56-B688-1888D44BDBF8}">
      <dgm:prSet/>
      <dgm:spPr/>
      <dgm:t>
        <a:bodyPr/>
        <a:lstStyle/>
        <a:p>
          <a:endParaRPr lang="en-US"/>
        </a:p>
      </dgm:t>
    </dgm:pt>
    <dgm:pt modelId="{47A3DFAB-CE56-4A5D-82A6-A2D86FF1EB55}">
      <dgm:prSet phldrT="[Text]" phldr="0" custT="1"/>
      <dgm:spPr/>
      <dgm:t>
        <a:bodyPr/>
        <a:lstStyle/>
        <a:p>
          <a:r>
            <a:rPr lang="en-US" sz="1400" b="1"/>
            <a:t>Skills &amp; Education</a:t>
          </a:r>
        </a:p>
      </dgm:t>
    </dgm:pt>
    <dgm:pt modelId="{92F7D7FB-F48D-4229-A35C-411445F590B7}" type="parTrans" cxnId="{F9BB4B85-FDB5-4B46-B28E-0B9E473D0D0E}">
      <dgm:prSet/>
      <dgm:spPr/>
      <dgm:t>
        <a:bodyPr/>
        <a:lstStyle/>
        <a:p>
          <a:endParaRPr lang="en-US"/>
        </a:p>
      </dgm:t>
    </dgm:pt>
    <dgm:pt modelId="{4E5827C4-82E0-4D22-8FC5-9DB853A0A44D}" type="sibTrans" cxnId="{F9BB4B85-FDB5-4B46-B28E-0B9E473D0D0E}">
      <dgm:prSet/>
      <dgm:spPr/>
      <dgm:t>
        <a:bodyPr/>
        <a:lstStyle/>
        <a:p>
          <a:endParaRPr lang="en-US"/>
        </a:p>
      </dgm:t>
    </dgm:pt>
    <dgm:pt modelId="{C043E743-83E3-4569-AC87-697D0865A492}" type="pres">
      <dgm:prSet presAssocID="{BF972ED5-C4A8-4372-999B-CDB403E0CC9C}" presName="compositeShape" presStyleCnt="0">
        <dgm:presLayoutVars>
          <dgm:chMax val="9"/>
          <dgm:dir/>
          <dgm:resizeHandles val="exact"/>
        </dgm:presLayoutVars>
      </dgm:prSet>
      <dgm:spPr/>
    </dgm:pt>
    <dgm:pt modelId="{6DBD541E-34A6-45DC-A66A-E2F7D8F4F6A5}" type="pres">
      <dgm:prSet presAssocID="{BF972ED5-C4A8-4372-999B-CDB403E0CC9C}" presName="triangle1" presStyleLbl="node1" presStyleIdx="0" presStyleCnt="4">
        <dgm:presLayoutVars>
          <dgm:bulletEnabled val="1"/>
        </dgm:presLayoutVars>
      </dgm:prSet>
      <dgm:spPr/>
    </dgm:pt>
    <dgm:pt modelId="{863243A8-4936-41E0-8C32-62CB3D0A9466}" type="pres">
      <dgm:prSet presAssocID="{BF972ED5-C4A8-4372-999B-CDB403E0CC9C}" presName="triangle2" presStyleLbl="node1" presStyleIdx="1" presStyleCnt="4" custScaleX="98141">
        <dgm:presLayoutVars>
          <dgm:bulletEnabled val="1"/>
        </dgm:presLayoutVars>
      </dgm:prSet>
      <dgm:spPr/>
    </dgm:pt>
    <dgm:pt modelId="{9A95078E-3143-4E50-9C3D-9676E09DABCA}" type="pres">
      <dgm:prSet presAssocID="{BF972ED5-C4A8-4372-999B-CDB403E0CC9C}" presName="triangle3" presStyleLbl="node1" presStyleIdx="2" presStyleCnt="4">
        <dgm:presLayoutVars>
          <dgm:bulletEnabled val="1"/>
        </dgm:presLayoutVars>
      </dgm:prSet>
      <dgm:spPr/>
    </dgm:pt>
    <dgm:pt modelId="{3103E87F-8AF4-4D49-A115-56376C75D177}" type="pres">
      <dgm:prSet presAssocID="{BF972ED5-C4A8-4372-999B-CDB403E0CC9C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F5CCF964-33FA-4645-9A95-9358163A0DF2}" type="presOf" srcId="{47A3DFAB-CE56-4A5D-82A6-A2D86FF1EB55}" destId="{3103E87F-8AF4-4D49-A115-56376C75D177}" srcOrd="0" destOrd="0" presId="urn:microsoft.com/office/officeart/2005/8/layout/pyramid4"/>
    <dgm:cxn modelId="{6D696E71-B3F3-4821-A8D2-903C8174899F}" type="presOf" srcId="{A81F698A-AFB1-4605-9B37-EBC0A1E41C69}" destId="{9A95078E-3143-4E50-9C3D-9676E09DABCA}" srcOrd="0" destOrd="0" presId="urn:microsoft.com/office/officeart/2005/8/layout/pyramid4"/>
    <dgm:cxn modelId="{287D2C52-4DE2-430F-8ADE-7BCFA521C026}" srcId="{BF972ED5-C4A8-4372-999B-CDB403E0CC9C}" destId="{F00FDD41-61B3-44CC-A8FD-150DA28B37F0}" srcOrd="1" destOrd="0" parTransId="{1F0D67F6-6842-4C7D-94CF-38698C404616}" sibTransId="{0C387635-A444-4C1A-A955-E567EE332C03}"/>
    <dgm:cxn modelId="{ADE37056-8EC4-47EF-BF2D-A716E091303D}" type="presOf" srcId="{3E81BEBE-2380-446F-AAA4-232FBB28207E}" destId="{6DBD541E-34A6-45DC-A66A-E2F7D8F4F6A5}" srcOrd="0" destOrd="0" presId="urn:microsoft.com/office/officeart/2005/8/layout/pyramid4"/>
    <dgm:cxn modelId="{F4837257-93EB-4188-BE77-F5F79C971935}" srcId="{BF972ED5-C4A8-4372-999B-CDB403E0CC9C}" destId="{3E81BEBE-2380-446F-AAA4-232FBB28207E}" srcOrd="0" destOrd="0" parTransId="{CB222FC7-115C-4A6F-971B-503ADC6661DC}" sibTransId="{F86F82C2-7D76-4E03-A877-134822DE03BB}"/>
    <dgm:cxn modelId="{F9BB4B85-FDB5-4B46-B28E-0B9E473D0D0E}" srcId="{BF972ED5-C4A8-4372-999B-CDB403E0CC9C}" destId="{47A3DFAB-CE56-4A5D-82A6-A2D86FF1EB55}" srcOrd="3" destOrd="0" parTransId="{92F7D7FB-F48D-4229-A35C-411445F590B7}" sibTransId="{4E5827C4-82E0-4D22-8FC5-9DB853A0A44D}"/>
    <dgm:cxn modelId="{BD89C2A1-D54C-4127-A2F2-5FC4B0CBC19C}" type="presOf" srcId="{BF972ED5-C4A8-4372-999B-CDB403E0CC9C}" destId="{C043E743-83E3-4569-AC87-697D0865A492}" srcOrd="0" destOrd="0" presId="urn:microsoft.com/office/officeart/2005/8/layout/pyramid4"/>
    <dgm:cxn modelId="{A1C3CEA6-59D9-4A56-B688-1888D44BDBF8}" srcId="{BF972ED5-C4A8-4372-999B-CDB403E0CC9C}" destId="{A81F698A-AFB1-4605-9B37-EBC0A1E41C69}" srcOrd="2" destOrd="0" parTransId="{BE98B6D4-1AA4-4013-9D3C-4C312A38F69B}" sibTransId="{470C31E3-5A8D-44AA-B914-3D82B6CF4D45}"/>
    <dgm:cxn modelId="{494CC5D0-5E24-4573-B098-CAD4809CF65B}" type="presOf" srcId="{F00FDD41-61B3-44CC-A8FD-150DA28B37F0}" destId="{863243A8-4936-41E0-8C32-62CB3D0A9466}" srcOrd="0" destOrd="0" presId="urn:microsoft.com/office/officeart/2005/8/layout/pyramid4"/>
    <dgm:cxn modelId="{AA7A8363-09DC-40D2-98F8-61001653B1D8}" type="presParOf" srcId="{C043E743-83E3-4569-AC87-697D0865A492}" destId="{6DBD541E-34A6-45DC-A66A-E2F7D8F4F6A5}" srcOrd="0" destOrd="0" presId="urn:microsoft.com/office/officeart/2005/8/layout/pyramid4"/>
    <dgm:cxn modelId="{E793DEFC-D706-4878-824F-91F72C3675D1}" type="presParOf" srcId="{C043E743-83E3-4569-AC87-697D0865A492}" destId="{863243A8-4936-41E0-8C32-62CB3D0A9466}" srcOrd="1" destOrd="0" presId="urn:microsoft.com/office/officeart/2005/8/layout/pyramid4"/>
    <dgm:cxn modelId="{72C1F63A-DA04-495F-90ED-4A8911816CE1}" type="presParOf" srcId="{C043E743-83E3-4569-AC87-697D0865A492}" destId="{9A95078E-3143-4E50-9C3D-9676E09DABCA}" srcOrd="2" destOrd="0" presId="urn:microsoft.com/office/officeart/2005/8/layout/pyramid4"/>
    <dgm:cxn modelId="{6072C0A3-DB1C-43C9-A1D1-AF4D20D8BED1}" type="presParOf" srcId="{C043E743-83E3-4569-AC87-697D0865A492}" destId="{3103E87F-8AF4-4D49-A115-56376C75D17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B81D00-E5EE-4A13-9244-2AF33E48073C}" type="doc">
      <dgm:prSet loTypeId="urn:microsoft.com/office/officeart/2005/8/layout/radial1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DCBE33-AC4D-4024-88BB-015A97B7F798}">
      <dgm:prSet phldrT="[Text]"/>
      <dgm:spPr/>
      <dgm:t>
        <a:bodyPr/>
        <a:lstStyle/>
        <a:p>
          <a:r>
            <a:rPr lang="en-US">
              <a:latin typeface="Montserrat Classic" panose="020B0604020202020204" charset="0"/>
            </a:rPr>
            <a:t>MN STEM Partnership</a:t>
          </a:r>
        </a:p>
      </dgm:t>
    </dgm:pt>
    <dgm:pt modelId="{06BA1437-52A3-48C0-A3DD-6DECF3C5254D}" type="parTrans" cxnId="{12874E14-CB52-4058-8E57-018DDF9A8C33}">
      <dgm:prSet/>
      <dgm:spPr/>
      <dgm:t>
        <a:bodyPr/>
        <a:lstStyle/>
        <a:p>
          <a:endParaRPr lang="en-US"/>
        </a:p>
      </dgm:t>
    </dgm:pt>
    <dgm:pt modelId="{38F00009-6434-4357-841F-21D8F802DEC8}" type="sibTrans" cxnId="{12874E14-CB52-4058-8E57-018DDF9A8C33}">
      <dgm:prSet/>
      <dgm:spPr/>
      <dgm:t>
        <a:bodyPr/>
        <a:lstStyle/>
        <a:p>
          <a:endParaRPr lang="en-US"/>
        </a:p>
      </dgm:t>
    </dgm:pt>
    <dgm:pt modelId="{85706757-DA0B-4F52-A0CC-C1C9A415C17C}">
      <dgm:prSet phldrT="[Text]" custT="1"/>
      <dgm:spPr/>
      <dgm:t>
        <a:bodyPr/>
        <a:lstStyle/>
        <a:p>
          <a:r>
            <a:rPr lang="en-US" sz="2400">
              <a:latin typeface="Montserrat Classic" panose="020B0604020202020204" charset="0"/>
            </a:rPr>
            <a:t>Org. A</a:t>
          </a:r>
        </a:p>
      </dgm:t>
    </dgm:pt>
    <dgm:pt modelId="{79BA8CF1-0284-4D35-8E19-EBF9991C9F32}" type="parTrans" cxnId="{0C478E3A-33D2-4C9B-A408-B0250D8142C6}">
      <dgm:prSet/>
      <dgm:spPr/>
      <dgm:t>
        <a:bodyPr/>
        <a:lstStyle/>
        <a:p>
          <a:endParaRPr lang="en-US"/>
        </a:p>
      </dgm:t>
    </dgm:pt>
    <dgm:pt modelId="{E1F5AD0C-12BE-4CC3-A8BC-00679630B77A}" type="sibTrans" cxnId="{0C478E3A-33D2-4C9B-A408-B0250D8142C6}">
      <dgm:prSet/>
      <dgm:spPr/>
      <dgm:t>
        <a:bodyPr/>
        <a:lstStyle/>
        <a:p>
          <a:endParaRPr lang="en-US"/>
        </a:p>
      </dgm:t>
    </dgm:pt>
    <dgm:pt modelId="{10C29D93-770B-4F4B-B99A-A402CA04F9DB}">
      <dgm:prSet phldrT="[Text]" custT="1"/>
      <dgm:spPr/>
      <dgm:t>
        <a:bodyPr/>
        <a:lstStyle/>
        <a:p>
          <a:r>
            <a:rPr lang="en-US" sz="2400">
              <a:latin typeface="Montserrat Classic" panose="020B0604020202020204" charset="0"/>
            </a:rPr>
            <a:t>Org. B</a:t>
          </a:r>
        </a:p>
      </dgm:t>
    </dgm:pt>
    <dgm:pt modelId="{209BF421-D60F-4E71-A844-FA49AE25668A}" type="parTrans" cxnId="{653B0260-7878-497C-83E0-0624745875CE}">
      <dgm:prSet/>
      <dgm:spPr/>
      <dgm:t>
        <a:bodyPr/>
        <a:lstStyle/>
        <a:p>
          <a:endParaRPr lang="en-US"/>
        </a:p>
      </dgm:t>
    </dgm:pt>
    <dgm:pt modelId="{CB97FFBD-9D35-448D-85C7-20AF9D948F58}" type="sibTrans" cxnId="{653B0260-7878-497C-83E0-0624745875CE}">
      <dgm:prSet/>
      <dgm:spPr/>
      <dgm:t>
        <a:bodyPr/>
        <a:lstStyle/>
        <a:p>
          <a:endParaRPr lang="en-US"/>
        </a:p>
      </dgm:t>
    </dgm:pt>
    <dgm:pt modelId="{C71A150A-D2BD-4628-8ACD-32ED3D48D517}">
      <dgm:prSet phldrT="[Text]" custT="1"/>
      <dgm:spPr/>
      <dgm:t>
        <a:bodyPr/>
        <a:lstStyle/>
        <a:p>
          <a:r>
            <a:rPr lang="en-US" sz="2400">
              <a:latin typeface="Montserrat Classic" panose="020B0604020202020204" charset="0"/>
            </a:rPr>
            <a:t>Org. C</a:t>
          </a:r>
        </a:p>
      </dgm:t>
    </dgm:pt>
    <dgm:pt modelId="{2AEE3E59-44CA-4881-A1CA-BCBCD9B46AA2}" type="parTrans" cxnId="{35D3404F-8058-4546-88BB-BE6FA03EC18A}">
      <dgm:prSet/>
      <dgm:spPr/>
      <dgm:t>
        <a:bodyPr/>
        <a:lstStyle/>
        <a:p>
          <a:endParaRPr lang="en-US"/>
        </a:p>
      </dgm:t>
    </dgm:pt>
    <dgm:pt modelId="{BA1E43B4-341F-4965-A946-9BD27C6D3DC1}" type="sibTrans" cxnId="{35D3404F-8058-4546-88BB-BE6FA03EC18A}">
      <dgm:prSet/>
      <dgm:spPr/>
      <dgm:t>
        <a:bodyPr/>
        <a:lstStyle/>
        <a:p>
          <a:endParaRPr lang="en-US"/>
        </a:p>
      </dgm:t>
    </dgm:pt>
    <dgm:pt modelId="{0BBE1E68-67CB-47C2-9039-563544211F25}">
      <dgm:prSet phldrT="[Text]" custT="1"/>
      <dgm:spPr/>
      <dgm:t>
        <a:bodyPr/>
        <a:lstStyle/>
        <a:p>
          <a:r>
            <a:rPr lang="en-US" sz="2400">
              <a:latin typeface="Montserrat Classic" panose="020B0604020202020204" charset="0"/>
            </a:rPr>
            <a:t>Org. D</a:t>
          </a:r>
        </a:p>
      </dgm:t>
    </dgm:pt>
    <dgm:pt modelId="{66DC43A9-A753-4B25-8106-25C01603FA87}" type="parTrans" cxnId="{6CE285E0-4506-4CA6-B637-AE69C0895E14}">
      <dgm:prSet/>
      <dgm:spPr/>
      <dgm:t>
        <a:bodyPr/>
        <a:lstStyle/>
        <a:p>
          <a:endParaRPr lang="en-US"/>
        </a:p>
      </dgm:t>
    </dgm:pt>
    <dgm:pt modelId="{783DED64-4AB5-40DD-9C3F-54939425D163}" type="sibTrans" cxnId="{6CE285E0-4506-4CA6-B637-AE69C0895E14}">
      <dgm:prSet/>
      <dgm:spPr/>
      <dgm:t>
        <a:bodyPr/>
        <a:lstStyle/>
        <a:p>
          <a:endParaRPr lang="en-US"/>
        </a:p>
      </dgm:t>
    </dgm:pt>
    <dgm:pt modelId="{5E5D328C-018A-47B2-95C2-47B8373B9E2A}" type="pres">
      <dgm:prSet presAssocID="{1AB81D00-E5EE-4A13-9244-2AF33E48073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CE760C4-311F-49AA-B112-637756F9001F}" type="pres">
      <dgm:prSet presAssocID="{E7DCBE33-AC4D-4024-88BB-015A97B7F798}" presName="centerShape" presStyleLbl="node0" presStyleIdx="0" presStyleCnt="1" custScaleX="138725" custScaleY="108128"/>
      <dgm:spPr/>
    </dgm:pt>
    <dgm:pt modelId="{25E50733-7152-4273-877C-4B72637E9358}" type="pres">
      <dgm:prSet presAssocID="{79BA8CF1-0284-4D35-8E19-EBF9991C9F32}" presName="Name9" presStyleLbl="parChTrans1D2" presStyleIdx="0" presStyleCnt="4"/>
      <dgm:spPr/>
    </dgm:pt>
    <dgm:pt modelId="{A8F9E733-5092-4C26-B374-3FB7A51BBEAD}" type="pres">
      <dgm:prSet presAssocID="{79BA8CF1-0284-4D35-8E19-EBF9991C9F32}" presName="connTx" presStyleLbl="parChTrans1D2" presStyleIdx="0" presStyleCnt="4"/>
      <dgm:spPr/>
    </dgm:pt>
    <dgm:pt modelId="{85ABDA65-D0E5-4E38-AEA7-78A5DAB9FF5B}" type="pres">
      <dgm:prSet presAssocID="{85706757-DA0B-4F52-A0CC-C1C9A415C17C}" presName="node" presStyleLbl="node1" presStyleIdx="0" presStyleCnt="4" custScaleX="75443" custScaleY="65448">
        <dgm:presLayoutVars>
          <dgm:bulletEnabled val="1"/>
        </dgm:presLayoutVars>
      </dgm:prSet>
      <dgm:spPr/>
    </dgm:pt>
    <dgm:pt modelId="{69CE3F33-B667-4509-B9AC-812D41E96EA1}" type="pres">
      <dgm:prSet presAssocID="{209BF421-D60F-4E71-A844-FA49AE25668A}" presName="Name9" presStyleLbl="parChTrans1D2" presStyleIdx="1" presStyleCnt="4"/>
      <dgm:spPr/>
    </dgm:pt>
    <dgm:pt modelId="{5D1A0265-5B9F-4331-975A-CF8FBBA9958D}" type="pres">
      <dgm:prSet presAssocID="{209BF421-D60F-4E71-A844-FA49AE25668A}" presName="connTx" presStyleLbl="parChTrans1D2" presStyleIdx="1" presStyleCnt="4"/>
      <dgm:spPr/>
    </dgm:pt>
    <dgm:pt modelId="{69BFC9CE-3BCB-4CAE-BB8E-9403A559227C}" type="pres">
      <dgm:prSet presAssocID="{10C29D93-770B-4F4B-B99A-A402CA04F9DB}" presName="node" presStyleLbl="node1" presStyleIdx="1" presStyleCnt="4" custScaleX="84774" custScaleY="69234">
        <dgm:presLayoutVars>
          <dgm:bulletEnabled val="1"/>
        </dgm:presLayoutVars>
      </dgm:prSet>
      <dgm:spPr/>
    </dgm:pt>
    <dgm:pt modelId="{F3E181B9-A2B8-4E87-AA63-9529987D14B5}" type="pres">
      <dgm:prSet presAssocID="{2AEE3E59-44CA-4881-A1CA-BCBCD9B46AA2}" presName="Name9" presStyleLbl="parChTrans1D2" presStyleIdx="2" presStyleCnt="4"/>
      <dgm:spPr/>
    </dgm:pt>
    <dgm:pt modelId="{80284698-65F7-4F2F-BABF-924665A6C2BE}" type="pres">
      <dgm:prSet presAssocID="{2AEE3E59-44CA-4881-A1CA-BCBCD9B46AA2}" presName="connTx" presStyleLbl="parChTrans1D2" presStyleIdx="2" presStyleCnt="4"/>
      <dgm:spPr/>
    </dgm:pt>
    <dgm:pt modelId="{D38DAB6B-5D32-4435-AF05-B3D3E8251646}" type="pres">
      <dgm:prSet presAssocID="{C71A150A-D2BD-4628-8ACD-32ED3D48D517}" presName="node" presStyleLbl="node1" presStyleIdx="2" presStyleCnt="4" custScaleX="90951" custScaleY="78463">
        <dgm:presLayoutVars>
          <dgm:bulletEnabled val="1"/>
        </dgm:presLayoutVars>
      </dgm:prSet>
      <dgm:spPr/>
    </dgm:pt>
    <dgm:pt modelId="{4D943015-D130-4D1F-9E78-2FFAC343A8E1}" type="pres">
      <dgm:prSet presAssocID="{66DC43A9-A753-4B25-8106-25C01603FA87}" presName="Name9" presStyleLbl="parChTrans1D2" presStyleIdx="3" presStyleCnt="4"/>
      <dgm:spPr/>
    </dgm:pt>
    <dgm:pt modelId="{A7213A8E-F613-419C-B84D-F243AE88855E}" type="pres">
      <dgm:prSet presAssocID="{66DC43A9-A753-4B25-8106-25C01603FA87}" presName="connTx" presStyleLbl="parChTrans1D2" presStyleIdx="3" presStyleCnt="4"/>
      <dgm:spPr/>
    </dgm:pt>
    <dgm:pt modelId="{AA25FE9F-F50E-43B3-B370-1CBD271089DF}" type="pres">
      <dgm:prSet presAssocID="{0BBE1E68-67CB-47C2-9039-563544211F25}" presName="node" presStyleLbl="node1" presStyleIdx="3" presStyleCnt="4" custScaleX="81674" custScaleY="78803">
        <dgm:presLayoutVars>
          <dgm:bulletEnabled val="1"/>
        </dgm:presLayoutVars>
      </dgm:prSet>
      <dgm:spPr/>
    </dgm:pt>
  </dgm:ptLst>
  <dgm:cxnLst>
    <dgm:cxn modelId="{12874E14-CB52-4058-8E57-018DDF9A8C33}" srcId="{1AB81D00-E5EE-4A13-9244-2AF33E48073C}" destId="{E7DCBE33-AC4D-4024-88BB-015A97B7F798}" srcOrd="0" destOrd="0" parTransId="{06BA1437-52A3-48C0-A3DD-6DECF3C5254D}" sibTransId="{38F00009-6434-4357-841F-21D8F802DEC8}"/>
    <dgm:cxn modelId="{A4718E24-7F93-41AD-83AA-81DB0FFA071A}" type="presOf" srcId="{209BF421-D60F-4E71-A844-FA49AE25668A}" destId="{5D1A0265-5B9F-4331-975A-CF8FBBA9958D}" srcOrd="1" destOrd="0" presId="urn:microsoft.com/office/officeart/2005/8/layout/radial1"/>
    <dgm:cxn modelId="{0C478E3A-33D2-4C9B-A408-B0250D8142C6}" srcId="{E7DCBE33-AC4D-4024-88BB-015A97B7F798}" destId="{85706757-DA0B-4F52-A0CC-C1C9A415C17C}" srcOrd="0" destOrd="0" parTransId="{79BA8CF1-0284-4D35-8E19-EBF9991C9F32}" sibTransId="{E1F5AD0C-12BE-4CC3-A8BC-00679630B77A}"/>
    <dgm:cxn modelId="{B1F5C15E-4F6D-4051-B726-79FCF963B3D7}" type="presOf" srcId="{0BBE1E68-67CB-47C2-9039-563544211F25}" destId="{AA25FE9F-F50E-43B3-B370-1CBD271089DF}" srcOrd="0" destOrd="0" presId="urn:microsoft.com/office/officeart/2005/8/layout/radial1"/>
    <dgm:cxn modelId="{653B0260-7878-497C-83E0-0624745875CE}" srcId="{E7DCBE33-AC4D-4024-88BB-015A97B7F798}" destId="{10C29D93-770B-4F4B-B99A-A402CA04F9DB}" srcOrd="1" destOrd="0" parTransId="{209BF421-D60F-4E71-A844-FA49AE25668A}" sibTransId="{CB97FFBD-9D35-448D-85C7-20AF9D948F58}"/>
    <dgm:cxn modelId="{CC8C2B44-E18A-4F78-B200-80F254AD0860}" type="presOf" srcId="{79BA8CF1-0284-4D35-8E19-EBF9991C9F32}" destId="{A8F9E733-5092-4C26-B374-3FB7A51BBEAD}" srcOrd="1" destOrd="0" presId="urn:microsoft.com/office/officeart/2005/8/layout/radial1"/>
    <dgm:cxn modelId="{6ADE9444-7B80-4666-AE66-7F572E90500B}" type="presOf" srcId="{209BF421-D60F-4E71-A844-FA49AE25668A}" destId="{69CE3F33-B667-4509-B9AC-812D41E96EA1}" srcOrd="0" destOrd="0" presId="urn:microsoft.com/office/officeart/2005/8/layout/radial1"/>
    <dgm:cxn modelId="{198C8247-465F-4CF7-8237-89FDDE5AAAF3}" type="presOf" srcId="{C71A150A-D2BD-4628-8ACD-32ED3D48D517}" destId="{D38DAB6B-5D32-4435-AF05-B3D3E8251646}" srcOrd="0" destOrd="0" presId="urn:microsoft.com/office/officeart/2005/8/layout/radial1"/>
    <dgm:cxn modelId="{DBE76369-7F75-49D7-B538-9628EE927CD3}" type="presOf" srcId="{79BA8CF1-0284-4D35-8E19-EBF9991C9F32}" destId="{25E50733-7152-4273-877C-4B72637E9358}" srcOrd="0" destOrd="0" presId="urn:microsoft.com/office/officeart/2005/8/layout/radial1"/>
    <dgm:cxn modelId="{4789244C-78CB-4C5B-B763-8112E16797E9}" type="presOf" srcId="{66DC43A9-A753-4B25-8106-25C01603FA87}" destId="{4D943015-D130-4D1F-9E78-2FFAC343A8E1}" srcOrd="0" destOrd="0" presId="urn:microsoft.com/office/officeart/2005/8/layout/radial1"/>
    <dgm:cxn modelId="{06C4856E-7EE7-4110-8F41-EB8DE3EFFD85}" type="presOf" srcId="{1AB81D00-E5EE-4A13-9244-2AF33E48073C}" destId="{5E5D328C-018A-47B2-95C2-47B8373B9E2A}" srcOrd="0" destOrd="0" presId="urn:microsoft.com/office/officeart/2005/8/layout/radial1"/>
    <dgm:cxn modelId="{35D3404F-8058-4546-88BB-BE6FA03EC18A}" srcId="{E7DCBE33-AC4D-4024-88BB-015A97B7F798}" destId="{C71A150A-D2BD-4628-8ACD-32ED3D48D517}" srcOrd="2" destOrd="0" parTransId="{2AEE3E59-44CA-4881-A1CA-BCBCD9B46AA2}" sibTransId="{BA1E43B4-341F-4965-A946-9BD27C6D3DC1}"/>
    <dgm:cxn modelId="{C7B94376-87C8-41BA-954C-0910250F5637}" type="presOf" srcId="{10C29D93-770B-4F4B-B99A-A402CA04F9DB}" destId="{69BFC9CE-3BCB-4CAE-BB8E-9403A559227C}" srcOrd="0" destOrd="0" presId="urn:microsoft.com/office/officeart/2005/8/layout/radial1"/>
    <dgm:cxn modelId="{67F347B9-B164-4F5F-8337-E06844529513}" type="presOf" srcId="{66DC43A9-A753-4B25-8106-25C01603FA87}" destId="{A7213A8E-F613-419C-B84D-F243AE88855E}" srcOrd="1" destOrd="0" presId="urn:microsoft.com/office/officeart/2005/8/layout/radial1"/>
    <dgm:cxn modelId="{F48388B9-29FA-4169-90D3-34421F35641A}" type="presOf" srcId="{85706757-DA0B-4F52-A0CC-C1C9A415C17C}" destId="{85ABDA65-D0E5-4E38-AEA7-78A5DAB9FF5B}" srcOrd="0" destOrd="0" presId="urn:microsoft.com/office/officeart/2005/8/layout/radial1"/>
    <dgm:cxn modelId="{4C46AAD6-FC95-45F9-A950-71C8C2F807AC}" type="presOf" srcId="{2AEE3E59-44CA-4881-A1CA-BCBCD9B46AA2}" destId="{F3E181B9-A2B8-4E87-AA63-9529987D14B5}" srcOrd="0" destOrd="0" presId="urn:microsoft.com/office/officeart/2005/8/layout/radial1"/>
    <dgm:cxn modelId="{6CE285E0-4506-4CA6-B637-AE69C0895E14}" srcId="{E7DCBE33-AC4D-4024-88BB-015A97B7F798}" destId="{0BBE1E68-67CB-47C2-9039-563544211F25}" srcOrd="3" destOrd="0" parTransId="{66DC43A9-A753-4B25-8106-25C01603FA87}" sibTransId="{783DED64-4AB5-40DD-9C3F-54939425D163}"/>
    <dgm:cxn modelId="{F76C2DE4-6550-4FE5-9D5A-547806230C83}" type="presOf" srcId="{E7DCBE33-AC4D-4024-88BB-015A97B7F798}" destId="{BCE760C4-311F-49AA-B112-637756F9001F}" srcOrd="0" destOrd="0" presId="urn:microsoft.com/office/officeart/2005/8/layout/radial1"/>
    <dgm:cxn modelId="{ADF5D3FE-12CE-43C9-A70E-A9E088F181EE}" type="presOf" srcId="{2AEE3E59-44CA-4881-A1CA-BCBCD9B46AA2}" destId="{80284698-65F7-4F2F-BABF-924665A6C2BE}" srcOrd="1" destOrd="0" presId="urn:microsoft.com/office/officeart/2005/8/layout/radial1"/>
    <dgm:cxn modelId="{E88B088B-448A-45E9-992D-B60E95C664DF}" type="presParOf" srcId="{5E5D328C-018A-47B2-95C2-47B8373B9E2A}" destId="{BCE760C4-311F-49AA-B112-637756F9001F}" srcOrd="0" destOrd="0" presId="urn:microsoft.com/office/officeart/2005/8/layout/radial1"/>
    <dgm:cxn modelId="{1E7C1E08-6F0A-49BE-AAD3-0313B3631AA0}" type="presParOf" srcId="{5E5D328C-018A-47B2-95C2-47B8373B9E2A}" destId="{25E50733-7152-4273-877C-4B72637E9358}" srcOrd="1" destOrd="0" presId="urn:microsoft.com/office/officeart/2005/8/layout/radial1"/>
    <dgm:cxn modelId="{65D950D1-A261-417F-A6CB-451FAF755F6E}" type="presParOf" srcId="{25E50733-7152-4273-877C-4B72637E9358}" destId="{A8F9E733-5092-4C26-B374-3FB7A51BBEAD}" srcOrd="0" destOrd="0" presId="urn:microsoft.com/office/officeart/2005/8/layout/radial1"/>
    <dgm:cxn modelId="{E394EF38-5AAC-4989-AA28-BDA370BAC62B}" type="presParOf" srcId="{5E5D328C-018A-47B2-95C2-47B8373B9E2A}" destId="{85ABDA65-D0E5-4E38-AEA7-78A5DAB9FF5B}" srcOrd="2" destOrd="0" presId="urn:microsoft.com/office/officeart/2005/8/layout/radial1"/>
    <dgm:cxn modelId="{01D6FEDF-F1C4-46A5-9F97-48EAA20E01EE}" type="presParOf" srcId="{5E5D328C-018A-47B2-95C2-47B8373B9E2A}" destId="{69CE3F33-B667-4509-B9AC-812D41E96EA1}" srcOrd="3" destOrd="0" presId="urn:microsoft.com/office/officeart/2005/8/layout/radial1"/>
    <dgm:cxn modelId="{018A3C8F-D904-4FAB-B52D-DE654515ED1B}" type="presParOf" srcId="{69CE3F33-B667-4509-B9AC-812D41E96EA1}" destId="{5D1A0265-5B9F-4331-975A-CF8FBBA9958D}" srcOrd="0" destOrd="0" presId="urn:microsoft.com/office/officeart/2005/8/layout/radial1"/>
    <dgm:cxn modelId="{DE5148A4-0F5B-4230-9731-1A1666DE9A76}" type="presParOf" srcId="{5E5D328C-018A-47B2-95C2-47B8373B9E2A}" destId="{69BFC9CE-3BCB-4CAE-BB8E-9403A559227C}" srcOrd="4" destOrd="0" presId="urn:microsoft.com/office/officeart/2005/8/layout/radial1"/>
    <dgm:cxn modelId="{81336DC2-1916-4B22-930A-96AEA115849C}" type="presParOf" srcId="{5E5D328C-018A-47B2-95C2-47B8373B9E2A}" destId="{F3E181B9-A2B8-4E87-AA63-9529987D14B5}" srcOrd="5" destOrd="0" presId="urn:microsoft.com/office/officeart/2005/8/layout/radial1"/>
    <dgm:cxn modelId="{EEC32046-F1CF-4D3C-BAC4-064289EE9D0B}" type="presParOf" srcId="{F3E181B9-A2B8-4E87-AA63-9529987D14B5}" destId="{80284698-65F7-4F2F-BABF-924665A6C2BE}" srcOrd="0" destOrd="0" presId="urn:microsoft.com/office/officeart/2005/8/layout/radial1"/>
    <dgm:cxn modelId="{3209EA64-C282-423D-A35C-6C504E075856}" type="presParOf" srcId="{5E5D328C-018A-47B2-95C2-47B8373B9E2A}" destId="{D38DAB6B-5D32-4435-AF05-B3D3E8251646}" srcOrd="6" destOrd="0" presId="urn:microsoft.com/office/officeart/2005/8/layout/radial1"/>
    <dgm:cxn modelId="{81E7B737-A819-46FC-8427-5B0F377F4779}" type="presParOf" srcId="{5E5D328C-018A-47B2-95C2-47B8373B9E2A}" destId="{4D943015-D130-4D1F-9E78-2FFAC343A8E1}" srcOrd="7" destOrd="0" presId="urn:microsoft.com/office/officeart/2005/8/layout/radial1"/>
    <dgm:cxn modelId="{5B8C0973-4BE9-4F95-BBFB-33E40CFE9EAB}" type="presParOf" srcId="{4D943015-D130-4D1F-9E78-2FFAC343A8E1}" destId="{A7213A8E-F613-419C-B84D-F243AE88855E}" srcOrd="0" destOrd="0" presId="urn:microsoft.com/office/officeart/2005/8/layout/radial1"/>
    <dgm:cxn modelId="{8F81A3DA-1470-449E-8121-E6952CFB892D}" type="presParOf" srcId="{5E5D328C-018A-47B2-95C2-47B8373B9E2A}" destId="{AA25FE9F-F50E-43B3-B370-1CBD271089D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A0D917-5274-4AAB-8AC6-D00D7F179CA9}" type="doc">
      <dgm:prSet loTypeId="urn:microsoft.com/office/officeart/2005/8/layout/venn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ADCC81-1F1E-418C-BA96-DE3EA16D590F}">
      <dgm:prSet phldrT="[Text]"/>
      <dgm:spPr/>
      <dgm:t>
        <a:bodyPr/>
        <a:lstStyle/>
        <a:p>
          <a:r>
            <a:rPr lang="en-US">
              <a:latin typeface="Montserrat Classic" panose="020B0604020202020204" charset="0"/>
            </a:rPr>
            <a:t>Embedding Organization</a:t>
          </a:r>
        </a:p>
      </dgm:t>
    </dgm:pt>
    <dgm:pt modelId="{7947442E-77CD-45EE-B6BB-D047ABF314BB}" type="parTrans" cxnId="{B597CA50-943B-495E-8FF3-D8C79CD78FCE}">
      <dgm:prSet/>
      <dgm:spPr/>
      <dgm:t>
        <a:bodyPr/>
        <a:lstStyle/>
        <a:p>
          <a:endParaRPr lang="en-US"/>
        </a:p>
      </dgm:t>
    </dgm:pt>
    <dgm:pt modelId="{31DEBA45-2D39-4A57-8855-4D0283F766C2}" type="sibTrans" cxnId="{B597CA50-943B-495E-8FF3-D8C79CD78FCE}">
      <dgm:prSet/>
      <dgm:spPr/>
      <dgm:t>
        <a:bodyPr/>
        <a:lstStyle/>
        <a:p>
          <a:endParaRPr lang="en-US"/>
        </a:p>
      </dgm:t>
    </dgm:pt>
    <dgm:pt modelId="{51AE04F1-657F-467D-B0EB-B58801A39E10}">
      <dgm:prSet phldrT="[Text]" custT="1"/>
      <dgm:spPr/>
      <dgm:t>
        <a:bodyPr/>
        <a:lstStyle/>
        <a:p>
          <a:r>
            <a:rPr lang="en-US" sz="3600">
              <a:latin typeface="Montserrat Classic" panose="020B0604020202020204" charset="0"/>
            </a:rPr>
            <a:t>MN STEM Partnership</a:t>
          </a:r>
        </a:p>
      </dgm:t>
    </dgm:pt>
    <dgm:pt modelId="{8C265EE5-1D19-465C-8490-61F9FFD869F3}" type="parTrans" cxnId="{9BAECEB7-44A0-464E-BA3C-0DEA80198576}">
      <dgm:prSet/>
      <dgm:spPr/>
      <dgm:t>
        <a:bodyPr/>
        <a:lstStyle/>
        <a:p>
          <a:endParaRPr lang="en-US"/>
        </a:p>
      </dgm:t>
    </dgm:pt>
    <dgm:pt modelId="{289CE2CC-D79D-4FB1-BB59-5866F6644545}" type="sibTrans" cxnId="{9BAECEB7-44A0-464E-BA3C-0DEA80198576}">
      <dgm:prSet/>
      <dgm:spPr/>
      <dgm:t>
        <a:bodyPr/>
        <a:lstStyle/>
        <a:p>
          <a:endParaRPr lang="en-US"/>
        </a:p>
      </dgm:t>
    </dgm:pt>
    <dgm:pt modelId="{C7A12AE5-F07F-472F-9BB0-44669F3B780C}" type="pres">
      <dgm:prSet presAssocID="{A6A0D917-5274-4AAB-8AC6-D00D7F179CA9}" presName="Name0" presStyleCnt="0">
        <dgm:presLayoutVars>
          <dgm:chMax val="7"/>
          <dgm:resizeHandles val="exact"/>
        </dgm:presLayoutVars>
      </dgm:prSet>
      <dgm:spPr/>
    </dgm:pt>
    <dgm:pt modelId="{B3AA830D-5C90-4889-92A7-ECB6609A658D}" type="pres">
      <dgm:prSet presAssocID="{A6A0D917-5274-4AAB-8AC6-D00D7F179CA9}" presName="comp1" presStyleCnt="0"/>
      <dgm:spPr/>
    </dgm:pt>
    <dgm:pt modelId="{5766AB2C-1A8A-42E0-BA77-3F7B3CDFDFFE}" type="pres">
      <dgm:prSet presAssocID="{A6A0D917-5274-4AAB-8AC6-D00D7F179CA9}" presName="circle1" presStyleLbl="node1" presStyleIdx="0" presStyleCnt="2"/>
      <dgm:spPr/>
    </dgm:pt>
    <dgm:pt modelId="{31DA42C2-6E64-452B-9598-96859BB7D2A3}" type="pres">
      <dgm:prSet presAssocID="{A6A0D917-5274-4AAB-8AC6-D00D7F179CA9}" presName="c1text" presStyleLbl="node1" presStyleIdx="0" presStyleCnt="2">
        <dgm:presLayoutVars>
          <dgm:bulletEnabled val="1"/>
        </dgm:presLayoutVars>
      </dgm:prSet>
      <dgm:spPr/>
    </dgm:pt>
    <dgm:pt modelId="{F69E1C35-E1DE-41D5-A5AD-2892EDA83F58}" type="pres">
      <dgm:prSet presAssocID="{A6A0D917-5274-4AAB-8AC6-D00D7F179CA9}" presName="comp2" presStyleCnt="0"/>
      <dgm:spPr/>
    </dgm:pt>
    <dgm:pt modelId="{DC15598B-DD76-48EF-8B33-5D397F83C139}" type="pres">
      <dgm:prSet presAssocID="{A6A0D917-5274-4AAB-8AC6-D00D7F179CA9}" presName="circle2" presStyleLbl="node1" presStyleIdx="1" presStyleCnt="2"/>
      <dgm:spPr/>
    </dgm:pt>
    <dgm:pt modelId="{0C95EABF-C177-42A3-BDC3-61D55A46B082}" type="pres">
      <dgm:prSet presAssocID="{A6A0D917-5274-4AAB-8AC6-D00D7F179CA9}" presName="c2text" presStyleLbl="node1" presStyleIdx="1" presStyleCnt="2">
        <dgm:presLayoutVars>
          <dgm:bulletEnabled val="1"/>
        </dgm:presLayoutVars>
      </dgm:prSet>
      <dgm:spPr/>
    </dgm:pt>
  </dgm:ptLst>
  <dgm:cxnLst>
    <dgm:cxn modelId="{D04C3D25-968F-4B9A-BF23-6CE4077C380E}" type="presOf" srcId="{A6A0D917-5274-4AAB-8AC6-D00D7F179CA9}" destId="{C7A12AE5-F07F-472F-9BB0-44669F3B780C}" srcOrd="0" destOrd="0" presId="urn:microsoft.com/office/officeart/2005/8/layout/venn2"/>
    <dgm:cxn modelId="{B597CA50-943B-495E-8FF3-D8C79CD78FCE}" srcId="{A6A0D917-5274-4AAB-8AC6-D00D7F179CA9}" destId="{42ADCC81-1F1E-418C-BA96-DE3EA16D590F}" srcOrd="0" destOrd="0" parTransId="{7947442E-77CD-45EE-B6BB-D047ABF314BB}" sibTransId="{31DEBA45-2D39-4A57-8855-4D0283F766C2}"/>
    <dgm:cxn modelId="{CE43F27C-E667-4D41-8DDD-CD7BCA47A072}" type="presOf" srcId="{42ADCC81-1F1E-418C-BA96-DE3EA16D590F}" destId="{5766AB2C-1A8A-42E0-BA77-3F7B3CDFDFFE}" srcOrd="0" destOrd="0" presId="urn:microsoft.com/office/officeart/2005/8/layout/venn2"/>
    <dgm:cxn modelId="{E5FBBA96-D066-40C7-B592-C08A717089EC}" type="presOf" srcId="{51AE04F1-657F-467D-B0EB-B58801A39E10}" destId="{DC15598B-DD76-48EF-8B33-5D397F83C139}" srcOrd="0" destOrd="0" presId="urn:microsoft.com/office/officeart/2005/8/layout/venn2"/>
    <dgm:cxn modelId="{4CBCE198-6C1C-486A-ADE7-637E2A44805B}" type="presOf" srcId="{42ADCC81-1F1E-418C-BA96-DE3EA16D590F}" destId="{31DA42C2-6E64-452B-9598-96859BB7D2A3}" srcOrd="1" destOrd="0" presId="urn:microsoft.com/office/officeart/2005/8/layout/venn2"/>
    <dgm:cxn modelId="{9BAECEB7-44A0-464E-BA3C-0DEA80198576}" srcId="{A6A0D917-5274-4AAB-8AC6-D00D7F179CA9}" destId="{51AE04F1-657F-467D-B0EB-B58801A39E10}" srcOrd="1" destOrd="0" parTransId="{8C265EE5-1D19-465C-8490-61F9FFD869F3}" sibTransId="{289CE2CC-D79D-4FB1-BB59-5866F6644545}"/>
    <dgm:cxn modelId="{BA6CA8B9-3739-439E-9C4C-EC41B768BE7E}" type="presOf" srcId="{51AE04F1-657F-467D-B0EB-B58801A39E10}" destId="{0C95EABF-C177-42A3-BDC3-61D55A46B082}" srcOrd="1" destOrd="0" presId="urn:microsoft.com/office/officeart/2005/8/layout/venn2"/>
    <dgm:cxn modelId="{770E787A-8533-45AC-8A9F-AD7EB9518232}" type="presParOf" srcId="{C7A12AE5-F07F-472F-9BB0-44669F3B780C}" destId="{B3AA830D-5C90-4889-92A7-ECB6609A658D}" srcOrd="0" destOrd="0" presId="urn:microsoft.com/office/officeart/2005/8/layout/venn2"/>
    <dgm:cxn modelId="{4E7944A7-7B70-4323-AD83-F72D0D130DC0}" type="presParOf" srcId="{B3AA830D-5C90-4889-92A7-ECB6609A658D}" destId="{5766AB2C-1A8A-42E0-BA77-3F7B3CDFDFFE}" srcOrd="0" destOrd="0" presId="urn:microsoft.com/office/officeart/2005/8/layout/venn2"/>
    <dgm:cxn modelId="{36B096C9-E5C8-4C02-B01B-508AE98B29D1}" type="presParOf" srcId="{B3AA830D-5C90-4889-92A7-ECB6609A658D}" destId="{31DA42C2-6E64-452B-9598-96859BB7D2A3}" srcOrd="1" destOrd="0" presId="urn:microsoft.com/office/officeart/2005/8/layout/venn2"/>
    <dgm:cxn modelId="{01FEF749-C4CC-4A62-8844-EE7B5868845E}" type="presParOf" srcId="{C7A12AE5-F07F-472F-9BB0-44669F3B780C}" destId="{F69E1C35-E1DE-41D5-A5AD-2892EDA83F58}" srcOrd="1" destOrd="0" presId="urn:microsoft.com/office/officeart/2005/8/layout/venn2"/>
    <dgm:cxn modelId="{12B1C669-E9C1-443C-8A29-1A2C87D22C6B}" type="presParOf" srcId="{F69E1C35-E1DE-41D5-A5AD-2892EDA83F58}" destId="{DC15598B-DD76-48EF-8B33-5D397F83C139}" srcOrd="0" destOrd="0" presId="urn:microsoft.com/office/officeart/2005/8/layout/venn2"/>
    <dgm:cxn modelId="{17949FDF-3DD0-4707-8264-77F29F7BE791}" type="presParOf" srcId="{F69E1C35-E1DE-41D5-A5AD-2892EDA83F58}" destId="{0C95EABF-C177-42A3-BDC3-61D55A46B08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972ED5-C4A8-4372-999B-CDB403E0CC9C}" type="doc">
      <dgm:prSet loTypeId="urn:microsoft.com/office/officeart/2005/8/layout/pyramid4" loCatId="pyramid" qsTypeId="urn:microsoft.com/office/officeart/2005/8/quickstyle/3d7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E81BEBE-2380-446F-AAA4-232FBB28207E}">
      <dgm:prSet phldrT="[Text]" phldr="0" custT="1"/>
      <dgm:spPr>
        <a:solidFill>
          <a:srgbClr val="00B050"/>
        </a:solidFill>
      </dgm:spPr>
      <dgm:t>
        <a:bodyPr/>
        <a:lstStyle/>
        <a:p>
          <a:r>
            <a:rPr lang="en-US" sz="2000" b="1"/>
            <a:t>Org. Partner</a:t>
          </a:r>
        </a:p>
      </dgm:t>
    </dgm:pt>
    <dgm:pt modelId="{CB222FC7-115C-4A6F-971B-503ADC6661DC}" type="parTrans" cxnId="{F4837257-93EB-4188-BE77-F5F79C971935}">
      <dgm:prSet/>
      <dgm:spPr/>
      <dgm:t>
        <a:bodyPr/>
        <a:lstStyle/>
        <a:p>
          <a:endParaRPr lang="en-US"/>
        </a:p>
      </dgm:t>
    </dgm:pt>
    <dgm:pt modelId="{F86F82C2-7D76-4E03-A877-134822DE03BB}" type="sibTrans" cxnId="{F4837257-93EB-4188-BE77-F5F79C971935}">
      <dgm:prSet/>
      <dgm:spPr/>
      <dgm:t>
        <a:bodyPr/>
        <a:lstStyle/>
        <a:p>
          <a:endParaRPr lang="en-US"/>
        </a:p>
      </dgm:t>
    </dgm:pt>
    <dgm:pt modelId="{F00FDD41-61B3-44CC-A8FD-150DA28B37F0}">
      <dgm:prSet phldrT="[Text]" phldr="0" custT="1"/>
      <dgm:spPr>
        <a:solidFill>
          <a:srgbClr val="92D050"/>
        </a:solidFill>
      </dgm:spPr>
      <dgm:t>
        <a:bodyPr/>
        <a:lstStyle/>
        <a:p>
          <a:r>
            <a:rPr lang="en-US" sz="1800" b="1"/>
            <a:t>Volunteer Sustain.</a:t>
          </a:r>
        </a:p>
      </dgm:t>
    </dgm:pt>
    <dgm:pt modelId="{1F0D67F6-6842-4C7D-94CF-38698C404616}" type="parTrans" cxnId="{287D2C52-4DE2-430F-8ADE-7BCFA521C026}">
      <dgm:prSet/>
      <dgm:spPr/>
      <dgm:t>
        <a:bodyPr/>
        <a:lstStyle/>
        <a:p>
          <a:endParaRPr lang="en-US"/>
        </a:p>
      </dgm:t>
    </dgm:pt>
    <dgm:pt modelId="{0C387635-A444-4C1A-A955-E567EE332C03}" type="sibTrans" cxnId="{287D2C52-4DE2-430F-8ADE-7BCFA521C026}">
      <dgm:prSet/>
      <dgm:spPr/>
      <dgm:t>
        <a:bodyPr/>
        <a:lstStyle/>
        <a:p>
          <a:endParaRPr lang="en-US"/>
        </a:p>
      </dgm:t>
    </dgm:pt>
    <dgm:pt modelId="{A81F698A-AFB1-4605-9B37-EBC0A1E41C69}">
      <dgm:prSet phldrT="[Text]" phldr="0" custT="1"/>
      <dgm:spPr/>
      <dgm:t>
        <a:bodyPr/>
        <a:lstStyle/>
        <a:p>
          <a:r>
            <a:rPr lang="en-US" sz="1400" b="1"/>
            <a:t>Mission </a:t>
          </a:r>
        </a:p>
      </dgm:t>
    </dgm:pt>
    <dgm:pt modelId="{BE98B6D4-1AA4-4013-9D3C-4C312A38F69B}" type="parTrans" cxnId="{A1C3CEA6-59D9-4A56-B688-1888D44BDBF8}">
      <dgm:prSet/>
      <dgm:spPr/>
      <dgm:t>
        <a:bodyPr/>
        <a:lstStyle/>
        <a:p>
          <a:endParaRPr lang="en-US"/>
        </a:p>
      </dgm:t>
    </dgm:pt>
    <dgm:pt modelId="{470C31E3-5A8D-44AA-B914-3D82B6CF4D45}" type="sibTrans" cxnId="{A1C3CEA6-59D9-4A56-B688-1888D44BDBF8}">
      <dgm:prSet/>
      <dgm:spPr/>
      <dgm:t>
        <a:bodyPr/>
        <a:lstStyle/>
        <a:p>
          <a:endParaRPr lang="en-US"/>
        </a:p>
      </dgm:t>
    </dgm:pt>
    <dgm:pt modelId="{47A3DFAB-CE56-4A5D-82A6-A2D86FF1EB55}">
      <dgm:prSet phldrT="[Text]" phldr="0" custT="1"/>
      <dgm:spPr/>
      <dgm:t>
        <a:bodyPr/>
        <a:lstStyle/>
        <a:p>
          <a:r>
            <a:rPr lang="en-US" sz="1200" b="1"/>
            <a:t>Skills &amp; Education</a:t>
          </a:r>
        </a:p>
      </dgm:t>
    </dgm:pt>
    <dgm:pt modelId="{92F7D7FB-F48D-4229-A35C-411445F590B7}" type="parTrans" cxnId="{F9BB4B85-FDB5-4B46-B28E-0B9E473D0D0E}">
      <dgm:prSet/>
      <dgm:spPr/>
      <dgm:t>
        <a:bodyPr/>
        <a:lstStyle/>
        <a:p>
          <a:endParaRPr lang="en-US"/>
        </a:p>
      </dgm:t>
    </dgm:pt>
    <dgm:pt modelId="{4E5827C4-82E0-4D22-8FC5-9DB853A0A44D}" type="sibTrans" cxnId="{F9BB4B85-FDB5-4B46-B28E-0B9E473D0D0E}">
      <dgm:prSet/>
      <dgm:spPr/>
      <dgm:t>
        <a:bodyPr/>
        <a:lstStyle/>
        <a:p>
          <a:endParaRPr lang="en-US"/>
        </a:p>
      </dgm:t>
    </dgm:pt>
    <dgm:pt modelId="{C043E743-83E3-4569-AC87-697D0865A492}" type="pres">
      <dgm:prSet presAssocID="{BF972ED5-C4A8-4372-999B-CDB403E0CC9C}" presName="compositeShape" presStyleCnt="0">
        <dgm:presLayoutVars>
          <dgm:chMax val="9"/>
          <dgm:dir/>
          <dgm:resizeHandles val="exact"/>
        </dgm:presLayoutVars>
      </dgm:prSet>
      <dgm:spPr/>
    </dgm:pt>
    <dgm:pt modelId="{6DBD541E-34A6-45DC-A66A-E2F7D8F4F6A5}" type="pres">
      <dgm:prSet presAssocID="{BF972ED5-C4A8-4372-999B-CDB403E0CC9C}" presName="triangle1" presStyleLbl="node1" presStyleIdx="0" presStyleCnt="4" custLinFactNeighborX="781" custLinFactNeighborY="1297">
        <dgm:presLayoutVars>
          <dgm:bulletEnabled val="1"/>
        </dgm:presLayoutVars>
      </dgm:prSet>
      <dgm:spPr/>
    </dgm:pt>
    <dgm:pt modelId="{863243A8-4936-41E0-8C32-62CB3D0A9466}" type="pres">
      <dgm:prSet presAssocID="{BF972ED5-C4A8-4372-999B-CDB403E0CC9C}" presName="triangle2" presStyleLbl="node1" presStyleIdx="1" presStyleCnt="4" custScaleX="98141">
        <dgm:presLayoutVars>
          <dgm:bulletEnabled val="1"/>
        </dgm:presLayoutVars>
      </dgm:prSet>
      <dgm:spPr/>
    </dgm:pt>
    <dgm:pt modelId="{9A95078E-3143-4E50-9C3D-9676E09DABCA}" type="pres">
      <dgm:prSet presAssocID="{BF972ED5-C4A8-4372-999B-CDB403E0CC9C}" presName="triangle3" presStyleLbl="node1" presStyleIdx="2" presStyleCnt="4">
        <dgm:presLayoutVars>
          <dgm:bulletEnabled val="1"/>
        </dgm:presLayoutVars>
      </dgm:prSet>
      <dgm:spPr/>
    </dgm:pt>
    <dgm:pt modelId="{3103E87F-8AF4-4D49-A115-56376C75D177}" type="pres">
      <dgm:prSet presAssocID="{BF972ED5-C4A8-4372-999B-CDB403E0CC9C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F5CCF964-33FA-4645-9A95-9358163A0DF2}" type="presOf" srcId="{47A3DFAB-CE56-4A5D-82A6-A2D86FF1EB55}" destId="{3103E87F-8AF4-4D49-A115-56376C75D177}" srcOrd="0" destOrd="0" presId="urn:microsoft.com/office/officeart/2005/8/layout/pyramid4"/>
    <dgm:cxn modelId="{6D696E71-B3F3-4821-A8D2-903C8174899F}" type="presOf" srcId="{A81F698A-AFB1-4605-9B37-EBC0A1E41C69}" destId="{9A95078E-3143-4E50-9C3D-9676E09DABCA}" srcOrd="0" destOrd="0" presId="urn:microsoft.com/office/officeart/2005/8/layout/pyramid4"/>
    <dgm:cxn modelId="{287D2C52-4DE2-430F-8ADE-7BCFA521C026}" srcId="{BF972ED5-C4A8-4372-999B-CDB403E0CC9C}" destId="{F00FDD41-61B3-44CC-A8FD-150DA28B37F0}" srcOrd="1" destOrd="0" parTransId="{1F0D67F6-6842-4C7D-94CF-38698C404616}" sibTransId="{0C387635-A444-4C1A-A955-E567EE332C03}"/>
    <dgm:cxn modelId="{ADE37056-8EC4-47EF-BF2D-A716E091303D}" type="presOf" srcId="{3E81BEBE-2380-446F-AAA4-232FBB28207E}" destId="{6DBD541E-34A6-45DC-A66A-E2F7D8F4F6A5}" srcOrd="0" destOrd="0" presId="urn:microsoft.com/office/officeart/2005/8/layout/pyramid4"/>
    <dgm:cxn modelId="{F4837257-93EB-4188-BE77-F5F79C971935}" srcId="{BF972ED5-C4A8-4372-999B-CDB403E0CC9C}" destId="{3E81BEBE-2380-446F-AAA4-232FBB28207E}" srcOrd="0" destOrd="0" parTransId="{CB222FC7-115C-4A6F-971B-503ADC6661DC}" sibTransId="{F86F82C2-7D76-4E03-A877-134822DE03BB}"/>
    <dgm:cxn modelId="{F9BB4B85-FDB5-4B46-B28E-0B9E473D0D0E}" srcId="{BF972ED5-C4A8-4372-999B-CDB403E0CC9C}" destId="{47A3DFAB-CE56-4A5D-82A6-A2D86FF1EB55}" srcOrd="3" destOrd="0" parTransId="{92F7D7FB-F48D-4229-A35C-411445F590B7}" sibTransId="{4E5827C4-82E0-4D22-8FC5-9DB853A0A44D}"/>
    <dgm:cxn modelId="{BD89C2A1-D54C-4127-A2F2-5FC4B0CBC19C}" type="presOf" srcId="{BF972ED5-C4A8-4372-999B-CDB403E0CC9C}" destId="{C043E743-83E3-4569-AC87-697D0865A492}" srcOrd="0" destOrd="0" presId="urn:microsoft.com/office/officeart/2005/8/layout/pyramid4"/>
    <dgm:cxn modelId="{A1C3CEA6-59D9-4A56-B688-1888D44BDBF8}" srcId="{BF972ED5-C4A8-4372-999B-CDB403E0CC9C}" destId="{A81F698A-AFB1-4605-9B37-EBC0A1E41C69}" srcOrd="2" destOrd="0" parTransId="{BE98B6D4-1AA4-4013-9D3C-4C312A38F69B}" sibTransId="{470C31E3-5A8D-44AA-B914-3D82B6CF4D45}"/>
    <dgm:cxn modelId="{494CC5D0-5E24-4573-B098-CAD4809CF65B}" type="presOf" srcId="{F00FDD41-61B3-44CC-A8FD-150DA28B37F0}" destId="{863243A8-4936-41E0-8C32-62CB3D0A9466}" srcOrd="0" destOrd="0" presId="urn:microsoft.com/office/officeart/2005/8/layout/pyramid4"/>
    <dgm:cxn modelId="{AA7A8363-09DC-40D2-98F8-61001653B1D8}" type="presParOf" srcId="{C043E743-83E3-4569-AC87-697D0865A492}" destId="{6DBD541E-34A6-45DC-A66A-E2F7D8F4F6A5}" srcOrd="0" destOrd="0" presId="urn:microsoft.com/office/officeart/2005/8/layout/pyramid4"/>
    <dgm:cxn modelId="{E793DEFC-D706-4878-824F-91F72C3675D1}" type="presParOf" srcId="{C043E743-83E3-4569-AC87-697D0865A492}" destId="{863243A8-4936-41E0-8C32-62CB3D0A9466}" srcOrd="1" destOrd="0" presId="urn:microsoft.com/office/officeart/2005/8/layout/pyramid4"/>
    <dgm:cxn modelId="{72C1F63A-DA04-495F-90ED-4A8911816CE1}" type="presParOf" srcId="{C043E743-83E3-4569-AC87-697D0865A492}" destId="{9A95078E-3143-4E50-9C3D-9676E09DABCA}" srcOrd="2" destOrd="0" presId="urn:microsoft.com/office/officeart/2005/8/layout/pyramid4"/>
    <dgm:cxn modelId="{6072C0A3-DB1C-43C9-A1D1-AF4D20D8BED1}" type="presParOf" srcId="{C043E743-83E3-4569-AC87-697D0865A492}" destId="{3103E87F-8AF4-4D49-A115-56376C75D17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972ED5-C4A8-4372-999B-CDB403E0CC9C}" type="doc">
      <dgm:prSet loTypeId="urn:microsoft.com/office/officeart/2005/8/layout/pyramid4" loCatId="pyramid" qsTypeId="urn:microsoft.com/office/officeart/2005/8/quickstyle/3d7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E81BEBE-2380-446F-AAA4-232FBB28207E}">
      <dgm:prSet phldrT="[Text]" phldr="0" custT="1"/>
      <dgm:spPr/>
      <dgm:t>
        <a:bodyPr/>
        <a:lstStyle/>
        <a:p>
          <a:r>
            <a:rPr lang="en-US" sz="1400" b="1"/>
            <a:t>Partnerships</a:t>
          </a:r>
        </a:p>
      </dgm:t>
    </dgm:pt>
    <dgm:pt modelId="{CB222FC7-115C-4A6F-971B-503ADC6661DC}" type="parTrans" cxnId="{F4837257-93EB-4188-BE77-F5F79C971935}">
      <dgm:prSet/>
      <dgm:spPr/>
      <dgm:t>
        <a:bodyPr/>
        <a:lstStyle/>
        <a:p>
          <a:endParaRPr lang="en-US"/>
        </a:p>
      </dgm:t>
    </dgm:pt>
    <dgm:pt modelId="{F86F82C2-7D76-4E03-A877-134822DE03BB}" type="sibTrans" cxnId="{F4837257-93EB-4188-BE77-F5F79C971935}">
      <dgm:prSet/>
      <dgm:spPr/>
      <dgm:t>
        <a:bodyPr/>
        <a:lstStyle/>
        <a:p>
          <a:endParaRPr lang="en-US"/>
        </a:p>
      </dgm:t>
    </dgm:pt>
    <dgm:pt modelId="{F00FDD41-61B3-44CC-A8FD-150DA28B37F0}">
      <dgm:prSet phldrT="[Text]" phldr="0" custT="1"/>
      <dgm:spPr/>
      <dgm:t>
        <a:bodyPr/>
        <a:lstStyle/>
        <a:p>
          <a:r>
            <a:rPr lang="en-US" sz="1400" b="1"/>
            <a:t>Volunteer Sustain.</a:t>
          </a:r>
        </a:p>
      </dgm:t>
    </dgm:pt>
    <dgm:pt modelId="{1F0D67F6-6842-4C7D-94CF-38698C404616}" type="parTrans" cxnId="{287D2C52-4DE2-430F-8ADE-7BCFA521C026}">
      <dgm:prSet/>
      <dgm:spPr/>
      <dgm:t>
        <a:bodyPr/>
        <a:lstStyle/>
        <a:p>
          <a:endParaRPr lang="en-US"/>
        </a:p>
      </dgm:t>
    </dgm:pt>
    <dgm:pt modelId="{0C387635-A444-4C1A-A955-E567EE332C03}" type="sibTrans" cxnId="{287D2C52-4DE2-430F-8ADE-7BCFA521C026}">
      <dgm:prSet/>
      <dgm:spPr/>
      <dgm:t>
        <a:bodyPr/>
        <a:lstStyle/>
        <a:p>
          <a:endParaRPr lang="en-US"/>
        </a:p>
      </dgm:t>
    </dgm:pt>
    <dgm:pt modelId="{A81F698A-AFB1-4605-9B37-EBC0A1E41C69}">
      <dgm:prSet phldrT="[Text]" phldr="0" custT="1"/>
      <dgm:spPr/>
      <dgm:t>
        <a:bodyPr/>
        <a:lstStyle/>
        <a:p>
          <a:r>
            <a:rPr lang="en-US" sz="1400" b="1"/>
            <a:t>Mission </a:t>
          </a:r>
        </a:p>
      </dgm:t>
    </dgm:pt>
    <dgm:pt modelId="{BE98B6D4-1AA4-4013-9D3C-4C312A38F69B}" type="parTrans" cxnId="{A1C3CEA6-59D9-4A56-B688-1888D44BDBF8}">
      <dgm:prSet/>
      <dgm:spPr/>
      <dgm:t>
        <a:bodyPr/>
        <a:lstStyle/>
        <a:p>
          <a:endParaRPr lang="en-US"/>
        </a:p>
      </dgm:t>
    </dgm:pt>
    <dgm:pt modelId="{470C31E3-5A8D-44AA-B914-3D82B6CF4D45}" type="sibTrans" cxnId="{A1C3CEA6-59D9-4A56-B688-1888D44BDBF8}">
      <dgm:prSet/>
      <dgm:spPr/>
      <dgm:t>
        <a:bodyPr/>
        <a:lstStyle/>
        <a:p>
          <a:endParaRPr lang="en-US"/>
        </a:p>
      </dgm:t>
    </dgm:pt>
    <dgm:pt modelId="{47A3DFAB-CE56-4A5D-82A6-A2D86FF1EB55}">
      <dgm:prSet phldrT="[Text]" phldr="0" custT="1"/>
      <dgm:spPr>
        <a:solidFill>
          <a:srgbClr val="00B050"/>
        </a:solidFill>
      </dgm:spPr>
      <dgm:t>
        <a:bodyPr/>
        <a:lstStyle/>
        <a:p>
          <a:r>
            <a:rPr lang="en-US" sz="1400" b="1"/>
            <a:t>Skills &amp; Education</a:t>
          </a:r>
        </a:p>
      </dgm:t>
    </dgm:pt>
    <dgm:pt modelId="{92F7D7FB-F48D-4229-A35C-411445F590B7}" type="parTrans" cxnId="{F9BB4B85-FDB5-4B46-B28E-0B9E473D0D0E}">
      <dgm:prSet/>
      <dgm:spPr/>
      <dgm:t>
        <a:bodyPr/>
        <a:lstStyle/>
        <a:p>
          <a:endParaRPr lang="en-US"/>
        </a:p>
      </dgm:t>
    </dgm:pt>
    <dgm:pt modelId="{4E5827C4-82E0-4D22-8FC5-9DB853A0A44D}" type="sibTrans" cxnId="{F9BB4B85-FDB5-4B46-B28E-0B9E473D0D0E}">
      <dgm:prSet/>
      <dgm:spPr/>
      <dgm:t>
        <a:bodyPr/>
        <a:lstStyle/>
        <a:p>
          <a:endParaRPr lang="en-US"/>
        </a:p>
      </dgm:t>
    </dgm:pt>
    <dgm:pt modelId="{C043E743-83E3-4569-AC87-697D0865A492}" type="pres">
      <dgm:prSet presAssocID="{BF972ED5-C4A8-4372-999B-CDB403E0CC9C}" presName="compositeShape" presStyleCnt="0">
        <dgm:presLayoutVars>
          <dgm:chMax val="9"/>
          <dgm:dir/>
          <dgm:resizeHandles val="exact"/>
        </dgm:presLayoutVars>
      </dgm:prSet>
      <dgm:spPr/>
    </dgm:pt>
    <dgm:pt modelId="{6DBD541E-34A6-45DC-A66A-E2F7D8F4F6A5}" type="pres">
      <dgm:prSet presAssocID="{BF972ED5-C4A8-4372-999B-CDB403E0CC9C}" presName="triangle1" presStyleLbl="node1" presStyleIdx="0" presStyleCnt="4">
        <dgm:presLayoutVars>
          <dgm:bulletEnabled val="1"/>
        </dgm:presLayoutVars>
      </dgm:prSet>
      <dgm:spPr/>
    </dgm:pt>
    <dgm:pt modelId="{863243A8-4936-41E0-8C32-62CB3D0A9466}" type="pres">
      <dgm:prSet presAssocID="{BF972ED5-C4A8-4372-999B-CDB403E0CC9C}" presName="triangle2" presStyleLbl="node1" presStyleIdx="1" presStyleCnt="4" custScaleX="98141">
        <dgm:presLayoutVars>
          <dgm:bulletEnabled val="1"/>
        </dgm:presLayoutVars>
      </dgm:prSet>
      <dgm:spPr/>
    </dgm:pt>
    <dgm:pt modelId="{9A95078E-3143-4E50-9C3D-9676E09DABCA}" type="pres">
      <dgm:prSet presAssocID="{BF972ED5-C4A8-4372-999B-CDB403E0CC9C}" presName="triangle3" presStyleLbl="node1" presStyleIdx="2" presStyleCnt="4">
        <dgm:presLayoutVars>
          <dgm:bulletEnabled val="1"/>
        </dgm:presLayoutVars>
      </dgm:prSet>
      <dgm:spPr/>
    </dgm:pt>
    <dgm:pt modelId="{3103E87F-8AF4-4D49-A115-56376C75D177}" type="pres">
      <dgm:prSet presAssocID="{BF972ED5-C4A8-4372-999B-CDB403E0CC9C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F5CCF964-33FA-4645-9A95-9358163A0DF2}" type="presOf" srcId="{47A3DFAB-CE56-4A5D-82A6-A2D86FF1EB55}" destId="{3103E87F-8AF4-4D49-A115-56376C75D177}" srcOrd="0" destOrd="0" presId="urn:microsoft.com/office/officeart/2005/8/layout/pyramid4"/>
    <dgm:cxn modelId="{6D696E71-B3F3-4821-A8D2-903C8174899F}" type="presOf" srcId="{A81F698A-AFB1-4605-9B37-EBC0A1E41C69}" destId="{9A95078E-3143-4E50-9C3D-9676E09DABCA}" srcOrd="0" destOrd="0" presId="urn:microsoft.com/office/officeart/2005/8/layout/pyramid4"/>
    <dgm:cxn modelId="{287D2C52-4DE2-430F-8ADE-7BCFA521C026}" srcId="{BF972ED5-C4A8-4372-999B-CDB403E0CC9C}" destId="{F00FDD41-61B3-44CC-A8FD-150DA28B37F0}" srcOrd="1" destOrd="0" parTransId="{1F0D67F6-6842-4C7D-94CF-38698C404616}" sibTransId="{0C387635-A444-4C1A-A955-E567EE332C03}"/>
    <dgm:cxn modelId="{ADE37056-8EC4-47EF-BF2D-A716E091303D}" type="presOf" srcId="{3E81BEBE-2380-446F-AAA4-232FBB28207E}" destId="{6DBD541E-34A6-45DC-A66A-E2F7D8F4F6A5}" srcOrd="0" destOrd="0" presId="urn:microsoft.com/office/officeart/2005/8/layout/pyramid4"/>
    <dgm:cxn modelId="{F4837257-93EB-4188-BE77-F5F79C971935}" srcId="{BF972ED5-C4A8-4372-999B-CDB403E0CC9C}" destId="{3E81BEBE-2380-446F-AAA4-232FBB28207E}" srcOrd="0" destOrd="0" parTransId="{CB222FC7-115C-4A6F-971B-503ADC6661DC}" sibTransId="{F86F82C2-7D76-4E03-A877-134822DE03BB}"/>
    <dgm:cxn modelId="{F9BB4B85-FDB5-4B46-B28E-0B9E473D0D0E}" srcId="{BF972ED5-C4A8-4372-999B-CDB403E0CC9C}" destId="{47A3DFAB-CE56-4A5D-82A6-A2D86FF1EB55}" srcOrd="3" destOrd="0" parTransId="{92F7D7FB-F48D-4229-A35C-411445F590B7}" sibTransId="{4E5827C4-82E0-4D22-8FC5-9DB853A0A44D}"/>
    <dgm:cxn modelId="{BD89C2A1-D54C-4127-A2F2-5FC4B0CBC19C}" type="presOf" srcId="{BF972ED5-C4A8-4372-999B-CDB403E0CC9C}" destId="{C043E743-83E3-4569-AC87-697D0865A492}" srcOrd="0" destOrd="0" presId="urn:microsoft.com/office/officeart/2005/8/layout/pyramid4"/>
    <dgm:cxn modelId="{A1C3CEA6-59D9-4A56-B688-1888D44BDBF8}" srcId="{BF972ED5-C4A8-4372-999B-CDB403E0CC9C}" destId="{A81F698A-AFB1-4605-9B37-EBC0A1E41C69}" srcOrd="2" destOrd="0" parTransId="{BE98B6D4-1AA4-4013-9D3C-4C312A38F69B}" sibTransId="{470C31E3-5A8D-44AA-B914-3D82B6CF4D45}"/>
    <dgm:cxn modelId="{494CC5D0-5E24-4573-B098-CAD4809CF65B}" type="presOf" srcId="{F00FDD41-61B3-44CC-A8FD-150DA28B37F0}" destId="{863243A8-4936-41E0-8C32-62CB3D0A9466}" srcOrd="0" destOrd="0" presId="urn:microsoft.com/office/officeart/2005/8/layout/pyramid4"/>
    <dgm:cxn modelId="{AA7A8363-09DC-40D2-98F8-61001653B1D8}" type="presParOf" srcId="{C043E743-83E3-4569-AC87-697D0865A492}" destId="{6DBD541E-34A6-45DC-A66A-E2F7D8F4F6A5}" srcOrd="0" destOrd="0" presId="urn:microsoft.com/office/officeart/2005/8/layout/pyramid4"/>
    <dgm:cxn modelId="{E793DEFC-D706-4878-824F-91F72C3675D1}" type="presParOf" srcId="{C043E743-83E3-4569-AC87-697D0865A492}" destId="{863243A8-4936-41E0-8C32-62CB3D0A9466}" srcOrd="1" destOrd="0" presId="urn:microsoft.com/office/officeart/2005/8/layout/pyramid4"/>
    <dgm:cxn modelId="{72C1F63A-DA04-495F-90ED-4A8911816CE1}" type="presParOf" srcId="{C043E743-83E3-4569-AC87-697D0865A492}" destId="{9A95078E-3143-4E50-9C3D-9676E09DABCA}" srcOrd="2" destOrd="0" presId="urn:microsoft.com/office/officeart/2005/8/layout/pyramid4"/>
    <dgm:cxn modelId="{6072C0A3-DB1C-43C9-A1D1-AF4D20D8BED1}" type="presParOf" srcId="{C043E743-83E3-4569-AC87-697D0865A492}" destId="{3103E87F-8AF4-4D49-A115-56376C75D17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972ED5-C4A8-4372-999B-CDB403E0CC9C}" type="doc">
      <dgm:prSet loTypeId="urn:microsoft.com/office/officeart/2005/8/layout/pyramid4" loCatId="pyramid" qsTypeId="urn:microsoft.com/office/officeart/2005/8/quickstyle/3d7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E81BEBE-2380-446F-AAA4-232FBB28207E}">
      <dgm:prSet phldrT="[Text]" phldr="0" custT="1"/>
      <dgm:spPr/>
      <dgm:t>
        <a:bodyPr/>
        <a:lstStyle/>
        <a:p>
          <a:r>
            <a:rPr lang="en-US" sz="1400" b="1"/>
            <a:t>Partnerships</a:t>
          </a:r>
        </a:p>
      </dgm:t>
    </dgm:pt>
    <dgm:pt modelId="{CB222FC7-115C-4A6F-971B-503ADC6661DC}" type="parTrans" cxnId="{F4837257-93EB-4188-BE77-F5F79C971935}">
      <dgm:prSet/>
      <dgm:spPr/>
      <dgm:t>
        <a:bodyPr/>
        <a:lstStyle/>
        <a:p>
          <a:endParaRPr lang="en-US"/>
        </a:p>
      </dgm:t>
    </dgm:pt>
    <dgm:pt modelId="{F86F82C2-7D76-4E03-A877-134822DE03BB}" type="sibTrans" cxnId="{F4837257-93EB-4188-BE77-F5F79C971935}">
      <dgm:prSet/>
      <dgm:spPr/>
      <dgm:t>
        <a:bodyPr/>
        <a:lstStyle/>
        <a:p>
          <a:endParaRPr lang="en-US"/>
        </a:p>
      </dgm:t>
    </dgm:pt>
    <dgm:pt modelId="{F00FDD41-61B3-44CC-A8FD-150DA28B37F0}">
      <dgm:prSet phldrT="[Text]" phldr="0" custT="1"/>
      <dgm:spPr/>
      <dgm:t>
        <a:bodyPr/>
        <a:lstStyle/>
        <a:p>
          <a:r>
            <a:rPr lang="en-US" sz="1400" b="1"/>
            <a:t>Volunteer Sustain.</a:t>
          </a:r>
        </a:p>
      </dgm:t>
    </dgm:pt>
    <dgm:pt modelId="{1F0D67F6-6842-4C7D-94CF-38698C404616}" type="parTrans" cxnId="{287D2C52-4DE2-430F-8ADE-7BCFA521C026}">
      <dgm:prSet/>
      <dgm:spPr/>
      <dgm:t>
        <a:bodyPr/>
        <a:lstStyle/>
        <a:p>
          <a:endParaRPr lang="en-US"/>
        </a:p>
      </dgm:t>
    </dgm:pt>
    <dgm:pt modelId="{0C387635-A444-4C1A-A955-E567EE332C03}" type="sibTrans" cxnId="{287D2C52-4DE2-430F-8ADE-7BCFA521C026}">
      <dgm:prSet/>
      <dgm:spPr/>
      <dgm:t>
        <a:bodyPr/>
        <a:lstStyle/>
        <a:p>
          <a:endParaRPr lang="en-US"/>
        </a:p>
      </dgm:t>
    </dgm:pt>
    <dgm:pt modelId="{A81F698A-AFB1-4605-9B37-EBC0A1E41C69}">
      <dgm:prSet phldrT="[Text]" phldr="0" custT="1"/>
      <dgm:spPr/>
      <dgm:t>
        <a:bodyPr/>
        <a:lstStyle/>
        <a:p>
          <a:r>
            <a:rPr lang="en-US" sz="1400" b="1"/>
            <a:t>Mission </a:t>
          </a:r>
        </a:p>
      </dgm:t>
    </dgm:pt>
    <dgm:pt modelId="{BE98B6D4-1AA4-4013-9D3C-4C312A38F69B}" type="parTrans" cxnId="{A1C3CEA6-59D9-4A56-B688-1888D44BDBF8}">
      <dgm:prSet/>
      <dgm:spPr/>
      <dgm:t>
        <a:bodyPr/>
        <a:lstStyle/>
        <a:p>
          <a:endParaRPr lang="en-US"/>
        </a:p>
      </dgm:t>
    </dgm:pt>
    <dgm:pt modelId="{470C31E3-5A8D-44AA-B914-3D82B6CF4D45}" type="sibTrans" cxnId="{A1C3CEA6-59D9-4A56-B688-1888D44BDBF8}">
      <dgm:prSet/>
      <dgm:spPr/>
      <dgm:t>
        <a:bodyPr/>
        <a:lstStyle/>
        <a:p>
          <a:endParaRPr lang="en-US"/>
        </a:p>
      </dgm:t>
    </dgm:pt>
    <dgm:pt modelId="{47A3DFAB-CE56-4A5D-82A6-A2D86FF1EB55}">
      <dgm:prSet phldrT="[Text]" phldr="0" custT="1"/>
      <dgm:spPr/>
      <dgm:t>
        <a:bodyPr/>
        <a:lstStyle/>
        <a:p>
          <a:r>
            <a:rPr lang="en-US" sz="1400" b="1"/>
            <a:t>Skills &amp; Education</a:t>
          </a:r>
        </a:p>
      </dgm:t>
    </dgm:pt>
    <dgm:pt modelId="{92F7D7FB-F48D-4229-A35C-411445F590B7}" type="parTrans" cxnId="{F9BB4B85-FDB5-4B46-B28E-0B9E473D0D0E}">
      <dgm:prSet/>
      <dgm:spPr/>
      <dgm:t>
        <a:bodyPr/>
        <a:lstStyle/>
        <a:p>
          <a:endParaRPr lang="en-US"/>
        </a:p>
      </dgm:t>
    </dgm:pt>
    <dgm:pt modelId="{4E5827C4-82E0-4D22-8FC5-9DB853A0A44D}" type="sibTrans" cxnId="{F9BB4B85-FDB5-4B46-B28E-0B9E473D0D0E}">
      <dgm:prSet/>
      <dgm:spPr/>
      <dgm:t>
        <a:bodyPr/>
        <a:lstStyle/>
        <a:p>
          <a:endParaRPr lang="en-US"/>
        </a:p>
      </dgm:t>
    </dgm:pt>
    <dgm:pt modelId="{C043E743-83E3-4569-AC87-697D0865A492}" type="pres">
      <dgm:prSet presAssocID="{BF972ED5-C4A8-4372-999B-CDB403E0CC9C}" presName="compositeShape" presStyleCnt="0">
        <dgm:presLayoutVars>
          <dgm:chMax val="9"/>
          <dgm:dir/>
          <dgm:resizeHandles val="exact"/>
        </dgm:presLayoutVars>
      </dgm:prSet>
      <dgm:spPr/>
    </dgm:pt>
    <dgm:pt modelId="{6DBD541E-34A6-45DC-A66A-E2F7D8F4F6A5}" type="pres">
      <dgm:prSet presAssocID="{BF972ED5-C4A8-4372-999B-CDB403E0CC9C}" presName="triangle1" presStyleLbl="node1" presStyleIdx="0" presStyleCnt="4">
        <dgm:presLayoutVars>
          <dgm:bulletEnabled val="1"/>
        </dgm:presLayoutVars>
      </dgm:prSet>
      <dgm:spPr/>
    </dgm:pt>
    <dgm:pt modelId="{863243A8-4936-41E0-8C32-62CB3D0A9466}" type="pres">
      <dgm:prSet presAssocID="{BF972ED5-C4A8-4372-999B-CDB403E0CC9C}" presName="triangle2" presStyleLbl="node1" presStyleIdx="1" presStyleCnt="4" custScaleX="98141">
        <dgm:presLayoutVars>
          <dgm:bulletEnabled val="1"/>
        </dgm:presLayoutVars>
      </dgm:prSet>
      <dgm:spPr/>
    </dgm:pt>
    <dgm:pt modelId="{9A95078E-3143-4E50-9C3D-9676E09DABCA}" type="pres">
      <dgm:prSet presAssocID="{BF972ED5-C4A8-4372-999B-CDB403E0CC9C}" presName="triangle3" presStyleLbl="node1" presStyleIdx="2" presStyleCnt="4">
        <dgm:presLayoutVars>
          <dgm:bulletEnabled val="1"/>
        </dgm:presLayoutVars>
      </dgm:prSet>
      <dgm:spPr/>
    </dgm:pt>
    <dgm:pt modelId="{3103E87F-8AF4-4D49-A115-56376C75D177}" type="pres">
      <dgm:prSet presAssocID="{BF972ED5-C4A8-4372-999B-CDB403E0CC9C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F5CCF964-33FA-4645-9A95-9358163A0DF2}" type="presOf" srcId="{47A3DFAB-CE56-4A5D-82A6-A2D86FF1EB55}" destId="{3103E87F-8AF4-4D49-A115-56376C75D177}" srcOrd="0" destOrd="0" presId="urn:microsoft.com/office/officeart/2005/8/layout/pyramid4"/>
    <dgm:cxn modelId="{6D696E71-B3F3-4821-A8D2-903C8174899F}" type="presOf" srcId="{A81F698A-AFB1-4605-9B37-EBC0A1E41C69}" destId="{9A95078E-3143-4E50-9C3D-9676E09DABCA}" srcOrd="0" destOrd="0" presId="urn:microsoft.com/office/officeart/2005/8/layout/pyramid4"/>
    <dgm:cxn modelId="{287D2C52-4DE2-430F-8ADE-7BCFA521C026}" srcId="{BF972ED5-C4A8-4372-999B-CDB403E0CC9C}" destId="{F00FDD41-61B3-44CC-A8FD-150DA28B37F0}" srcOrd="1" destOrd="0" parTransId="{1F0D67F6-6842-4C7D-94CF-38698C404616}" sibTransId="{0C387635-A444-4C1A-A955-E567EE332C03}"/>
    <dgm:cxn modelId="{ADE37056-8EC4-47EF-BF2D-A716E091303D}" type="presOf" srcId="{3E81BEBE-2380-446F-AAA4-232FBB28207E}" destId="{6DBD541E-34A6-45DC-A66A-E2F7D8F4F6A5}" srcOrd="0" destOrd="0" presId="urn:microsoft.com/office/officeart/2005/8/layout/pyramid4"/>
    <dgm:cxn modelId="{F4837257-93EB-4188-BE77-F5F79C971935}" srcId="{BF972ED5-C4A8-4372-999B-CDB403E0CC9C}" destId="{3E81BEBE-2380-446F-AAA4-232FBB28207E}" srcOrd="0" destOrd="0" parTransId="{CB222FC7-115C-4A6F-971B-503ADC6661DC}" sibTransId="{F86F82C2-7D76-4E03-A877-134822DE03BB}"/>
    <dgm:cxn modelId="{F9BB4B85-FDB5-4B46-B28E-0B9E473D0D0E}" srcId="{BF972ED5-C4A8-4372-999B-CDB403E0CC9C}" destId="{47A3DFAB-CE56-4A5D-82A6-A2D86FF1EB55}" srcOrd="3" destOrd="0" parTransId="{92F7D7FB-F48D-4229-A35C-411445F590B7}" sibTransId="{4E5827C4-82E0-4D22-8FC5-9DB853A0A44D}"/>
    <dgm:cxn modelId="{BD89C2A1-D54C-4127-A2F2-5FC4B0CBC19C}" type="presOf" srcId="{BF972ED5-C4A8-4372-999B-CDB403E0CC9C}" destId="{C043E743-83E3-4569-AC87-697D0865A492}" srcOrd="0" destOrd="0" presId="urn:microsoft.com/office/officeart/2005/8/layout/pyramid4"/>
    <dgm:cxn modelId="{A1C3CEA6-59D9-4A56-B688-1888D44BDBF8}" srcId="{BF972ED5-C4A8-4372-999B-CDB403E0CC9C}" destId="{A81F698A-AFB1-4605-9B37-EBC0A1E41C69}" srcOrd="2" destOrd="0" parTransId="{BE98B6D4-1AA4-4013-9D3C-4C312A38F69B}" sibTransId="{470C31E3-5A8D-44AA-B914-3D82B6CF4D45}"/>
    <dgm:cxn modelId="{494CC5D0-5E24-4573-B098-CAD4809CF65B}" type="presOf" srcId="{F00FDD41-61B3-44CC-A8FD-150DA28B37F0}" destId="{863243A8-4936-41E0-8C32-62CB3D0A9466}" srcOrd="0" destOrd="0" presId="urn:microsoft.com/office/officeart/2005/8/layout/pyramid4"/>
    <dgm:cxn modelId="{AA7A8363-09DC-40D2-98F8-61001653B1D8}" type="presParOf" srcId="{C043E743-83E3-4569-AC87-697D0865A492}" destId="{6DBD541E-34A6-45DC-A66A-E2F7D8F4F6A5}" srcOrd="0" destOrd="0" presId="urn:microsoft.com/office/officeart/2005/8/layout/pyramid4"/>
    <dgm:cxn modelId="{E793DEFC-D706-4878-824F-91F72C3675D1}" type="presParOf" srcId="{C043E743-83E3-4569-AC87-697D0865A492}" destId="{863243A8-4936-41E0-8C32-62CB3D0A9466}" srcOrd="1" destOrd="0" presId="urn:microsoft.com/office/officeart/2005/8/layout/pyramid4"/>
    <dgm:cxn modelId="{72C1F63A-DA04-495F-90ED-4A8911816CE1}" type="presParOf" srcId="{C043E743-83E3-4569-AC87-697D0865A492}" destId="{9A95078E-3143-4E50-9C3D-9676E09DABCA}" srcOrd="2" destOrd="0" presId="urn:microsoft.com/office/officeart/2005/8/layout/pyramid4"/>
    <dgm:cxn modelId="{6072C0A3-DB1C-43C9-A1D1-AF4D20D8BED1}" type="presParOf" srcId="{C043E743-83E3-4569-AC87-697D0865A492}" destId="{3103E87F-8AF4-4D49-A115-56376C75D17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D541E-34A6-45DC-A66A-E2F7D8F4F6A5}">
      <dsp:nvSpPr>
        <dsp:cNvPr id="0" name=""/>
        <dsp:cNvSpPr/>
      </dsp:nvSpPr>
      <dsp:spPr>
        <a:xfrm>
          <a:off x="3519101" y="0"/>
          <a:ext cx="2338513" cy="2338513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Partnerships</a:t>
          </a:r>
        </a:p>
      </dsp:txBody>
      <dsp:txXfrm>
        <a:off x="4103729" y="1169257"/>
        <a:ext cx="1169257" cy="1169256"/>
      </dsp:txXfrm>
    </dsp:sp>
    <dsp:sp modelId="{863243A8-4936-41E0-8C32-62CB3D0A9466}">
      <dsp:nvSpPr>
        <dsp:cNvPr id="0" name=""/>
        <dsp:cNvSpPr/>
      </dsp:nvSpPr>
      <dsp:spPr>
        <a:xfrm>
          <a:off x="2371580" y="2338513"/>
          <a:ext cx="2295040" cy="2338513"/>
        </a:xfrm>
        <a:prstGeom prst="triangl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Volunteer Sustain.</a:t>
          </a:r>
        </a:p>
      </dsp:txBody>
      <dsp:txXfrm>
        <a:off x="2945340" y="3507770"/>
        <a:ext cx="1147520" cy="1169256"/>
      </dsp:txXfrm>
    </dsp:sp>
    <dsp:sp modelId="{9A95078E-3143-4E50-9C3D-9676E09DABCA}">
      <dsp:nvSpPr>
        <dsp:cNvPr id="0" name=""/>
        <dsp:cNvSpPr/>
      </dsp:nvSpPr>
      <dsp:spPr>
        <a:xfrm rot="10800000">
          <a:off x="3519101" y="2338513"/>
          <a:ext cx="2338513" cy="2338513"/>
        </a:xfrm>
        <a:prstGeom prst="triangle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Mission </a:t>
          </a:r>
        </a:p>
      </dsp:txBody>
      <dsp:txXfrm rot="10800000">
        <a:off x="4103729" y="2338513"/>
        <a:ext cx="1169257" cy="1169256"/>
      </dsp:txXfrm>
    </dsp:sp>
    <dsp:sp modelId="{3103E87F-8AF4-4D49-A115-56376C75D177}">
      <dsp:nvSpPr>
        <dsp:cNvPr id="0" name=""/>
        <dsp:cNvSpPr/>
      </dsp:nvSpPr>
      <dsp:spPr>
        <a:xfrm>
          <a:off x="4688357" y="2338513"/>
          <a:ext cx="2338513" cy="2338513"/>
        </a:xfrm>
        <a:prstGeom prst="triangl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Skills &amp; Education</a:t>
          </a:r>
        </a:p>
      </dsp:txBody>
      <dsp:txXfrm>
        <a:off x="5272985" y="3507770"/>
        <a:ext cx="1169257" cy="1169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760C4-311F-49AA-B112-637756F9001F}">
      <dsp:nvSpPr>
        <dsp:cNvPr id="0" name=""/>
        <dsp:cNvSpPr/>
      </dsp:nvSpPr>
      <dsp:spPr>
        <a:xfrm>
          <a:off x="4000449" y="2282219"/>
          <a:ext cx="2548666" cy="19865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Montserrat Classic" panose="020B0604020202020204" charset="0"/>
            </a:rPr>
            <a:t>MN STEM Partnership</a:t>
          </a:r>
        </a:p>
      </dsp:txBody>
      <dsp:txXfrm>
        <a:off x="4373692" y="2573140"/>
        <a:ext cx="1802180" cy="1404693"/>
      </dsp:txXfrm>
    </dsp:sp>
    <dsp:sp modelId="{25E50733-7152-4273-877C-4B72637E9358}">
      <dsp:nvSpPr>
        <dsp:cNvPr id="0" name=""/>
        <dsp:cNvSpPr/>
      </dsp:nvSpPr>
      <dsp:spPr>
        <a:xfrm rot="16200000">
          <a:off x="4876604" y="1868409"/>
          <a:ext cx="796356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5631"/>
              </a:moveTo>
              <a:lnTo>
                <a:pt x="796356" y="156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54873" y="1864132"/>
        <a:ext cx="39817" cy="39817"/>
      </dsp:txXfrm>
    </dsp:sp>
    <dsp:sp modelId="{85ABDA65-D0E5-4E38-AEA7-78A5DAB9FF5B}">
      <dsp:nvSpPr>
        <dsp:cNvPr id="0" name=""/>
        <dsp:cNvSpPr/>
      </dsp:nvSpPr>
      <dsp:spPr>
        <a:xfrm>
          <a:off x="4581760" y="283446"/>
          <a:ext cx="1386044" cy="120241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Montserrat Classic" panose="020B0604020202020204" charset="0"/>
            </a:rPr>
            <a:t>Org. A</a:t>
          </a:r>
        </a:p>
      </dsp:txBody>
      <dsp:txXfrm>
        <a:off x="4784741" y="459536"/>
        <a:ext cx="980082" cy="850235"/>
      </dsp:txXfrm>
    </dsp:sp>
    <dsp:sp modelId="{69CE3F33-B667-4509-B9AC-812D41E96EA1}">
      <dsp:nvSpPr>
        <dsp:cNvPr id="0" name=""/>
        <dsp:cNvSpPr/>
      </dsp:nvSpPr>
      <dsp:spPr>
        <a:xfrm>
          <a:off x="6549115" y="3259856"/>
          <a:ext cx="337762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5631"/>
              </a:moveTo>
              <a:lnTo>
                <a:pt x="337762" y="156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09552" y="3267043"/>
        <a:ext cx="16888" cy="16888"/>
      </dsp:txXfrm>
    </dsp:sp>
    <dsp:sp modelId="{69BFC9CE-3BCB-4CAE-BB8E-9403A559227C}">
      <dsp:nvSpPr>
        <dsp:cNvPr id="0" name=""/>
        <dsp:cNvSpPr/>
      </dsp:nvSpPr>
      <dsp:spPr>
        <a:xfrm>
          <a:off x="6886878" y="2639501"/>
          <a:ext cx="1557474" cy="127197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Montserrat Classic" panose="020B0604020202020204" charset="0"/>
            </a:rPr>
            <a:t>Org. B</a:t>
          </a:r>
        </a:p>
      </dsp:txBody>
      <dsp:txXfrm>
        <a:off x="7114965" y="2825777"/>
        <a:ext cx="1101300" cy="899420"/>
      </dsp:txXfrm>
    </dsp:sp>
    <dsp:sp modelId="{F3E181B9-A2B8-4E87-AA63-9529987D14B5}">
      <dsp:nvSpPr>
        <dsp:cNvPr id="0" name=""/>
        <dsp:cNvSpPr/>
      </dsp:nvSpPr>
      <dsp:spPr>
        <a:xfrm rot="5400000">
          <a:off x="4936382" y="4591524"/>
          <a:ext cx="676800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5631"/>
              </a:moveTo>
              <a:lnTo>
                <a:pt x="676800" y="156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57862" y="4590235"/>
        <a:ext cx="33840" cy="33840"/>
      </dsp:txXfrm>
    </dsp:sp>
    <dsp:sp modelId="{D38DAB6B-5D32-4435-AF05-B3D3E8251646}">
      <dsp:nvSpPr>
        <dsp:cNvPr id="0" name=""/>
        <dsp:cNvSpPr/>
      </dsp:nvSpPr>
      <dsp:spPr>
        <a:xfrm>
          <a:off x="4439303" y="4945555"/>
          <a:ext cx="1670958" cy="144152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Montserrat Classic" panose="020B0604020202020204" charset="0"/>
            </a:rPr>
            <a:t>Org. C</a:t>
          </a:r>
        </a:p>
      </dsp:txBody>
      <dsp:txXfrm>
        <a:off x="4684009" y="5156662"/>
        <a:ext cx="1181546" cy="1019314"/>
      </dsp:txXfrm>
    </dsp:sp>
    <dsp:sp modelId="{4D943015-D130-4D1F-9E78-2FFAC343A8E1}">
      <dsp:nvSpPr>
        <dsp:cNvPr id="0" name=""/>
        <dsp:cNvSpPr/>
      </dsp:nvSpPr>
      <dsp:spPr>
        <a:xfrm rot="10800000">
          <a:off x="3634210" y="3259856"/>
          <a:ext cx="366238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5631"/>
              </a:moveTo>
              <a:lnTo>
                <a:pt x="366238" y="156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808174" y="3266331"/>
        <a:ext cx="18311" cy="18311"/>
      </dsp:txXfrm>
    </dsp:sp>
    <dsp:sp modelId="{AA25FE9F-F50E-43B3-B370-1CBD271089DF}">
      <dsp:nvSpPr>
        <dsp:cNvPr id="0" name=""/>
        <dsp:cNvSpPr/>
      </dsp:nvSpPr>
      <dsp:spPr>
        <a:xfrm>
          <a:off x="2133689" y="2551599"/>
          <a:ext cx="1500520" cy="144777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Montserrat Classic" panose="020B0604020202020204" charset="0"/>
            </a:rPr>
            <a:t>Org. D</a:t>
          </a:r>
        </a:p>
      </dsp:txBody>
      <dsp:txXfrm>
        <a:off x="2353435" y="2763621"/>
        <a:ext cx="1061028" cy="10237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6AB2C-1A8A-42E0-BA77-3F7B3CDFDFFE}">
      <dsp:nvSpPr>
        <dsp:cNvPr id="0" name=""/>
        <dsp:cNvSpPr/>
      </dsp:nvSpPr>
      <dsp:spPr>
        <a:xfrm>
          <a:off x="2199574" y="0"/>
          <a:ext cx="6120046" cy="61200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Montserrat Classic" panose="020B0604020202020204" charset="0"/>
            </a:rPr>
            <a:t>Embedding Organization</a:t>
          </a:r>
        </a:p>
      </dsp:txBody>
      <dsp:txXfrm>
        <a:off x="3653084" y="459003"/>
        <a:ext cx="3213024" cy="1040407"/>
      </dsp:txXfrm>
    </dsp:sp>
    <dsp:sp modelId="{DC15598B-DD76-48EF-8B33-5D397F83C139}">
      <dsp:nvSpPr>
        <dsp:cNvPr id="0" name=""/>
        <dsp:cNvSpPr/>
      </dsp:nvSpPr>
      <dsp:spPr>
        <a:xfrm>
          <a:off x="2964579" y="1530011"/>
          <a:ext cx="4590034" cy="45900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Montserrat Classic" panose="020B0604020202020204" charset="0"/>
            </a:rPr>
            <a:t>MN STEM Partnership</a:t>
          </a:r>
        </a:p>
      </dsp:txBody>
      <dsp:txXfrm>
        <a:off x="3636774" y="2677520"/>
        <a:ext cx="3245644" cy="2295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D541E-34A6-45DC-A66A-E2F7D8F4F6A5}">
      <dsp:nvSpPr>
        <dsp:cNvPr id="0" name=""/>
        <dsp:cNvSpPr/>
      </dsp:nvSpPr>
      <dsp:spPr>
        <a:xfrm>
          <a:off x="3280717" y="33355"/>
          <a:ext cx="2571750" cy="2571750"/>
        </a:xfrm>
        <a:prstGeom prst="triangle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Org. Partner</a:t>
          </a:r>
        </a:p>
      </dsp:txBody>
      <dsp:txXfrm>
        <a:off x="3923655" y="1319230"/>
        <a:ext cx="1285875" cy="1285875"/>
      </dsp:txXfrm>
    </dsp:sp>
    <dsp:sp modelId="{863243A8-4936-41E0-8C32-62CB3D0A9466}">
      <dsp:nvSpPr>
        <dsp:cNvPr id="0" name=""/>
        <dsp:cNvSpPr/>
      </dsp:nvSpPr>
      <dsp:spPr>
        <a:xfrm>
          <a:off x="1998661" y="2571750"/>
          <a:ext cx="2523941" cy="2571750"/>
        </a:xfrm>
        <a:prstGeom prst="triangle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Volunteer Sustain.</a:t>
          </a:r>
        </a:p>
      </dsp:txBody>
      <dsp:txXfrm>
        <a:off x="2629646" y="3857625"/>
        <a:ext cx="1261971" cy="1285875"/>
      </dsp:txXfrm>
    </dsp:sp>
    <dsp:sp modelId="{9A95078E-3143-4E50-9C3D-9676E09DABCA}">
      <dsp:nvSpPr>
        <dsp:cNvPr id="0" name=""/>
        <dsp:cNvSpPr/>
      </dsp:nvSpPr>
      <dsp:spPr>
        <a:xfrm rot="10800000">
          <a:off x="3260632" y="2571750"/>
          <a:ext cx="2571750" cy="2571750"/>
        </a:xfrm>
        <a:prstGeom prst="triangle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Mission </a:t>
          </a:r>
        </a:p>
      </dsp:txBody>
      <dsp:txXfrm rot="10800000">
        <a:off x="3903569" y="2571750"/>
        <a:ext cx="1285875" cy="1285875"/>
      </dsp:txXfrm>
    </dsp:sp>
    <dsp:sp modelId="{3103E87F-8AF4-4D49-A115-56376C75D177}">
      <dsp:nvSpPr>
        <dsp:cNvPr id="0" name=""/>
        <dsp:cNvSpPr/>
      </dsp:nvSpPr>
      <dsp:spPr>
        <a:xfrm>
          <a:off x="4546507" y="2571750"/>
          <a:ext cx="2571750" cy="2571750"/>
        </a:xfrm>
        <a:prstGeom prst="triangl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Skills &amp; Education</a:t>
          </a:r>
        </a:p>
      </dsp:txBody>
      <dsp:txXfrm>
        <a:off x="5189445" y="3857625"/>
        <a:ext cx="1285875" cy="12858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D541E-34A6-45DC-A66A-E2F7D8F4F6A5}">
      <dsp:nvSpPr>
        <dsp:cNvPr id="0" name=""/>
        <dsp:cNvSpPr/>
      </dsp:nvSpPr>
      <dsp:spPr>
        <a:xfrm>
          <a:off x="5040082" y="0"/>
          <a:ext cx="3129446" cy="3129446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Partnerships</a:t>
          </a:r>
        </a:p>
      </dsp:txBody>
      <dsp:txXfrm>
        <a:off x="5822444" y="1564723"/>
        <a:ext cx="1564723" cy="1564723"/>
      </dsp:txXfrm>
    </dsp:sp>
    <dsp:sp modelId="{863243A8-4936-41E0-8C32-62CB3D0A9466}">
      <dsp:nvSpPr>
        <dsp:cNvPr id="0" name=""/>
        <dsp:cNvSpPr/>
      </dsp:nvSpPr>
      <dsp:spPr>
        <a:xfrm>
          <a:off x="3504447" y="3129446"/>
          <a:ext cx="3071270" cy="3129446"/>
        </a:xfrm>
        <a:prstGeom prst="triangl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Volunteer Sustain.</a:t>
          </a:r>
        </a:p>
      </dsp:txBody>
      <dsp:txXfrm>
        <a:off x="4272265" y="4694169"/>
        <a:ext cx="1535635" cy="1564723"/>
      </dsp:txXfrm>
    </dsp:sp>
    <dsp:sp modelId="{9A95078E-3143-4E50-9C3D-9676E09DABCA}">
      <dsp:nvSpPr>
        <dsp:cNvPr id="0" name=""/>
        <dsp:cNvSpPr/>
      </dsp:nvSpPr>
      <dsp:spPr>
        <a:xfrm rot="10800000">
          <a:off x="5040082" y="3129446"/>
          <a:ext cx="3129446" cy="3129446"/>
        </a:xfrm>
        <a:prstGeom prst="triangle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Mission </a:t>
          </a:r>
        </a:p>
      </dsp:txBody>
      <dsp:txXfrm rot="10800000">
        <a:off x="5822443" y="3129446"/>
        <a:ext cx="1564723" cy="1564723"/>
      </dsp:txXfrm>
    </dsp:sp>
    <dsp:sp modelId="{3103E87F-8AF4-4D49-A115-56376C75D177}">
      <dsp:nvSpPr>
        <dsp:cNvPr id="0" name=""/>
        <dsp:cNvSpPr/>
      </dsp:nvSpPr>
      <dsp:spPr>
        <a:xfrm>
          <a:off x="6604805" y="3129446"/>
          <a:ext cx="3129446" cy="3129446"/>
        </a:xfrm>
        <a:prstGeom prst="triangle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Skills &amp; Education</a:t>
          </a:r>
        </a:p>
      </dsp:txBody>
      <dsp:txXfrm>
        <a:off x="7387167" y="4694169"/>
        <a:ext cx="1564723" cy="15647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D541E-34A6-45DC-A66A-E2F7D8F4F6A5}">
      <dsp:nvSpPr>
        <dsp:cNvPr id="0" name=""/>
        <dsp:cNvSpPr/>
      </dsp:nvSpPr>
      <dsp:spPr>
        <a:xfrm>
          <a:off x="3837624" y="0"/>
          <a:ext cx="2415246" cy="2415246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Partnerships</a:t>
          </a:r>
        </a:p>
      </dsp:txBody>
      <dsp:txXfrm>
        <a:off x="4441436" y="1207623"/>
        <a:ext cx="1207623" cy="1207623"/>
      </dsp:txXfrm>
    </dsp:sp>
    <dsp:sp modelId="{863243A8-4936-41E0-8C32-62CB3D0A9466}">
      <dsp:nvSpPr>
        <dsp:cNvPr id="0" name=""/>
        <dsp:cNvSpPr/>
      </dsp:nvSpPr>
      <dsp:spPr>
        <a:xfrm>
          <a:off x="2652451" y="2415246"/>
          <a:ext cx="2370347" cy="2415246"/>
        </a:xfrm>
        <a:prstGeom prst="triangl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Volunteer Sustain.</a:t>
          </a:r>
        </a:p>
      </dsp:txBody>
      <dsp:txXfrm>
        <a:off x="3245038" y="3622869"/>
        <a:ext cx="1185173" cy="1207623"/>
      </dsp:txXfrm>
    </dsp:sp>
    <dsp:sp modelId="{9A95078E-3143-4E50-9C3D-9676E09DABCA}">
      <dsp:nvSpPr>
        <dsp:cNvPr id="0" name=""/>
        <dsp:cNvSpPr/>
      </dsp:nvSpPr>
      <dsp:spPr>
        <a:xfrm rot="10800000">
          <a:off x="3837624" y="2415246"/>
          <a:ext cx="2415246" cy="2415246"/>
        </a:xfrm>
        <a:prstGeom prst="triangle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Mission </a:t>
          </a:r>
        </a:p>
      </dsp:txBody>
      <dsp:txXfrm rot="10800000">
        <a:off x="4441435" y="2415246"/>
        <a:ext cx="1207623" cy="1207623"/>
      </dsp:txXfrm>
    </dsp:sp>
    <dsp:sp modelId="{3103E87F-8AF4-4D49-A115-56376C75D177}">
      <dsp:nvSpPr>
        <dsp:cNvPr id="0" name=""/>
        <dsp:cNvSpPr/>
      </dsp:nvSpPr>
      <dsp:spPr>
        <a:xfrm>
          <a:off x="5045248" y="2415246"/>
          <a:ext cx="2415246" cy="2415246"/>
        </a:xfrm>
        <a:prstGeom prst="triangl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Skills &amp; Education</a:t>
          </a:r>
        </a:p>
      </dsp:txBody>
      <dsp:txXfrm>
        <a:off x="5649060" y="3622869"/>
        <a:ext cx="1207623" cy="1207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33523-030A-49A9-920E-36262FF1C23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F70DA-FEA6-4E00-80B9-17871649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1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Amy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F70DA-FEA6-4E00-80B9-17871649BE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4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F70DA-FEA6-4E00-80B9-17871649BE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30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F70DA-FEA6-4E00-80B9-17871649BE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28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Brandon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F70DA-FEA6-4E00-80B9-17871649BE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Sarah #1-3</a:t>
            </a:r>
          </a:p>
          <a:p>
            <a:r>
              <a:rPr lang="en-US" dirty="0">
                <a:cs typeface="Calibri"/>
              </a:rPr>
              <a:t>Razman #4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F70DA-FEA6-4E00-80B9-17871649BE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74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Jonathan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F70DA-FEA6-4E00-80B9-17871649BE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12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F70DA-FEA6-4E00-80B9-17871649BE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38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Agnes to kick of any questions from Chat, and open it up for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F70DA-FEA6-4E00-80B9-17871649BE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3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F70DA-FEA6-4E00-80B9-17871649BE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ubtitle-2-Columns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5BCBC79-B9C7-5747-ABB1-4BE24FB7B61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273363" y="2247900"/>
            <a:ext cx="7643034" cy="6705600"/>
          </a:xfrm>
          <a:prstGeom prst="rect">
            <a:avLst/>
          </a:prstGeom>
        </p:spPr>
        <p:txBody>
          <a:bodyPr wrap="square" lIns="0" tIns="0" rIns="0" bIns="0"/>
          <a:lstStyle>
            <a:lvl1pPr marL="428626" marR="0" indent="-428626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77BB7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3400" b="0" i="0">
                <a:solidFill>
                  <a:srgbClr val="607682"/>
                </a:solidFill>
                <a:latin typeface="+mn-lt"/>
                <a:ea typeface="Calibri" charset="0"/>
                <a:cs typeface="Calibri" charset="0"/>
              </a:defRPr>
            </a:lvl1pPr>
            <a:lvl2pPr marL="1033462" marR="0" indent="-347662" algn="l" defTabSz="13716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1A2F2"/>
              </a:buClr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sz="3000" b="0" i="0">
                <a:solidFill>
                  <a:srgbClr val="607682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716882" marR="0" indent="-342900" algn="l" defTabSz="13716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93C9ED"/>
              </a:buClr>
              <a:buSzPct val="7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>
                <a:tab pos="1366838" algn="l"/>
              </a:tabLst>
              <a:defRPr sz="2600" b="0" i="0">
                <a:solidFill>
                  <a:srgbClr val="607682"/>
                </a:solidFill>
                <a:latin typeface="+mn-lt"/>
                <a:ea typeface="Calibri Light" charset="0"/>
                <a:cs typeface="Calibri Light" charset="0"/>
              </a:defRPr>
            </a:lvl3pPr>
          </a:lstStyle>
          <a:p>
            <a:pPr lvl="0"/>
            <a:r>
              <a:rPr lang="en-US"/>
              <a:t>Click to edit Master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570E1C-8011-C741-9792-A13766B03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7088" y="876300"/>
            <a:ext cx="15693820" cy="59074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400" b="1" i="0">
                <a:solidFill>
                  <a:srgbClr val="6076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FCBA2C8-F423-004E-8719-54DD5C4D277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97090" y="1575227"/>
            <a:ext cx="15693820" cy="36787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400" b="0" i="0">
                <a:solidFill>
                  <a:srgbClr val="7691A3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5C88BC6-009C-0E42-A8FB-C4B7B75962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97091" y="2247900"/>
            <a:ext cx="7643034" cy="6705600"/>
          </a:xfrm>
          <a:prstGeom prst="rect">
            <a:avLst/>
          </a:prstGeom>
        </p:spPr>
        <p:txBody>
          <a:bodyPr wrap="square" lIns="0" tIns="0" rIns="0" bIns="0"/>
          <a:lstStyle>
            <a:lvl1pPr marL="428626" marR="0" indent="-428626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77BB7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3400" b="0" i="0">
                <a:solidFill>
                  <a:srgbClr val="607682"/>
                </a:solidFill>
                <a:latin typeface="+mn-lt"/>
                <a:ea typeface="Calibri" charset="0"/>
                <a:cs typeface="Calibri" charset="0"/>
              </a:defRPr>
            </a:lvl1pPr>
            <a:lvl2pPr marL="1033462" marR="0" indent="-347662" algn="l" defTabSz="13716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1A2F2"/>
              </a:buClr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sz="3000" b="0" i="0">
                <a:solidFill>
                  <a:srgbClr val="607682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716882" marR="0" indent="-342900" algn="l" defTabSz="13716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93C9ED"/>
              </a:buClr>
              <a:buSzPct val="7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>
                <a:tab pos="1366838" algn="l"/>
              </a:tabLst>
              <a:defRPr sz="2600" b="0" i="0">
                <a:solidFill>
                  <a:srgbClr val="607682"/>
                </a:solidFill>
                <a:latin typeface="+mn-lt"/>
                <a:ea typeface="Calibri Light" charset="0"/>
                <a:cs typeface="Calibri Light" charset="0"/>
              </a:defRPr>
            </a:lvl3pPr>
          </a:lstStyle>
          <a:p>
            <a:pPr lvl="0"/>
            <a:r>
              <a:rPr lang="en-US"/>
              <a:t>Click to edit Master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25">
            <a:extLst>
              <a:ext uri="{FF2B5EF4-FFF2-40B4-BE49-F238E27FC236}">
                <a16:creationId xmlns:a16="http://schemas.microsoft.com/office/drawing/2014/main" id="{C7C07190-C86C-FB4E-ABCC-E5CA7B035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9715501"/>
            <a:ext cx="762000" cy="433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 b="1">
                <a:solidFill>
                  <a:srgbClr val="607682"/>
                </a:solidFill>
                <a:latin typeface="+mn-lt"/>
              </a:defRPr>
            </a:lvl1pPr>
          </a:lstStyle>
          <a:p>
            <a:fld id="{41056836-7AE5-734C-8448-F3DF545CB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01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3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-5885920"/>
            <a:ext cx="21640800" cy="17263903"/>
            <a:chOff x="0" y="0"/>
            <a:chExt cx="18310608" cy="23018538"/>
          </a:xfrm>
        </p:grpSpPr>
        <p:sp>
          <p:nvSpPr>
            <p:cNvPr id="8" name="AutoShape 8"/>
            <p:cNvSpPr/>
            <p:nvPr/>
          </p:nvSpPr>
          <p:spPr>
            <a:xfrm>
              <a:off x="0" y="7847894"/>
              <a:ext cx="14250739" cy="13716000"/>
            </a:xfrm>
            <a:prstGeom prst="rect">
              <a:avLst/>
            </a:prstGeom>
            <a:solidFill>
              <a:srgbClr val="231F20"/>
            </a:solidFill>
          </p:spPr>
        </p:sp>
        <p:sp>
          <p:nvSpPr>
            <p:cNvPr id="9" name="AutoShape 9"/>
            <p:cNvSpPr/>
            <p:nvPr/>
          </p:nvSpPr>
          <p:spPr>
            <a:xfrm rot="-782927">
              <a:off x="9329737" y="387414"/>
              <a:ext cx="5975721" cy="22243709"/>
            </a:xfrm>
            <a:prstGeom prst="rect">
              <a:avLst/>
            </a:prstGeom>
            <a:solidFill>
              <a:srgbClr val="231F20"/>
            </a:solidFill>
          </p:spPr>
        </p:sp>
        <p:sp>
          <p:nvSpPr>
            <p:cNvPr id="10" name="AutoShape 10"/>
            <p:cNvSpPr/>
            <p:nvPr/>
          </p:nvSpPr>
          <p:spPr>
            <a:xfrm rot="-782927">
              <a:off x="15801997" y="6526202"/>
              <a:ext cx="732723" cy="15814892"/>
            </a:xfrm>
            <a:prstGeom prst="rect">
              <a:avLst/>
            </a:prstGeom>
            <a:solidFill>
              <a:srgbClr val="08A4DE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028700" y="6039534"/>
            <a:ext cx="11880739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en-US" sz="9999" spc="249">
                <a:solidFill>
                  <a:srgbClr val="08A4DE"/>
                </a:solidFill>
                <a:latin typeface="Bebas Neue Cyrillic"/>
              </a:rPr>
              <a:t>Minnesota STEM Partnership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700" y="3134226"/>
            <a:ext cx="2231494" cy="2161760"/>
            <a:chOff x="0" y="0"/>
            <a:chExt cx="2975325" cy="2882346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975325" cy="2882346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10640" y="467922"/>
              <a:ext cx="1554045" cy="1554045"/>
            </a:xfrm>
            <a:prstGeom prst="rect">
              <a:avLst/>
            </a:prstGeom>
          </p:spPr>
        </p:pic>
      </p:grpSp>
      <p:sp>
        <p:nvSpPr>
          <p:cNvPr id="15" name="TextBox 15"/>
          <p:cNvSpPr txBox="1"/>
          <p:nvPr/>
        </p:nvSpPr>
        <p:spPr>
          <a:xfrm>
            <a:off x="1028701" y="1492819"/>
            <a:ext cx="6591300" cy="1195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spc="315">
                <a:solidFill>
                  <a:srgbClr val="FFFFFF"/>
                </a:solidFill>
                <a:latin typeface="Bebas Neue Cyrillic"/>
              </a:rPr>
              <a:t>2021 Ace Leadership Program: Small Group Project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A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1951" y="-88398"/>
            <a:ext cx="17412040" cy="10375398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837214" y="4371176"/>
            <a:ext cx="1594474" cy="1544647"/>
            <a:chOff x="0" y="0"/>
            <a:chExt cx="2125966" cy="205952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125966" cy="205952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07775" y="334345"/>
              <a:ext cx="1110415" cy="1110415"/>
            </a:xfrm>
            <a:prstGeom prst="rect">
              <a:avLst/>
            </a:prstGeom>
          </p:spPr>
        </p:pic>
      </p:grpSp>
      <p:pic>
        <p:nvPicPr>
          <p:cNvPr id="7" name="Picture 8" descr="Text&#10;&#10;Description automatically generated">
            <a:extLst>
              <a:ext uri="{FF2B5EF4-FFF2-40B4-BE49-F238E27FC236}">
                <a16:creationId xmlns:a16="http://schemas.microsoft.com/office/drawing/2014/main" id="{372CB1D8-20FD-48B0-865B-9657FA1147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577" y="500342"/>
            <a:ext cx="16436787" cy="9286313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CC6F21BE-BADC-4953-B623-7979F2FABFFE}"/>
              </a:ext>
            </a:extLst>
          </p:cNvPr>
          <p:cNvSpPr txBox="1"/>
          <p:nvPr/>
        </p:nvSpPr>
        <p:spPr>
          <a:xfrm>
            <a:off x="1792803" y="2714946"/>
            <a:ext cx="9239957" cy="6401753"/>
          </a:xfrm>
          <a:prstGeom prst="rect">
            <a:avLst/>
          </a:prstGeom>
          <a:solidFill>
            <a:srgbClr val="231F20"/>
          </a:solidFill>
        </p:spPr>
        <p:txBody>
          <a:bodyPr wrap="square" lIns="0" tIns="0" rIns="0" bIns="0" rtlCol="0" anchor="t">
            <a:spAutoFit/>
          </a:bodyPr>
          <a:lstStyle/>
          <a:p>
            <a:pPr algn="l" rtl="0" fontAlgn="base"/>
            <a:endParaRPr lang="en-US" sz="2800" spc="31">
              <a:solidFill>
                <a:srgbClr val="FFFFFF"/>
              </a:solidFill>
              <a:latin typeface="Montserrat Classic"/>
            </a:endParaRPr>
          </a:p>
          <a:p>
            <a:pPr lvl="1" fontAlgn="base"/>
            <a:r>
              <a:rPr lang="en-US" sz="3600" b="1" spc="31">
                <a:solidFill>
                  <a:srgbClr val="FFFFFF"/>
                </a:solidFill>
                <a:latin typeface="Montserrat Classic"/>
              </a:rPr>
              <a:t>Mission: </a:t>
            </a:r>
          </a:p>
          <a:p>
            <a:pPr lvl="1" fontAlgn="base"/>
            <a:r>
              <a:rPr lang="en-US" sz="3600" spc="31">
                <a:solidFill>
                  <a:srgbClr val="FFFFFF"/>
                </a:solidFill>
                <a:latin typeface="Montserrat Classic"/>
              </a:rPr>
              <a:t>Our basic mission is to equip BIPOC students within the urban centers in the Twin Cities (and ultimately across Minnesota) with hands-on experience, skills, and confidence in advancing and emerging technologies to pick STEM-focused careers and post-secondary education. </a:t>
            </a:r>
          </a:p>
          <a:p>
            <a:pPr lvl="1" fontAlgn="base"/>
            <a:endParaRPr lang="en-US" sz="2800" spc="31">
              <a:solidFill>
                <a:srgbClr val="FFFFFF"/>
              </a:solidFill>
              <a:latin typeface="Montserrat Classic"/>
            </a:endParaRPr>
          </a:p>
        </p:txBody>
      </p:sp>
    </p:spTree>
    <p:extLst>
      <p:ext uri="{BB962C8B-B14F-4D97-AF65-F5344CB8AC3E}">
        <p14:creationId xmlns:p14="http://schemas.microsoft.com/office/powerpoint/2010/main" val="645401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A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5960" y="0"/>
            <a:ext cx="17412040" cy="10375398"/>
          </a:xfrm>
          <a:prstGeom prst="rect">
            <a:avLst/>
          </a:prstGeom>
          <a:solidFill>
            <a:srgbClr val="231F20"/>
          </a:solidFill>
        </p:spPr>
      </p:sp>
      <p:sp>
        <p:nvSpPr>
          <p:cNvPr id="6" name="TextBox 6"/>
          <p:cNvSpPr txBox="1"/>
          <p:nvPr/>
        </p:nvSpPr>
        <p:spPr>
          <a:xfrm rot="-5400000">
            <a:off x="-3798334" y="3835084"/>
            <a:ext cx="12061348" cy="2616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09"/>
              </a:lnSpc>
            </a:pPr>
            <a:r>
              <a:rPr lang="en-US" sz="9314" spc="931">
                <a:solidFill>
                  <a:srgbClr val="08A4DE"/>
                </a:solidFill>
                <a:latin typeface="Bebas Neue Cyrillic"/>
              </a:rPr>
              <a:t>OUR</a:t>
            </a:r>
          </a:p>
          <a:p>
            <a:pPr algn="ctr">
              <a:lnSpc>
                <a:spcPts val="5216"/>
              </a:lnSpc>
            </a:pPr>
            <a:r>
              <a:rPr lang="en-US" sz="9314" spc="931">
                <a:solidFill>
                  <a:srgbClr val="08A4DE"/>
                </a:solidFill>
                <a:latin typeface="Bebas Neue Cyrillic"/>
              </a:rPr>
              <a:t> RECOMMENDATIONS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57403" y="2542730"/>
            <a:ext cx="14195686" cy="4129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8399"/>
              </a:lnSpc>
              <a:buFont typeface="Wingdings" panose="05000000000000000000" pitchFamily="2" charset="2"/>
              <a:buChar char="ü"/>
            </a:pPr>
            <a:r>
              <a:rPr lang="en-US" sz="3600" spc="300">
                <a:solidFill>
                  <a:srgbClr val="08A4DE"/>
                </a:solidFill>
                <a:latin typeface="Montserrat Classic"/>
              </a:rPr>
              <a:t>Organizational Partnerships with higher ed &amp; tech</a:t>
            </a:r>
          </a:p>
          <a:p>
            <a:pPr marL="457200" indent="-457200">
              <a:lnSpc>
                <a:spcPts val="8399"/>
              </a:lnSpc>
              <a:buFont typeface="Wingdings" panose="05000000000000000000" pitchFamily="2" charset="2"/>
              <a:buChar char="ü"/>
            </a:pPr>
            <a:r>
              <a:rPr lang="en-US" sz="3600" spc="300">
                <a:solidFill>
                  <a:schemeClr val="bg1"/>
                </a:solidFill>
                <a:latin typeface="Montserrat Classic"/>
              </a:rPr>
              <a:t>Volunteer sustainability through a hybrid model</a:t>
            </a:r>
            <a:endParaRPr lang="en-US" sz="3600">
              <a:solidFill>
                <a:schemeClr val="bg1"/>
              </a:solidFill>
              <a:latin typeface="Montserrat Classic"/>
              <a:cs typeface="Calibri"/>
            </a:endParaRPr>
          </a:p>
          <a:p>
            <a:pPr marL="457200" indent="-457200">
              <a:lnSpc>
                <a:spcPts val="8399"/>
              </a:lnSpc>
              <a:buFont typeface="Wingdings" panose="05000000000000000000" pitchFamily="2" charset="2"/>
              <a:buChar char="ü"/>
            </a:pPr>
            <a:r>
              <a:rPr lang="en-US" sz="3600" spc="300">
                <a:solidFill>
                  <a:schemeClr val="bg1"/>
                </a:solidFill>
                <a:latin typeface="Montserrat Classic"/>
              </a:rPr>
              <a:t>Skills/Education evolution scaffolded approach</a:t>
            </a:r>
          </a:p>
          <a:p>
            <a:pPr marL="457200" indent="-457200">
              <a:lnSpc>
                <a:spcPts val="8399"/>
              </a:lnSpc>
              <a:buFont typeface="Wingdings" panose="05000000000000000000" pitchFamily="2" charset="2"/>
              <a:buChar char="ü"/>
            </a:pPr>
            <a:endParaRPr lang="en-US" sz="3600" spc="300">
              <a:solidFill>
                <a:srgbClr val="08A4DE"/>
              </a:solidFill>
              <a:latin typeface="Montserrat Classic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81498A-578A-46A4-AB97-0D32B3C2C345}"/>
              </a:ext>
            </a:extLst>
          </p:cNvPr>
          <p:cNvSpPr txBox="1"/>
          <p:nvPr/>
        </p:nvSpPr>
        <p:spPr>
          <a:xfrm>
            <a:off x="3588720" y="422483"/>
            <a:ext cx="13571883" cy="2065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spc="672">
                <a:solidFill>
                  <a:schemeClr val="bg1"/>
                </a:solidFill>
                <a:latin typeface="Bebas Neue Cyrillic"/>
              </a:rPr>
              <a:t>How Can MN STEM Partnership scale Sustainably?</a:t>
            </a:r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50303A67-5A02-4CFE-94F5-BC18085AB6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882886"/>
              </p:ext>
            </p:extLst>
          </p:nvPr>
        </p:nvGraphicFramePr>
        <p:xfrm>
          <a:off x="5783956" y="5594656"/>
          <a:ext cx="9398452" cy="467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C62A85AE-850C-4D32-9362-D64E5345FF6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81" t="18666" b="9999"/>
          <a:stretch/>
        </p:blipFill>
        <p:spPr>
          <a:xfrm>
            <a:off x="9913556" y="8538908"/>
            <a:ext cx="1241290" cy="76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2702" y="-423751"/>
            <a:ext cx="6150320" cy="10710751"/>
          </a:xfrm>
          <a:prstGeom prst="rect">
            <a:avLst/>
          </a:prstGeom>
          <a:solidFill>
            <a:srgbClr val="08A4DE"/>
          </a:solidFill>
        </p:spPr>
      </p:sp>
      <p:sp>
        <p:nvSpPr>
          <p:cNvPr id="9" name="TextBox 9"/>
          <p:cNvSpPr txBox="1"/>
          <p:nvPr/>
        </p:nvSpPr>
        <p:spPr>
          <a:xfrm>
            <a:off x="6429654" y="3933218"/>
            <a:ext cx="10829646" cy="2334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0788" lvl="1" indent="-335394">
              <a:lnSpc>
                <a:spcPts val="4660"/>
              </a:lnSpc>
              <a:buFont typeface="Arial"/>
              <a:buChar char="•"/>
            </a:pPr>
            <a:r>
              <a:rPr lang="en-US" sz="3106" spc="31">
                <a:solidFill>
                  <a:srgbClr val="FFFFFF"/>
                </a:solidFill>
                <a:latin typeface="Montserrat Classic"/>
              </a:rPr>
              <a:t>Lorem Ipsum</a:t>
            </a:r>
          </a:p>
          <a:p>
            <a:pPr marL="670788" lvl="1" indent="-335394">
              <a:lnSpc>
                <a:spcPts val="4660"/>
              </a:lnSpc>
              <a:buFont typeface="Arial"/>
              <a:buChar char="•"/>
            </a:pPr>
            <a:r>
              <a:rPr lang="en-US" sz="3106" spc="31">
                <a:solidFill>
                  <a:srgbClr val="FFFFFF"/>
                </a:solidFill>
                <a:latin typeface="Montserrat Classic"/>
              </a:rPr>
              <a:t>Use if needed</a:t>
            </a:r>
          </a:p>
          <a:p>
            <a:pPr>
              <a:lnSpc>
                <a:spcPts val="4660"/>
              </a:lnSpc>
            </a:pPr>
            <a:endParaRPr lang="en-US" sz="3106" spc="31">
              <a:solidFill>
                <a:srgbClr val="FFFFFF"/>
              </a:solidFill>
              <a:latin typeface="Montserrat Classic"/>
            </a:endParaRPr>
          </a:p>
          <a:p>
            <a:pPr>
              <a:lnSpc>
                <a:spcPts val="4660"/>
              </a:lnSpc>
            </a:pPr>
            <a:endParaRPr lang="en-US" sz="3106" spc="31">
              <a:solidFill>
                <a:srgbClr val="FFFFFF"/>
              </a:solidFill>
              <a:latin typeface="Montserrat Classic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B9ABD149-2168-46D2-889A-2F08EBB59C39}"/>
              </a:ext>
            </a:extLst>
          </p:cNvPr>
          <p:cNvSpPr/>
          <p:nvPr/>
        </p:nvSpPr>
        <p:spPr>
          <a:xfrm>
            <a:off x="437980" y="-423752"/>
            <a:ext cx="17850020" cy="10710751"/>
          </a:xfrm>
          <a:prstGeom prst="rect">
            <a:avLst/>
          </a:prstGeom>
          <a:solidFill>
            <a:srgbClr val="231F20"/>
          </a:solid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AFF781-0165-4637-94FB-0542F1671D86}"/>
              </a:ext>
            </a:extLst>
          </p:cNvPr>
          <p:cNvSpPr txBox="1"/>
          <p:nvPr/>
        </p:nvSpPr>
        <p:spPr>
          <a:xfrm>
            <a:off x="838200" y="479766"/>
            <a:ext cx="17449800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6000" spc="300">
                <a:solidFill>
                  <a:srgbClr val="08A4DE"/>
                </a:solidFill>
                <a:latin typeface="Bebas Neue Cyrillic"/>
              </a:rPr>
              <a:t> Strategic Partnership: </a:t>
            </a:r>
            <a:r>
              <a:rPr lang="en-US" sz="4800" spc="300">
                <a:solidFill>
                  <a:srgbClr val="08A4DE"/>
                </a:solidFill>
                <a:latin typeface="Bebas Neue Cyrillic"/>
              </a:rPr>
              <a:t>models</a:t>
            </a:r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72CC6B24-8C5F-49C0-BC71-F6C163F92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927639"/>
              </p:ext>
            </p:extLst>
          </p:nvPr>
        </p:nvGraphicFramePr>
        <p:xfrm>
          <a:off x="-542702" y="2140153"/>
          <a:ext cx="10578042" cy="6670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59D19F67-604F-4F41-935F-96C596B9C9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631572"/>
              </p:ext>
            </p:extLst>
          </p:nvPr>
        </p:nvGraphicFramePr>
        <p:xfrm>
          <a:off x="8590842" y="2415395"/>
          <a:ext cx="10519194" cy="6120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90D100C0-C93A-4A0D-9B64-754983AFC369}"/>
              </a:ext>
            </a:extLst>
          </p:cNvPr>
          <p:cNvSpPr/>
          <p:nvPr/>
        </p:nvSpPr>
        <p:spPr>
          <a:xfrm>
            <a:off x="9261805" y="2230714"/>
            <a:ext cx="1713376" cy="16954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Montserrat Classic" panose="020B0604020202020204" charset="0"/>
              </a:rPr>
              <a:t>Org. A</a:t>
            </a:r>
            <a:endParaRPr lang="en-US">
              <a:latin typeface="Montserrat Classic" panose="020B060402020202020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ECD6C3-7ED3-4FCC-987F-5BB20A698C8C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0724263" y="3677871"/>
            <a:ext cx="1834590" cy="18960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D47A6FE2-F153-42AF-BE3D-D8F87DCE00C3}"/>
              </a:ext>
            </a:extLst>
          </p:cNvPr>
          <p:cNvSpPr/>
          <p:nvPr/>
        </p:nvSpPr>
        <p:spPr>
          <a:xfrm>
            <a:off x="9099329" y="7943063"/>
            <a:ext cx="1713376" cy="16954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Montserrat Classic" panose="020B0604020202020204" charset="0"/>
              </a:rPr>
              <a:t>Org. D</a:t>
            </a:r>
            <a:endParaRPr lang="en-US">
              <a:latin typeface="Montserrat Classic" panose="020B060402020202020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102FA1A-19F1-4BAC-A3E2-D6350E98C7F6}"/>
              </a:ext>
            </a:extLst>
          </p:cNvPr>
          <p:cNvCxnSpPr>
            <a:cxnSpLocks/>
            <a:stCxn id="35" idx="7"/>
          </p:cNvCxnSpPr>
          <p:nvPr/>
        </p:nvCxnSpPr>
        <p:spPr>
          <a:xfrm flipV="1">
            <a:off x="10561787" y="6953359"/>
            <a:ext cx="1825287" cy="123799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EAF36CF2-761F-452C-8869-6F6A58A3FCF5}"/>
              </a:ext>
            </a:extLst>
          </p:cNvPr>
          <p:cNvSpPr/>
          <p:nvPr/>
        </p:nvSpPr>
        <p:spPr>
          <a:xfrm>
            <a:off x="16119423" y="8041090"/>
            <a:ext cx="1713376" cy="16954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Montserrat Classic" panose="020B0604020202020204" charset="0"/>
              </a:rPr>
              <a:t>Org. C</a:t>
            </a:r>
            <a:endParaRPr lang="en-US">
              <a:latin typeface="Montserrat Classic" panose="020B060402020202020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46673CC-643B-450D-8D79-844282F43E5A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15297387" y="6953359"/>
            <a:ext cx="1072954" cy="13360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2157E3E9-D906-4FE1-967A-26F08C0E7A95}"/>
              </a:ext>
            </a:extLst>
          </p:cNvPr>
          <p:cNvSpPr/>
          <p:nvPr/>
        </p:nvSpPr>
        <p:spPr>
          <a:xfrm>
            <a:off x="16370341" y="2085368"/>
            <a:ext cx="1713376" cy="16954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Montserrat Classic" panose="020B0604020202020204" charset="0"/>
              </a:rPr>
              <a:t>Org. B</a:t>
            </a:r>
            <a:endParaRPr lang="en-US">
              <a:latin typeface="Montserrat Classic" panose="020B060402020202020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48C763A-4A0A-4AA5-9E1D-0CA14B76F895}"/>
              </a:ext>
            </a:extLst>
          </p:cNvPr>
          <p:cNvCxnSpPr>
            <a:cxnSpLocks/>
            <a:stCxn id="42" idx="3"/>
          </p:cNvCxnSpPr>
          <p:nvPr/>
        </p:nvCxnSpPr>
        <p:spPr>
          <a:xfrm flipH="1">
            <a:off x="14859000" y="3532525"/>
            <a:ext cx="1762259" cy="204135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94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2702" y="-423751"/>
            <a:ext cx="6150320" cy="11134502"/>
          </a:xfrm>
          <a:prstGeom prst="rect">
            <a:avLst/>
          </a:prstGeom>
          <a:solidFill>
            <a:srgbClr val="08A4DE"/>
          </a:solidFill>
        </p:spPr>
      </p:sp>
      <p:sp>
        <p:nvSpPr>
          <p:cNvPr id="9" name="TextBox 9"/>
          <p:cNvSpPr txBox="1"/>
          <p:nvPr/>
        </p:nvSpPr>
        <p:spPr>
          <a:xfrm>
            <a:off x="6429654" y="3933218"/>
            <a:ext cx="10829646" cy="2334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0788" lvl="1" indent="-335394">
              <a:lnSpc>
                <a:spcPts val="4660"/>
              </a:lnSpc>
              <a:buFont typeface="Arial"/>
              <a:buChar char="•"/>
            </a:pPr>
            <a:r>
              <a:rPr lang="en-US" sz="3106" spc="31">
                <a:solidFill>
                  <a:srgbClr val="FFFFFF"/>
                </a:solidFill>
                <a:latin typeface="Montserrat Classic"/>
              </a:rPr>
              <a:t>Lorem Ipsum</a:t>
            </a:r>
          </a:p>
          <a:p>
            <a:pPr marL="670788" lvl="1" indent="-335394">
              <a:lnSpc>
                <a:spcPts val="4660"/>
              </a:lnSpc>
              <a:buFont typeface="Arial"/>
              <a:buChar char="•"/>
            </a:pPr>
            <a:r>
              <a:rPr lang="en-US" sz="3106" spc="31">
                <a:solidFill>
                  <a:srgbClr val="FFFFFF"/>
                </a:solidFill>
                <a:latin typeface="Montserrat Classic"/>
              </a:rPr>
              <a:t>Use if needed</a:t>
            </a:r>
          </a:p>
          <a:p>
            <a:pPr>
              <a:lnSpc>
                <a:spcPts val="4660"/>
              </a:lnSpc>
            </a:pPr>
            <a:endParaRPr lang="en-US" sz="3106" spc="31">
              <a:solidFill>
                <a:srgbClr val="FFFFFF"/>
              </a:solidFill>
              <a:latin typeface="Montserrat Classic"/>
            </a:endParaRPr>
          </a:p>
          <a:p>
            <a:pPr>
              <a:lnSpc>
                <a:spcPts val="4660"/>
              </a:lnSpc>
            </a:pPr>
            <a:endParaRPr lang="en-US" sz="3106" spc="31">
              <a:solidFill>
                <a:srgbClr val="FFFFFF"/>
              </a:solidFill>
              <a:latin typeface="Montserrat Classic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B9ABD149-2168-46D2-889A-2F08EBB59C39}"/>
              </a:ext>
            </a:extLst>
          </p:cNvPr>
          <p:cNvSpPr/>
          <p:nvPr/>
        </p:nvSpPr>
        <p:spPr>
          <a:xfrm>
            <a:off x="437980" y="-168624"/>
            <a:ext cx="17850020" cy="10792080"/>
          </a:xfrm>
          <a:prstGeom prst="rect">
            <a:avLst/>
          </a:prstGeom>
          <a:solidFill>
            <a:srgbClr val="231F20"/>
          </a:solidFill>
        </p:spPr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4B887C49-101D-4BA5-A4BB-1EBEA2B6D8B7}"/>
              </a:ext>
            </a:extLst>
          </p:cNvPr>
          <p:cNvSpPr txBox="1"/>
          <p:nvPr/>
        </p:nvSpPr>
        <p:spPr>
          <a:xfrm>
            <a:off x="1028700" y="2127289"/>
            <a:ext cx="15075078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rtl="0" fontAlgn="base"/>
            <a:endParaRPr lang="en-US" sz="2800" spc="31">
              <a:solidFill>
                <a:srgbClr val="FFFFFF"/>
              </a:solidFill>
              <a:latin typeface="Montserrat Classic"/>
            </a:endParaRPr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3600" b="1" spc="31">
                <a:solidFill>
                  <a:schemeClr val="bg1"/>
                </a:solidFill>
                <a:latin typeface="Montserrat Classic"/>
              </a:rPr>
              <a:t>Build your differentiation approach</a:t>
            </a:r>
            <a:endParaRPr lang="en-US" sz="2800" spc="31">
              <a:solidFill>
                <a:schemeClr val="bg1"/>
              </a:solidFill>
              <a:latin typeface="Montserrat Classic"/>
            </a:endParaRPr>
          </a:p>
          <a:p>
            <a:pPr marL="971550" lvl="1" indent="-514350" fontAlgn="base">
              <a:buFont typeface="+mj-lt"/>
              <a:buAutoNum type="arabicPeriod"/>
            </a:pPr>
            <a:endParaRPr lang="en-US" sz="3600" spc="31">
              <a:solidFill>
                <a:schemeClr val="bg1"/>
              </a:solidFill>
              <a:latin typeface="Montserrat Classic"/>
            </a:endParaRPr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3600" b="1" spc="31">
                <a:solidFill>
                  <a:schemeClr val="bg1"/>
                </a:solidFill>
                <a:latin typeface="Montserrat Classic"/>
              </a:rPr>
              <a:t>Effectively communicate your mission via public assets</a:t>
            </a:r>
            <a:endParaRPr lang="en-US" sz="2800" spc="31">
              <a:solidFill>
                <a:schemeClr val="bg1"/>
              </a:solidFill>
              <a:latin typeface="Montserrat Classic"/>
            </a:endParaRPr>
          </a:p>
          <a:p>
            <a:pPr marL="971550" lvl="1" indent="-514350" fontAlgn="base">
              <a:buFont typeface="+mj-lt"/>
              <a:buAutoNum type="arabicPeriod"/>
            </a:pPr>
            <a:endParaRPr lang="en-US" sz="3200" b="1" spc="31">
              <a:solidFill>
                <a:schemeClr val="bg1"/>
              </a:solidFill>
              <a:latin typeface="Montserrat Classic"/>
            </a:endParaRPr>
          </a:p>
          <a:p>
            <a:pPr marL="971550" lvl="1" indent="-514350">
              <a:buAutoNum type="arabicPeriod"/>
            </a:pPr>
            <a:r>
              <a:rPr lang="en-US" sz="3600" b="1" spc="31">
                <a:solidFill>
                  <a:schemeClr val="bg1"/>
                </a:solidFill>
                <a:latin typeface="Montserrat Classic"/>
              </a:rPr>
              <a:t>Formally assign partnership management responsibilities</a:t>
            </a:r>
            <a:r>
              <a:rPr lang="en-US" sz="3200" spc="31">
                <a:solidFill>
                  <a:schemeClr val="bg1"/>
                </a:solidFill>
                <a:ea typeface="+mn-lt"/>
                <a:cs typeface="+mn-lt"/>
              </a:rPr>
              <a:t>  </a:t>
            </a:r>
            <a:endParaRPr lang="en-US">
              <a:solidFill>
                <a:schemeClr val="bg1"/>
              </a:solidFill>
              <a:latin typeface="Calibri"/>
              <a:cs typeface="Calibri"/>
            </a:endParaRPr>
          </a:p>
          <a:p>
            <a:pPr lvl="1"/>
            <a:endParaRPr lang="en-US" sz="3200" spc="31">
              <a:solidFill>
                <a:schemeClr val="bg1"/>
              </a:solidFill>
              <a:latin typeface="Calibri"/>
              <a:cs typeface="Calibri"/>
            </a:endParaRPr>
          </a:p>
          <a:p>
            <a:pPr marL="971550" lvl="1" indent="-514350" fontAlgn="base">
              <a:buFont typeface="Calibri"/>
              <a:buAutoNum type="arabicPeriod" startAt="4"/>
            </a:pPr>
            <a:r>
              <a:rPr lang="en-US" sz="3600" b="1" spc="31">
                <a:solidFill>
                  <a:schemeClr val="bg1"/>
                </a:solidFill>
                <a:latin typeface="Montserrat Classic"/>
              </a:rPr>
              <a:t>Adopt hybrid resource management model </a:t>
            </a:r>
            <a:endParaRPr lang="en-US" sz="2800" spc="31">
              <a:solidFill>
                <a:schemeClr val="bg1"/>
              </a:solidFill>
              <a:latin typeface="Montserrat Classic"/>
            </a:endParaRPr>
          </a:p>
          <a:p>
            <a:pPr marL="971550" lvl="1" indent="-514350" fontAlgn="base">
              <a:buFont typeface="+mj-lt"/>
              <a:buAutoNum type="arabicPeriod"/>
            </a:pPr>
            <a:endParaRPr lang="en-US" sz="2800" spc="31">
              <a:solidFill>
                <a:srgbClr val="FFFFFF"/>
              </a:solidFill>
              <a:latin typeface="Montserrat Classic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AFF781-0165-4637-94FB-0542F1671D86}"/>
              </a:ext>
            </a:extLst>
          </p:cNvPr>
          <p:cNvSpPr txBox="1"/>
          <p:nvPr/>
        </p:nvSpPr>
        <p:spPr>
          <a:xfrm>
            <a:off x="982578" y="572883"/>
            <a:ext cx="17449800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6000" spc="300">
                <a:solidFill>
                  <a:srgbClr val="08A4DE"/>
                </a:solidFill>
                <a:latin typeface="Bebas Neue Cyrillic"/>
              </a:rPr>
              <a:t>Organizational Partnerships: </a:t>
            </a:r>
            <a:r>
              <a:rPr lang="en-US" sz="4800" spc="300">
                <a:solidFill>
                  <a:srgbClr val="08A4DE"/>
                </a:solidFill>
                <a:latin typeface="Bebas Neue Cyrillic"/>
              </a:rPr>
              <a:t>Operational Approach </a:t>
            </a:r>
            <a:endParaRPr lang="en-US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A84FA2F-F30B-4E9C-8CDB-A9899F6A15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749406"/>
              </p:ext>
            </p:extLst>
          </p:nvPr>
        </p:nvGraphicFramePr>
        <p:xfrm>
          <a:off x="10924674" y="5143500"/>
          <a:ext cx="9116919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835CE4D-3299-4A2A-9802-7FAC13E7136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81" t="18666" b="9999"/>
          <a:stretch/>
        </p:blipFill>
        <p:spPr>
          <a:xfrm>
            <a:off x="14862488" y="8373640"/>
            <a:ext cx="1241290" cy="76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980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2702" y="-423751"/>
            <a:ext cx="6150320" cy="11134502"/>
          </a:xfrm>
          <a:prstGeom prst="rect">
            <a:avLst/>
          </a:prstGeom>
          <a:solidFill>
            <a:srgbClr val="08A4DE"/>
          </a:solidFill>
        </p:spPr>
      </p:sp>
      <p:sp>
        <p:nvSpPr>
          <p:cNvPr id="9" name="TextBox 9"/>
          <p:cNvSpPr txBox="1"/>
          <p:nvPr/>
        </p:nvSpPr>
        <p:spPr>
          <a:xfrm>
            <a:off x="6429654" y="3933218"/>
            <a:ext cx="10829646" cy="2334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0788" lvl="1" indent="-335394">
              <a:lnSpc>
                <a:spcPts val="4660"/>
              </a:lnSpc>
              <a:buFont typeface="Arial"/>
              <a:buChar char="•"/>
            </a:pPr>
            <a:r>
              <a:rPr lang="en-US" sz="3106" spc="31">
                <a:solidFill>
                  <a:srgbClr val="FFFFFF"/>
                </a:solidFill>
                <a:latin typeface="Montserrat Classic"/>
              </a:rPr>
              <a:t>Lorem Ipsum</a:t>
            </a:r>
          </a:p>
          <a:p>
            <a:pPr marL="670788" lvl="1" indent="-335394">
              <a:lnSpc>
                <a:spcPts val="4660"/>
              </a:lnSpc>
              <a:buFont typeface="Arial"/>
              <a:buChar char="•"/>
            </a:pPr>
            <a:r>
              <a:rPr lang="en-US" sz="3106" spc="31">
                <a:solidFill>
                  <a:srgbClr val="FFFFFF"/>
                </a:solidFill>
                <a:latin typeface="Montserrat Classic"/>
              </a:rPr>
              <a:t>Use if needed</a:t>
            </a:r>
          </a:p>
          <a:p>
            <a:pPr>
              <a:lnSpc>
                <a:spcPts val="4660"/>
              </a:lnSpc>
            </a:pPr>
            <a:endParaRPr lang="en-US" sz="3106" spc="31">
              <a:solidFill>
                <a:srgbClr val="FFFFFF"/>
              </a:solidFill>
              <a:latin typeface="Montserrat Classic"/>
            </a:endParaRPr>
          </a:p>
          <a:p>
            <a:pPr>
              <a:lnSpc>
                <a:spcPts val="4660"/>
              </a:lnSpc>
            </a:pPr>
            <a:endParaRPr lang="en-US" sz="3106" spc="31">
              <a:solidFill>
                <a:srgbClr val="FFFFFF"/>
              </a:solidFill>
              <a:latin typeface="Montserrat Classic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B9ABD149-2168-46D2-889A-2F08EBB59C39}"/>
              </a:ext>
            </a:extLst>
          </p:cNvPr>
          <p:cNvSpPr/>
          <p:nvPr/>
        </p:nvSpPr>
        <p:spPr>
          <a:xfrm>
            <a:off x="389489" y="-297262"/>
            <a:ext cx="17850020" cy="10792080"/>
          </a:xfrm>
          <a:prstGeom prst="rect">
            <a:avLst/>
          </a:prstGeom>
          <a:solidFill>
            <a:srgbClr val="231F20"/>
          </a:solid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AFF781-0165-4637-94FB-0542F1671D86}"/>
              </a:ext>
            </a:extLst>
          </p:cNvPr>
          <p:cNvSpPr txBox="1"/>
          <p:nvPr/>
        </p:nvSpPr>
        <p:spPr>
          <a:xfrm>
            <a:off x="902368" y="576135"/>
            <a:ext cx="17449800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6000" spc="300">
                <a:solidFill>
                  <a:srgbClr val="08A4DE"/>
                </a:solidFill>
                <a:latin typeface="Bebas Neue Cyrillic"/>
              </a:rPr>
              <a:t>Skills &amp; Education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C201804-A643-4D20-B0B6-C6768BE28231}"/>
              </a:ext>
            </a:extLst>
          </p:cNvPr>
          <p:cNvSpPr/>
          <p:nvPr/>
        </p:nvSpPr>
        <p:spPr>
          <a:xfrm>
            <a:off x="4869064" y="4352192"/>
            <a:ext cx="12680381" cy="5803397"/>
          </a:xfrm>
          <a:prstGeom prst="rect">
            <a:avLst/>
          </a:prstGeom>
          <a:solidFill>
            <a:srgbClr val="231F20"/>
          </a:solidFill>
        </p:spPr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3514E3B-73E3-4C8A-A1DA-EB231406F0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736135"/>
              </p:ext>
            </p:extLst>
          </p:nvPr>
        </p:nvGraphicFramePr>
        <p:xfrm>
          <a:off x="-2468686" y="2277189"/>
          <a:ext cx="13238699" cy="6258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AF967F9B-3B00-4307-84DC-4FCB4EE190D2}"/>
              </a:ext>
            </a:extLst>
          </p:cNvPr>
          <p:cNvSpPr txBox="1"/>
          <p:nvPr/>
        </p:nvSpPr>
        <p:spPr>
          <a:xfrm>
            <a:off x="6272463" y="3267197"/>
            <a:ext cx="11079439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8A4DE"/>
                </a:solidFill>
                <a:latin typeface="Montserrat Classic"/>
                <a:ea typeface="+mn-lt"/>
                <a:cs typeface="+mn-lt"/>
              </a:rPr>
              <a:t>Partner with higher-ed recruiters and employers </a:t>
            </a:r>
            <a:r>
              <a:rPr lang="en-US" sz="2800">
                <a:solidFill>
                  <a:schemeClr val="bg1"/>
                </a:solidFill>
                <a:latin typeface="Montserrat Classic"/>
                <a:ea typeface="+mn-lt"/>
                <a:cs typeface="+mn-lt"/>
              </a:rPr>
              <a:t>who offer tuition reimbursement at the end of the pipeline to ensure the workforce you train/certify has an advantage from the opportunities that best align to program participants' values. </a:t>
            </a:r>
            <a:endParaRPr lang="en-US" sz="2800">
              <a:solidFill>
                <a:schemeClr val="bg1"/>
              </a:solidFill>
              <a:latin typeface="Montserrat Classic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solidFill>
                <a:schemeClr val="bg1"/>
              </a:solidFill>
              <a:latin typeface="Montserrat Classic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bg1"/>
                </a:solidFill>
                <a:latin typeface="Montserrat Classic"/>
                <a:cs typeface="Calibri"/>
              </a:rPr>
              <a:t>Enable program participants to make good choices</a:t>
            </a:r>
            <a:r>
              <a:rPr lang="en-US" sz="2800">
                <a:solidFill>
                  <a:schemeClr val="bg1"/>
                </a:solidFill>
                <a:latin typeface="Montserrat Classic"/>
                <a:cs typeface="Calibri"/>
              </a:rPr>
              <a:t> around their work and education options. 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B911ED-810C-4370-9C82-B52D5418E93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81" t="18666" b="9999"/>
          <a:stretch/>
        </p:blipFill>
        <p:spPr>
          <a:xfrm>
            <a:off x="3530018" y="6253697"/>
            <a:ext cx="1241290" cy="76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3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2702" y="-423751"/>
            <a:ext cx="6150320" cy="11134502"/>
          </a:xfrm>
          <a:prstGeom prst="rect">
            <a:avLst/>
          </a:prstGeom>
          <a:solidFill>
            <a:srgbClr val="08A4DE"/>
          </a:solidFill>
        </p:spPr>
      </p:sp>
      <p:sp>
        <p:nvSpPr>
          <p:cNvPr id="9" name="TextBox 9"/>
          <p:cNvSpPr txBox="1"/>
          <p:nvPr/>
        </p:nvSpPr>
        <p:spPr>
          <a:xfrm>
            <a:off x="6429654" y="3933218"/>
            <a:ext cx="10829646" cy="2334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0788" lvl="1" indent="-335394">
              <a:lnSpc>
                <a:spcPts val="4660"/>
              </a:lnSpc>
              <a:buFont typeface="Arial"/>
              <a:buChar char="•"/>
            </a:pPr>
            <a:r>
              <a:rPr lang="en-US" sz="3106" spc="31">
                <a:solidFill>
                  <a:srgbClr val="FFFFFF"/>
                </a:solidFill>
                <a:latin typeface="Montserrat Classic"/>
              </a:rPr>
              <a:t>Lorem Ipsum</a:t>
            </a:r>
          </a:p>
          <a:p>
            <a:pPr marL="670788" lvl="1" indent="-335394">
              <a:lnSpc>
                <a:spcPts val="4660"/>
              </a:lnSpc>
              <a:buFont typeface="Arial"/>
              <a:buChar char="•"/>
            </a:pPr>
            <a:r>
              <a:rPr lang="en-US" sz="3106" spc="31">
                <a:solidFill>
                  <a:srgbClr val="FFFFFF"/>
                </a:solidFill>
                <a:latin typeface="Montserrat Classic"/>
              </a:rPr>
              <a:t>Use if needed</a:t>
            </a:r>
          </a:p>
          <a:p>
            <a:pPr>
              <a:lnSpc>
                <a:spcPts val="4660"/>
              </a:lnSpc>
            </a:pPr>
            <a:endParaRPr lang="en-US" sz="3106" spc="31">
              <a:solidFill>
                <a:srgbClr val="FFFFFF"/>
              </a:solidFill>
              <a:latin typeface="Montserrat Classic"/>
            </a:endParaRPr>
          </a:p>
          <a:p>
            <a:pPr>
              <a:lnSpc>
                <a:spcPts val="4660"/>
              </a:lnSpc>
            </a:pPr>
            <a:endParaRPr lang="en-US" sz="3106" spc="31">
              <a:solidFill>
                <a:srgbClr val="FFFFFF"/>
              </a:solidFill>
              <a:latin typeface="Montserrat Classic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B9ABD149-2168-46D2-889A-2F08EBB59C39}"/>
              </a:ext>
            </a:extLst>
          </p:cNvPr>
          <p:cNvSpPr/>
          <p:nvPr/>
        </p:nvSpPr>
        <p:spPr>
          <a:xfrm>
            <a:off x="437980" y="-590378"/>
            <a:ext cx="17850020" cy="10792080"/>
          </a:xfrm>
          <a:prstGeom prst="rect">
            <a:avLst/>
          </a:prstGeom>
          <a:solidFill>
            <a:srgbClr val="231F20"/>
          </a:solid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AFF781-0165-4637-94FB-0542F1671D86}"/>
              </a:ext>
            </a:extLst>
          </p:cNvPr>
          <p:cNvSpPr txBox="1"/>
          <p:nvPr/>
        </p:nvSpPr>
        <p:spPr>
          <a:xfrm>
            <a:off x="838200" y="-85504"/>
            <a:ext cx="17449800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6000" spc="300">
                <a:solidFill>
                  <a:srgbClr val="08A4DE"/>
                </a:solidFill>
                <a:latin typeface="Bebas Neue Cyrillic"/>
              </a:rPr>
              <a:t>Summary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D30511F-9802-4DA5-ACF2-30E1571A48A7}"/>
              </a:ext>
            </a:extLst>
          </p:cNvPr>
          <p:cNvSpPr txBox="1"/>
          <p:nvPr/>
        </p:nvSpPr>
        <p:spPr>
          <a:xfrm>
            <a:off x="1061039" y="2220857"/>
            <a:ext cx="14203541" cy="7370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8399"/>
              </a:lnSpc>
              <a:buFont typeface="Wingdings" panose="05000000000000000000" pitchFamily="2" charset="2"/>
              <a:buChar char="ü"/>
            </a:pPr>
            <a:r>
              <a:rPr lang="en-US" sz="2800" b="1" spc="300">
                <a:solidFill>
                  <a:srgbClr val="08A4DE"/>
                </a:solidFill>
                <a:latin typeface="Montserrat Classic"/>
              </a:rPr>
              <a:t>Organizational Partnerships with higher ed &amp; tech </a:t>
            </a:r>
            <a:endParaRPr lang="en-US" sz="2800" spc="300">
              <a:solidFill>
                <a:schemeClr val="bg1"/>
              </a:solidFill>
              <a:highlight>
                <a:srgbClr val="FF00FF"/>
              </a:highlight>
              <a:latin typeface="Montserrat Classic"/>
            </a:endParaRPr>
          </a:p>
          <a:p>
            <a:pPr marL="800100" lvl="1" indent="-342900">
              <a:lnSpc>
                <a:spcPts val="8399"/>
              </a:lnSpc>
              <a:buFont typeface="Arial"/>
              <a:buChar char="•"/>
            </a:pPr>
            <a:r>
              <a:rPr lang="en-US" sz="2400" spc="300">
                <a:solidFill>
                  <a:schemeClr val="bg1"/>
                </a:solidFill>
                <a:latin typeface="Montserrat Classic"/>
                <a:cs typeface="Calibri"/>
              </a:rPr>
              <a:t>Intentional, strategic and mission focused, relationship management</a:t>
            </a:r>
            <a:r>
              <a:rPr lang="en-US" sz="2800" b="1" spc="300">
                <a:solidFill>
                  <a:srgbClr val="08A4DE"/>
                </a:solidFill>
                <a:latin typeface="Montserrat Classic"/>
              </a:rPr>
              <a:t> </a:t>
            </a:r>
            <a:endParaRPr lang="en-US">
              <a:cs typeface="Calibri"/>
            </a:endParaRPr>
          </a:p>
          <a:p>
            <a:pPr marL="457200" indent="-457200">
              <a:lnSpc>
                <a:spcPts val="8399"/>
              </a:lnSpc>
              <a:buFont typeface="Wingdings" panose="05000000000000000000" pitchFamily="2" charset="2"/>
              <a:buChar char="ü"/>
            </a:pPr>
            <a:r>
              <a:rPr lang="en-US" sz="2800" b="1" spc="300">
                <a:solidFill>
                  <a:srgbClr val="08A4DE"/>
                </a:solidFill>
                <a:latin typeface="Montserrat Classic"/>
              </a:rPr>
              <a:t>Volunteer sustainability through a hybrid model</a:t>
            </a:r>
            <a:r>
              <a:rPr lang="en-US" sz="2800" spc="300">
                <a:solidFill>
                  <a:schemeClr val="bg1"/>
                </a:solidFill>
                <a:latin typeface="Montserrat Classic"/>
              </a:rPr>
              <a:t> </a:t>
            </a:r>
            <a:endParaRPr lang="en-US" sz="2800" spc="300">
              <a:solidFill>
                <a:schemeClr val="bg1"/>
              </a:solidFill>
              <a:highlight>
                <a:srgbClr val="FF00FF"/>
              </a:highlight>
              <a:latin typeface="Montserrat Classic"/>
            </a:endParaRPr>
          </a:p>
          <a:p>
            <a:pPr marL="914400" lvl="1" indent="-457200">
              <a:lnSpc>
                <a:spcPts val="8399"/>
              </a:lnSpc>
              <a:buFont typeface="Arial" panose="020B0604020202020204" pitchFamily="34" charset="0"/>
              <a:buChar char="•"/>
            </a:pPr>
            <a:r>
              <a:rPr lang="en-US" sz="2400" spc="300">
                <a:solidFill>
                  <a:schemeClr val="bg1"/>
                </a:solidFill>
                <a:latin typeface="Montserrat Classic"/>
                <a:cs typeface="Calibri"/>
              </a:rPr>
              <a:t>A team of full-time staff management collaborating with volunteers</a:t>
            </a:r>
            <a:endParaRPr lang="en-US" sz="2400">
              <a:solidFill>
                <a:schemeClr val="bg1"/>
              </a:solidFill>
              <a:latin typeface="Montserrat Classic" panose="020B0604020202020204" charset="0"/>
              <a:cs typeface="Calibri"/>
            </a:endParaRPr>
          </a:p>
          <a:p>
            <a:pPr marL="457200" indent="-457200">
              <a:lnSpc>
                <a:spcPts val="8399"/>
              </a:lnSpc>
              <a:buFont typeface="Wingdings" panose="05000000000000000000" pitchFamily="2" charset="2"/>
              <a:buChar char="ü"/>
            </a:pPr>
            <a:r>
              <a:rPr lang="en-US" sz="2800" b="1" spc="300">
                <a:solidFill>
                  <a:srgbClr val="08A4DE"/>
                </a:solidFill>
                <a:latin typeface="Montserrat Classic"/>
              </a:rPr>
              <a:t>Skills/Education evolution scaffolded approach</a:t>
            </a:r>
            <a:r>
              <a:rPr lang="en-US" sz="2800" spc="300">
                <a:solidFill>
                  <a:schemeClr val="bg1"/>
                </a:solidFill>
                <a:latin typeface="Montserrat Classic"/>
              </a:rPr>
              <a:t> </a:t>
            </a:r>
            <a:endParaRPr lang="en-US" sz="2800" spc="300">
              <a:solidFill>
                <a:schemeClr val="bg1"/>
              </a:solidFill>
              <a:highlight>
                <a:srgbClr val="FF00FF"/>
              </a:highlight>
              <a:latin typeface="Montserrat Classic"/>
            </a:endParaRPr>
          </a:p>
          <a:p>
            <a:pPr marL="914400" lvl="1" indent="-457200">
              <a:lnSpc>
                <a:spcPts val="8399"/>
              </a:lnSpc>
              <a:buFont typeface="Arial" panose="020B0604020202020204" pitchFamily="34" charset="0"/>
              <a:buChar char="•"/>
            </a:pPr>
            <a:r>
              <a:rPr lang="en-US" sz="2400" spc="300">
                <a:solidFill>
                  <a:schemeClr val="bg1"/>
                </a:solidFill>
                <a:latin typeface="Montserrat Classic"/>
                <a:ea typeface="+mn-lt"/>
                <a:cs typeface="+mn-lt"/>
              </a:rPr>
              <a:t>Predictively </a:t>
            </a:r>
            <a:r>
              <a:rPr lang="en-US" sz="2400" spc="300">
                <a:solidFill>
                  <a:schemeClr val="bg1"/>
                </a:solidFill>
                <a:latin typeface="Montserrat Classic"/>
              </a:rPr>
              <a:t>nurturing the end-to-end talent pipeline</a:t>
            </a:r>
          </a:p>
          <a:p>
            <a:pPr marL="914400" lvl="1" indent="-457200">
              <a:lnSpc>
                <a:spcPts val="8399"/>
              </a:lnSpc>
              <a:buFont typeface="Wingdings" panose="05000000000000000000" pitchFamily="2" charset="2"/>
              <a:buChar char="ü"/>
            </a:pPr>
            <a:endParaRPr lang="en-US" sz="4000" spc="300">
              <a:solidFill>
                <a:schemeClr val="bg1"/>
              </a:solidFill>
              <a:latin typeface="Montserrat Classic" panose="020B0604020202020204" charset="0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7E502-0DBB-4DB3-8F5F-EB1F027DC36F}"/>
              </a:ext>
            </a:extLst>
          </p:cNvPr>
          <p:cNvSpPr txBox="1"/>
          <p:nvPr/>
        </p:nvSpPr>
        <p:spPr>
          <a:xfrm>
            <a:off x="432675" y="934274"/>
            <a:ext cx="17751509" cy="939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spc="672">
                <a:solidFill>
                  <a:schemeClr val="bg1"/>
                </a:solidFill>
                <a:latin typeface="Bebas Neue Cyrillic"/>
              </a:rPr>
              <a:t>MN STEM Partnership can scale Sustainably through: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7808EA5-CD19-46E0-96FD-B693E958AC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601402"/>
              </p:ext>
            </p:extLst>
          </p:nvPr>
        </p:nvGraphicFramePr>
        <p:xfrm>
          <a:off x="10635917" y="5061779"/>
          <a:ext cx="10112946" cy="4830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3AE9EC1-3F9B-4C31-A53A-263E69D9172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81" t="18666" b="9999"/>
          <a:stretch/>
        </p:blipFill>
        <p:spPr>
          <a:xfrm>
            <a:off x="15071745" y="8114582"/>
            <a:ext cx="1241290" cy="76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955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2702" y="-423751"/>
            <a:ext cx="6150320" cy="11134502"/>
          </a:xfrm>
          <a:prstGeom prst="rect">
            <a:avLst/>
          </a:prstGeom>
          <a:solidFill>
            <a:srgbClr val="08A4DE"/>
          </a:solidFill>
        </p:spPr>
      </p:sp>
      <p:sp>
        <p:nvSpPr>
          <p:cNvPr id="9" name="TextBox 9"/>
          <p:cNvSpPr txBox="1"/>
          <p:nvPr/>
        </p:nvSpPr>
        <p:spPr>
          <a:xfrm>
            <a:off x="6429654" y="3933218"/>
            <a:ext cx="10829646" cy="2334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0788" lvl="1" indent="-335394">
              <a:lnSpc>
                <a:spcPts val="4660"/>
              </a:lnSpc>
              <a:buFont typeface="Arial"/>
              <a:buChar char="•"/>
            </a:pPr>
            <a:r>
              <a:rPr lang="en-US" sz="3106" spc="31">
                <a:solidFill>
                  <a:srgbClr val="FFFFFF"/>
                </a:solidFill>
                <a:latin typeface="Montserrat Classic"/>
              </a:rPr>
              <a:t>Lorem Ipsum</a:t>
            </a:r>
          </a:p>
          <a:p>
            <a:pPr marL="670788" lvl="1" indent="-335394">
              <a:lnSpc>
                <a:spcPts val="4660"/>
              </a:lnSpc>
              <a:buFont typeface="Arial"/>
              <a:buChar char="•"/>
            </a:pPr>
            <a:r>
              <a:rPr lang="en-US" sz="3106" spc="31">
                <a:solidFill>
                  <a:srgbClr val="FFFFFF"/>
                </a:solidFill>
                <a:latin typeface="Montserrat Classic"/>
              </a:rPr>
              <a:t>Use if needed</a:t>
            </a:r>
          </a:p>
          <a:p>
            <a:pPr>
              <a:lnSpc>
                <a:spcPts val="4660"/>
              </a:lnSpc>
            </a:pPr>
            <a:endParaRPr lang="en-US" sz="3106" spc="31">
              <a:solidFill>
                <a:srgbClr val="FFFFFF"/>
              </a:solidFill>
              <a:latin typeface="Montserrat Classic"/>
            </a:endParaRPr>
          </a:p>
          <a:p>
            <a:pPr>
              <a:lnSpc>
                <a:spcPts val="4660"/>
              </a:lnSpc>
            </a:pPr>
            <a:endParaRPr lang="en-US" sz="3106" spc="31">
              <a:solidFill>
                <a:srgbClr val="FFFFFF"/>
              </a:solidFill>
              <a:latin typeface="Montserrat Classic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B9ABD149-2168-46D2-889A-2F08EBB59C39}"/>
              </a:ext>
            </a:extLst>
          </p:cNvPr>
          <p:cNvSpPr/>
          <p:nvPr/>
        </p:nvSpPr>
        <p:spPr>
          <a:xfrm>
            <a:off x="437980" y="-505080"/>
            <a:ext cx="17850020" cy="10792080"/>
          </a:xfrm>
          <a:prstGeom prst="rect">
            <a:avLst/>
          </a:prstGeom>
          <a:solidFill>
            <a:srgbClr val="231F20"/>
          </a:solid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AFF781-0165-4637-94FB-0542F1671D86}"/>
              </a:ext>
            </a:extLst>
          </p:cNvPr>
          <p:cNvSpPr txBox="1"/>
          <p:nvPr/>
        </p:nvSpPr>
        <p:spPr>
          <a:xfrm>
            <a:off x="838200" y="-85504"/>
            <a:ext cx="17449800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6000" spc="300">
              <a:solidFill>
                <a:srgbClr val="08A4DE"/>
              </a:solidFill>
              <a:latin typeface="Bebas Neue Cyrill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C5759-53F8-4C55-82E0-BF389BC91E6E}"/>
              </a:ext>
            </a:extLst>
          </p:cNvPr>
          <p:cNvSpPr txBox="1"/>
          <p:nvPr/>
        </p:nvSpPr>
        <p:spPr>
          <a:xfrm>
            <a:off x="1112392" y="731159"/>
            <a:ext cx="485438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>
                <a:solidFill>
                  <a:srgbClr val="08A4DE"/>
                </a:solidFill>
                <a:latin typeface="Bebas Neue Cyrillic"/>
              </a:rPr>
              <a:t>Questions?</a:t>
            </a:r>
            <a:endParaRPr lang="en-US" sz="7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7738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2702" y="-423751"/>
            <a:ext cx="6150320" cy="11134502"/>
          </a:xfrm>
          <a:prstGeom prst="rect">
            <a:avLst/>
          </a:prstGeom>
          <a:solidFill>
            <a:srgbClr val="08A4DE"/>
          </a:solidFill>
        </p:spPr>
      </p:sp>
      <p:sp>
        <p:nvSpPr>
          <p:cNvPr id="9" name="TextBox 9"/>
          <p:cNvSpPr txBox="1"/>
          <p:nvPr/>
        </p:nvSpPr>
        <p:spPr>
          <a:xfrm>
            <a:off x="6429654" y="3933218"/>
            <a:ext cx="10829646" cy="2334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0788" lvl="1" indent="-335394">
              <a:lnSpc>
                <a:spcPts val="4660"/>
              </a:lnSpc>
              <a:buFont typeface="Arial"/>
              <a:buChar char="•"/>
            </a:pPr>
            <a:r>
              <a:rPr lang="en-US" sz="3106" spc="31">
                <a:solidFill>
                  <a:srgbClr val="FFFFFF"/>
                </a:solidFill>
                <a:latin typeface="Montserrat Classic"/>
              </a:rPr>
              <a:t>Lorem Ipsum</a:t>
            </a:r>
          </a:p>
          <a:p>
            <a:pPr marL="670788" lvl="1" indent="-335394">
              <a:lnSpc>
                <a:spcPts val="4660"/>
              </a:lnSpc>
              <a:buFont typeface="Arial"/>
              <a:buChar char="•"/>
            </a:pPr>
            <a:r>
              <a:rPr lang="en-US" sz="3106" spc="31">
                <a:solidFill>
                  <a:srgbClr val="FFFFFF"/>
                </a:solidFill>
                <a:latin typeface="Montserrat Classic"/>
              </a:rPr>
              <a:t>Use if needed</a:t>
            </a:r>
          </a:p>
          <a:p>
            <a:pPr>
              <a:lnSpc>
                <a:spcPts val="4660"/>
              </a:lnSpc>
            </a:pPr>
            <a:endParaRPr lang="en-US" sz="3106" spc="31">
              <a:solidFill>
                <a:srgbClr val="FFFFFF"/>
              </a:solidFill>
              <a:latin typeface="Montserrat Classic"/>
            </a:endParaRPr>
          </a:p>
          <a:p>
            <a:pPr>
              <a:lnSpc>
                <a:spcPts val="4660"/>
              </a:lnSpc>
            </a:pPr>
            <a:endParaRPr lang="en-US" sz="3106" spc="31">
              <a:solidFill>
                <a:srgbClr val="FFFFFF"/>
              </a:solidFill>
              <a:latin typeface="Montserrat Classic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B9ABD149-2168-46D2-889A-2F08EBB59C39}"/>
              </a:ext>
            </a:extLst>
          </p:cNvPr>
          <p:cNvSpPr/>
          <p:nvPr/>
        </p:nvSpPr>
        <p:spPr>
          <a:xfrm>
            <a:off x="437980" y="-505080"/>
            <a:ext cx="17850020" cy="10792080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AFF781-0165-4637-94FB-0542F1671D86}"/>
              </a:ext>
            </a:extLst>
          </p:cNvPr>
          <p:cNvSpPr txBox="1"/>
          <p:nvPr/>
        </p:nvSpPr>
        <p:spPr>
          <a:xfrm>
            <a:off x="838200" y="-85504"/>
            <a:ext cx="17449800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6000" spc="300">
              <a:solidFill>
                <a:srgbClr val="08A4DE"/>
              </a:solidFill>
              <a:latin typeface="Bebas Neue Cyrill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C5759-53F8-4C55-82E0-BF389BC91E6E}"/>
              </a:ext>
            </a:extLst>
          </p:cNvPr>
          <p:cNvSpPr txBox="1"/>
          <p:nvPr/>
        </p:nvSpPr>
        <p:spPr>
          <a:xfrm>
            <a:off x="5104362" y="-190065"/>
            <a:ext cx="6730955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>
                <a:solidFill>
                  <a:srgbClr val="08A4DE"/>
                </a:solidFill>
                <a:latin typeface="Bebas Neue Cyrillic"/>
              </a:rPr>
              <a:t>Thank you</a:t>
            </a:r>
            <a:endParaRPr lang="en-US" sz="8800">
              <a:cs typeface="Calibri"/>
            </a:endParaRPr>
          </a:p>
        </p:txBody>
      </p:sp>
      <p:pic>
        <p:nvPicPr>
          <p:cNvPr id="16" name="Picture 1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F464364-15F2-463B-B704-4B75F6847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12" y="5656523"/>
            <a:ext cx="3329371" cy="3219051"/>
          </a:xfrm>
          <a:prstGeom prst="rect">
            <a:avLst/>
          </a:prstGeom>
        </p:spPr>
      </p:pic>
      <p:sp>
        <p:nvSpPr>
          <p:cNvPr id="30" name="Arc 29">
            <a:extLst>
              <a:ext uri="{FF2B5EF4-FFF2-40B4-BE49-F238E27FC236}">
                <a16:creationId xmlns:a16="http://schemas.microsoft.com/office/drawing/2014/main" id="{47D807FF-096B-4D07-85E6-99853755D37D}"/>
              </a:ext>
            </a:extLst>
          </p:cNvPr>
          <p:cNvSpPr/>
          <p:nvPr/>
        </p:nvSpPr>
        <p:spPr>
          <a:xfrm rot="6192986">
            <a:off x="6271552" y="4555916"/>
            <a:ext cx="1485818" cy="4546727"/>
          </a:xfrm>
          <a:prstGeom prst="arc">
            <a:avLst>
              <a:gd name="adj1" fmla="val 17055403"/>
              <a:gd name="adj2" fmla="val 3339396"/>
            </a:avLst>
          </a:prstGeom>
          <a:ln w="31750">
            <a:solidFill>
              <a:srgbClr val="08A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C0F2377C-D75E-446A-8BEE-1221CDD72F93}"/>
              </a:ext>
            </a:extLst>
          </p:cNvPr>
          <p:cNvSpPr/>
          <p:nvPr/>
        </p:nvSpPr>
        <p:spPr>
          <a:xfrm rot="4759077">
            <a:off x="6151648" y="2422935"/>
            <a:ext cx="3921921" cy="7202079"/>
          </a:xfrm>
          <a:prstGeom prst="arc">
            <a:avLst>
              <a:gd name="adj1" fmla="val 14395814"/>
              <a:gd name="adj2" fmla="val 20641398"/>
            </a:avLst>
          </a:prstGeom>
          <a:ln w="31750">
            <a:solidFill>
              <a:srgbClr val="08A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68CCA3FF-6A48-4CC8-A7A9-6EC8E63BD26E}"/>
              </a:ext>
            </a:extLst>
          </p:cNvPr>
          <p:cNvSpPr/>
          <p:nvPr/>
        </p:nvSpPr>
        <p:spPr>
          <a:xfrm rot="16200000">
            <a:off x="11538130" y="1492475"/>
            <a:ext cx="1451699" cy="4870861"/>
          </a:xfrm>
          <a:prstGeom prst="arc">
            <a:avLst>
              <a:gd name="adj1" fmla="val 17055403"/>
              <a:gd name="adj2" fmla="val 3339396"/>
            </a:avLst>
          </a:prstGeom>
          <a:ln w="31750">
            <a:solidFill>
              <a:srgbClr val="08A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35621C94-36CA-418D-8705-076534A90446}"/>
              </a:ext>
            </a:extLst>
          </p:cNvPr>
          <p:cNvSpPr/>
          <p:nvPr/>
        </p:nvSpPr>
        <p:spPr>
          <a:xfrm rot="3803175">
            <a:off x="13456630" y="4067356"/>
            <a:ext cx="4006166" cy="3018219"/>
          </a:xfrm>
          <a:prstGeom prst="arc">
            <a:avLst>
              <a:gd name="adj1" fmla="val 13331808"/>
              <a:gd name="adj2" fmla="val 1013907"/>
            </a:avLst>
          </a:prstGeom>
          <a:ln w="31750">
            <a:solidFill>
              <a:srgbClr val="08A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E233993-CBB6-4F40-A173-307CA64CCC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933"/>
          <a:stretch/>
        </p:blipFill>
        <p:spPr>
          <a:xfrm>
            <a:off x="13209046" y="1577314"/>
            <a:ext cx="2657475" cy="2996591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D070EF16-6A41-4293-A2F6-8F00491B0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3140" y="5784385"/>
            <a:ext cx="2743200" cy="2757968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34101D30-9CFF-43C3-A67D-DDF1AB162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935" y="1470973"/>
            <a:ext cx="2470246" cy="3469945"/>
          </a:xfrm>
          <a:prstGeom prst="rect">
            <a:avLst/>
          </a:prstGeom>
        </p:spPr>
      </p:pic>
      <p:pic>
        <p:nvPicPr>
          <p:cNvPr id="6" name="Picture 5" descr="A person standing in front of a fire&#10;&#10;Description automatically generated with medium confidence">
            <a:extLst>
              <a:ext uri="{FF2B5EF4-FFF2-40B4-BE49-F238E27FC236}">
                <a16:creationId xmlns:a16="http://schemas.microsoft.com/office/drawing/2014/main" id="{81883722-54CF-4679-A300-6AA717607A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t="5146" r="9037"/>
          <a:stretch/>
        </p:blipFill>
        <p:spPr>
          <a:xfrm rot="5400000">
            <a:off x="7821745" y="6155202"/>
            <a:ext cx="2785311" cy="2631373"/>
          </a:xfrm>
          <a:prstGeom prst="rect">
            <a:avLst/>
          </a:prstGeom>
        </p:spPr>
      </p:pic>
      <p:sp>
        <p:nvSpPr>
          <p:cNvPr id="29" name="Arc 28">
            <a:extLst>
              <a:ext uri="{FF2B5EF4-FFF2-40B4-BE49-F238E27FC236}">
                <a16:creationId xmlns:a16="http://schemas.microsoft.com/office/drawing/2014/main" id="{7B9B9684-6A19-4DCC-ABE5-7B5E202FAF95}"/>
              </a:ext>
            </a:extLst>
          </p:cNvPr>
          <p:cNvSpPr/>
          <p:nvPr/>
        </p:nvSpPr>
        <p:spPr>
          <a:xfrm rot="15190213">
            <a:off x="1472697" y="3610710"/>
            <a:ext cx="4380119" cy="3018219"/>
          </a:xfrm>
          <a:prstGeom prst="arc">
            <a:avLst>
              <a:gd name="adj1" fmla="val 13331808"/>
              <a:gd name="adj2" fmla="val 641219"/>
            </a:avLst>
          </a:prstGeom>
          <a:ln w="31750">
            <a:solidFill>
              <a:srgbClr val="08A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ACAEA1A8-BD09-47A6-9BA2-6B5844BA8C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3275" y="1832438"/>
            <a:ext cx="2743200" cy="27359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7382BA-EC89-44C5-9B68-CA3100680418}"/>
              </a:ext>
            </a:extLst>
          </p:cNvPr>
          <p:cNvSpPr txBox="1"/>
          <p:nvPr/>
        </p:nvSpPr>
        <p:spPr>
          <a:xfrm>
            <a:off x="3268639" y="4539586"/>
            <a:ext cx="439799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8A4DE"/>
                </a:solidFill>
                <a:latin typeface="Bebas Neue Cyrillic"/>
                <a:cs typeface="Arial"/>
              </a:rPr>
              <a:t>Agnes</a:t>
            </a:r>
            <a:r>
              <a:rPr lang="en-US" sz="2200">
                <a:solidFill>
                  <a:srgbClr val="08A4DE"/>
                </a:solidFill>
                <a:latin typeface="Bebas Neue Cyrillic"/>
              </a:rPr>
              <a:t> Dinger</a:t>
            </a:r>
          </a:p>
          <a:p>
            <a:r>
              <a:rPr lang="en-US" sz="2200">
                <a:solidFill>
                  <a:srgbClr val="08A4DE"/>
                </a:solidFill>
                <a:latin typeface="Bebas Neue Cyrillic"/>
              </a:rPr>
              <a:t>Enterprise Systems Manager</a:t>
            </a:r>
          </a:p>
          <a:p>
            <a:r>
              <a:rPr lang="en-US" sz="2200">
                <a:solidFill>
                  <a:srgbClr val="08A4DE"/>
                </a:solidFill>
                <a:latin typeface="Bebas Neue Cyrillic"/>
              </a:rPr>
              <a:t>University of Minnesota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31E133-AB76-4EE4-946B-92C4A240505C}"/>
              </a:ext>
            </a:extLst>
          </p:cNvPr>
          <p:cNvSpPr txBox="1"/>
          <p:nvPr/>
        </p:nvSpPr>
        <p:spPr>
          <a:xfrm>
            <a:off x="3268639" y="8821571"/>
            <a:ext cx="439799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8A4DE"/>
                </a:solidFill>
                <a:latin typeface="Bebas Neue Cyrillic"/>
                <a:cs typeface="Arial"/>
              </a:rPr>
              <a:t>Amy Zolla</a:t>
            </a:r>
          </a:p>
          <a:p>
            <a:r>
              <a:rPr lang="en-US" sz="2200">
                <a:solidFill>
                  <a:srgbClr val="08A4DE"/>
                </a:solidFill>
                <a:latin typeface="Bebas Neue Cyrillic"/>
                <a:cs typeface="Arial"/>
              </a:rPr>
              <a:t>Sr. Support Manager</a:t>
            </a:r>
          </a:p>
          <a:p>
            <a:r>
              <a:rPr lang="en-US" sz="2200" err="1">
                <a:solidFill>
                  <a:srgbClr val="08A4DE"/>
                </a:solidFill>
                <a:latin typeface="Bebas Neue Cyrillic"/>
                <a:cs typeface="Arial"/>
              </a:rPr>
              <a:t>HelpSystems</a:t>
            </a:r>
            <a:endParaRPr lang="en-US" sz="2200">
              <a:solidFill>
                <a:srgbClr val="08A4DE"/>
              </a:solidFill>
              <a:latin typeface="Bebas Neue Cyrillic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361167-3C72-4A09-B756-1C7842D4E403}"/>
              </a:ext>
            </a:extLst>
          </p:cNvPr>
          <p:cNvSpPr txBox="1"/>
          <p:nvPr/>
        </p:nvSpPr>
        <p:spPr>
          <a:xfrm>
            <a:off x="7891818" y="8882345"/>
            <a:ext cx="439799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8A4DE"/>
                </a:solidFill>
                <a:latin typeface="Bebas Neue Cyrillic"/>
                <a:cs typeface="Arial"/>
              </a:rPr>
              <a:t>Brandon Hirsch</a:t>
            </a:r>
          </a:p>
          <a:p>
            <a:r>
              <a:rPr lang="en-US" sz="2200">
                <a:solidFill>
                  <a:srgbClr val="08A4DE"/>
                </a:solidFill>
                <a:latin typeface="Bebas Neue Cyrillic"/>
                <a:ea typeface="+mn-lt"/>
                <a:cs typeface="Arial"/>
              </a:rPr>
              <a:t>Director</a:t>
            </a:r>
            <a:r>
              <a:rPr lang="en-US" sz="2200">
                <a:solidFill>
                  <a:srgbClr val="08A4DE"/>
                </a:solidFill>
                <a:latin typeface="Bebas Neue Cyrillic"/>
                <a:cs typeface="Arial"/>
              </a:rPr>
              <a:t> of Government Relations </a:t>
            </a:r>
          </a:p>
          <a:p>
            <a:r>
              <a:rPr lang="en-US" sz="2200">
                <a:solidFill>
                  <a:srgbClr val="08A4DE"/>
                </a:solidFill>
                <a:latin typeface="Bebas Neue Cyrillic"/>
                <a:cs typeface="Arial"/>
              </a:rPr>
              <a:t>Minnesota IT Services | State of Minnesota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15116F-581B-4718-A330-C69650681061}"/>
              </a:ext>
            </a:extLst>
          </p:cNvPr>
          <p:cNvSpPr txBox="1"/>
          <p:nvPr/>
        </p:nvSpPr>
        <p:spPr>
          <a:xfrm>
            <a:off x="12977742" y="8542644"/>
            <a:ext cx="4841542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8A4DE"/>
                </a:solidFill>
                <a:latin typeface="Bebas Neue Cyrillic"/>
              </a:rPr>
              <a:t>Sarah Champ</a:t>
            </a:r>
          </a:p>
          <a:p>
            <a:r>
              <a:rPr lang="en-US" sz="2200">
                <a:solidFill>
                  <a:srgbClr val="08A4DE"/>
                </a:solidFill>
                <a:latin typeface="Bebas Neue Cyrillic"/>
                <a:ea typeface="+mn-lt"/>
                <a:cs typeface="+mn-lt"/>
              </a:rPr>
              <a:t>Business</a:t>
            </a:r>
            <a:r>
              <a:rPr lang="en-US" sz="2200">
                <a:solidFill>
                  <a:srgbClr val="08A4DE"/>
                </a:solidFill>
                <a:latin typeface="Bebas Neue Cyrillic"/>
              </a:rPr>
              <a:t> Applications Executive – Health &amp; Life Sciences</a:t>
            </a:r>
          </a:p>
          <a:p>
            <a:r>
              <a:rPr lang="en-US" sz="2200">
                <a:solidFill>
                  <a:srgbClr val="08A4DE"/>
                </a:solidFill>
                <a:latin typeface="Bebas Neue Cyrillic"/>
              </a:rPr>
              <a:t>Microsoft</a:t>
            </a:r>
          </a:p>
          <a:p>
            <a:endParaRPr lang="en-US" sz="2200">
              <a:solidFill>
                <a:srgbClr val="08A4DE"/>
              </a:solidFill>
              <a:latin typeface="Bebas Neue Cyrillic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011B09-20D4-414F-B3B1-57B3D9C1F252}"/>
              </a:ext>
            </a:extLst>
          </p:cNvPr>
          <p:cNvSpPr txBox="1"/>
          <p:nvPr/>
        </p:nvSpPr>
        <p:spPr>
          <a:xfrm>
            <a:off x="7908878" y="4966078"/>
            <a:ext cx="439799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8A4DE"/>
                </a:solidFill>
                <a:latin typeface="Bebas Neue Cyrillic"/>
                <a:cs typeface="Arial"/>
              </a:rPr>
              <a:t>Jonathan Banks</a:t>
            </a:r>
          </a:p>
          <a:p>
            <a:r>
              <a:rPr lang="en-US" sz="2200">
                <a:solidFill>
                  <a:srgbClr val="08A4DE"/>
                </a:solidFill>
                <a:latin typeface="Bebas Neue Cyrillic"/>
                <a:cs typeface="Arial"/>
              </a:rPr>
              <a:t>President/Founding Partner</a:t>
            </a:r>
          </a:p>
          <a:p>
            <a:r>
              <a:rPr lang="en-US" sz="2200">
                <a:solidFill>
                  <a:srgbClr val="08A4DE"/>
                </a:solidFill>
                <a:latin typeface="Bebas Neue Cyrillic"/>
                <a:cs typeface="Arial"/>
              </a:rPr>
              <a:t>NCXT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0D9894-F6F5-4B0B-B015-AFCE8587FF7C}"/>
              </a:ext>
            </a:extLst>
          </p:cNvPr>
          <p:cNvSpPr txBox="1"/>
          <p:nvPr/>
        </p:nvSpPr>
        <p:spPr>
          <a:xfrm>
            <a:off x="13214444" y="4539585"/>
            <a:ext cx="439799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err="1">
                <a:solidFill>
                  <a:srgbClr val="08A4DE"/>
                </a:solidFill>
                <a:latin typeface="Bebas Neue Cyrillic"/>
                <a:cs typeface="Arial"/>
              </a:rPr>
              <a:t>Razman</a:t>
            </a:r>
            <a:r>
              <a:rPr lang="en-US" sz="2200">
                <a:solidFill>
                  <a:srgbClr val="08A4DE"/>
                </a:solidFill>
                <a:latin typeface="Bebas Neue Cyrillic"/>
                <a:cs typeface="Arial"/>
              </a:rPr>
              <a:t> Zambri</a:t>
            </a:r>
            <a:endParaRPr lang="en-US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200">
                <a:solidFill>
                  <a:srgbClr val="08A4DE"/>
                </a:solidFill>
                <a:latin typeface="Bebas Neue Cyrillic"/>
                <a:cs typeface="Arial"/>
              </a:rPr>
              <a:t>Managing Principal Engineer</a:t>
            </a:r>
          </a:p>
          <a:p>
            <a:r>
              <a:rPr lang="en-US" sz="2200">
                <a:solidFill>
                  <a:srgbClr val="08A4DE"/>
                </a:solidFill>
                <a:latin typeface="Bebas Neue Cyrillic"/>
                <a:cs typeface="Arial"/>
              </a:rPr>
              <a:t>Seagate Technology</a:t>
            </a:r>
          </a:p>
        </p:txBody>
      </p:sp>
    </p:spTree>
    <p:extLst>
      <p:ext uri="{BB962C8B-B14F-4D97-AF65-F5344CB8AC3E}">
        <p14:creationId xmlns:p14="http://schemas.microsoft.com/office/powerpoint/2010/main" val="61808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CE6D15C57D644B951CECD83C191385" ma:contentTypeVersion="14" ma:contentTypeDescription="Create a new document." ma:contentTypeScope="" ma:versionID="d455f50e85e3e5ff6257aea4de93fda4">
  <xsd:schema xmlns:xsd="http://www.w3.org/2001/XMLSchema" xmlns:xs="http://www.w3.org/2001/XMLSchema" xmlns:p="http://schemas.microsoft.com/office/2006/metadata/properties" xmlns:ns2="cb833c35-ba17-4fe0-ad7b-02ba429f0878" xmlns:ns3="616723d3-6109-4da8-9c9b-9f66caea59b5" targetNamespace="http://schemas.microsoft.com/office/2006/metadata/properties" ma:root="true" ma:fieldsID="963c7b1f11b7401f85492e5dc110747d" ns2:_="" ns3:_="">
    <xsd:import namespace="cb833c35-ba17-4fe0-ad7b-02ba429f0878"/>
    <xsd:import namespace="616723d3-6109-4da8-9c9b-9f66caea59b5"/>
    <xsd:element name="properties">
      <xsd:complexType>
        <xsd:sequence>
          <xsd:element name="documentManagement">
            <xsd:complexType>
              <xsd:all>
                <xsd:element ref="ns2:_dlc_DocIdUrl" minOccurs="0"/>
                <xsd:element ref="ns2:_dlc_DocId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33c35-ba17-4fe0-ad7b-02ba429f0878" elementFormDefault="qualified">
    <xsd:import namespace="http://schemas.microsoft.com/office/2006/documentManagement/types"/>
    <xsd:import namespace="http://schemas.microsoft.com/office/infopath/2007/PartnerControls"/>
    <xsd:element name="_dlc_DocIdUrl" ma:index="2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8" nillable="true" ma:displayName="Document ID Value" ma:description="The value of the document ID assigned to this item." ma:hidden="true" ma:internalName="_dlc_DocId" ma:readOnly="false">
      <xsd:simpleType>
        <xsd:restriction base="dms:Text"/>
      </xsd:simple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723d3-6109-4da8-9c9b-9f66caea59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PersistId xmlns="cb833c35-ba17-4fe0-ad7b-02ba429f0878" xsi:nil="true"/>
    <_dlc_DocId xmlns="cb833c35-ba17-4fe0-ad7b-02ba429f0878">EWRDVMZQPENA-647281013-263585</_dlc_DocId>
    <_dlc_DocIdUrl xmlns="cb833c35-ba17-4fe0-ad7b-02ba429f0878">
      <Url>https://mhta.sharepoint.com/sites/Public/_layouts/15/DocIdRedir.aspx?ID=EWRDVMZQPENA-647281013-263585</Url>
      <Description>EWRDVMZQPENA-647281013-263585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C16CA9F-4AE3-4042-9DD4-42A139940574}"/>
</file>

<file path=customXml/itemProps2.xml><?xml version="1.0" encoding="utf-8"?>
<ds:datastoreItem xmlns:ds="http://schemas.openxmlformats.org/officeDocument/2006/customXml" ds:itemID="{2AF80C7F-A508-4837-88B9-C00300E9944C}">
  <ds:schemaRefs>
    <ds:schemaRef ds:uri="40e877d1-b351-403c-a7d8-104adbe2302e"/>
    <ds:schemaRef ds:uri="fa4c299a-a7dd-498d-a768-95b0c43526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6C9CE53-8D02-43BE-8890-4AC528A2ADE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18AB251-DECF-4ABE-B58D-2B28FE01E9B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Custom</PresentationFormat>
  <Paragraphs>110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Montserrat Classic</vt:lpstr>
      <vt:lpstr>Calibri</vt:lpstr>
      <vt:lpstr>Wingdings</vt:lpstr>
      <vt:lpstr>Arial</vt:lpstr>
      <vt:lpstr>Bebas Neue Cyrillic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 Small Group Project Template</dc:title>
  <dc:creator>Amy Zolla</dc:creator>
  <cp:lastModifiedBy>Jade Denson</cp:lastModifiedBy>
  <cp:revision>3</cp:revision>
  <dcterms:created xsi:type="dcterms:W3CDTF">2006-08-16T00:00:00Z</dcterms:created>
  <dcterms:modified xsi:type="dcterms:W3CDTF">2021-10-07T15:18:33Z</dcterms:modified>
  <dc:identifier>DAEn8s3EbKs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0x01010021CE6D15C57D644B951CECD83C191385</vt:lpwstr>
  </property>
  <property fmtid="{D5CDD505-2E9C-101B-9397-08002B2CF9AE}" pid="3" name="MSIP_Label_56e366eb-86f1-4645-85a7-f29555b26fee_Enabled">
    <vt:lpwstr>true</vt:lpwstr>
  </property>
  <property fmtid="{D5CDD505-2E9C-101B-9397-08002B2CF9AE}" pid="4" name="MSIP_Label_56e366eb-86f1-4645-85a7-f29555b26fee_SetDate">
    <vt:lpwstr>2021-09-20T16:32:18Z</vt:lpwstr>
  </property>
  <property fmtid="{D5CDD505-2E9C-101B-9397-08002B2CF9AE}" pid="5" name="MSIP_Label_56e366eb-86f1-4645-85a7-f29555b26fee_Method">
    <vt:lpwstr>Standard</vt:lpwstr>
  </property>
  <property fmtid="{D5CDD505-2E9C-101B-9397-08002B2CF9AE}" pid="6" name="MSIP_Label_56e366eb-86f1-4645-85a7-f29555b26fee_Name">
    <vt:lpwstr>Seagate Internal</vt:lpwstr>
  </property>
  <property fmtid="{D5CDD505-2E9C-101B-9397-08002B2CF9AE}" pid="7" name="MSIP_Label_56e366eb-86f1-4645-85a7-f29555b26fee_SiteId">
    <vt:lpwstr>d466216a-c643-434a-9c2e-057448c17cbe</vt:lpwstr>
  </property>
  <property fmtid="{D5CDD505-2E9C-101B-9397-08002B2CF9AE}" pid="8" name="MSIP_Label_56e366eb-86f1-4645-85a7-f29555b26fee_ActionId">
    <vt:lpwstr>c8948470-5b6d-4e80-8cea-93724c9bef6e</vt:lpwstr>
  </property>
  <property fmtid="{D5CDD505-2E9C-101B-9397-08002B2CF9AE}" pid="9" name="MSIP_Label_56e366eb-86f1-4645-85a7-f29555b26fee_ContentBits">
    <vt:lpwstr>2</vt:lpwstr>
  </property>
  <property fmtid="{D5CDD505-2E9C-101B-9397-08002B2CF9AE}" pid="10" name="_dlc_DocIdItemGuid">
    <vt:lpwstr>e252f526-d91c-4d3d-b814-47865a14a420</vt:lpwstr>
  </property>
</Properties>
</file>