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notesMasterIdLst>
    <p:notesMasterId r:id="rId14"/>
  </p:notesMasterIdLst>
  <p:sldIdLst>
    <p:sldId id="257" r:id="rId5"/>
    <p:sldId id="263" r:id="rId6"/>
    <p:sldId id="267" r:id="rId7"/>
    <p:sldId id="271" r:id="rId8"/>
    <p:sldId id="268" r:id="rId9"/>
    <p:sldId id="269" r:id="rId10"/>
    <p:sldId id="266" r:id="rId11"/>
    <p:sldId id="272" r:id="rId12"/>
    <p:sldId id="273" r:id="rId13"/>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8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E327A2-C2F2-4370-AD70-93CB81DD3836}" v="1330" dt="2020-10-07T15:52:41.991"/>
    <p1510:client id="{D1287AB2-1B82-445A-A44E-5E2D1F9CFAAB}" v="1438" dt="2020-10-07T20:28:51.993"/>
    <p1510:client id="{FCE40DAC-2867-204F-B3D6-44DDC889CFDF}" v="8" dt="2020-10-07T15:41:01.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863" autoAdjust="0"/>
  </p:normalViewPr>
  <p:slideViewPr>
    <p:cSldViewPr snapToGrid="0">
      <p:cViewPr varScale="1">
        <p:scale>
          <a:sx n="76" d="100"/>
          <a:sy n="76" d="100"/>
        </p:scale>
        <p:origin x="10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E81C3B-9A79-4C5E-9F31-FE05730F4753}"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7E93C64C-8431-4134-AA14-51079132001C}">
      <dgm:prSet phldrT="[Text]"/>
      <dgm:spPr/>
      <dgm:t>
        <a:bodyPr/>
        <a:lstStyle/>
        <a:p>
          <a:r>
            <a:rPr lang="en-US"/>
            <a:t>Situation Assessment</a:t>
          </a:r>
          <a:endParaRPr lang="en-US" dirty="0"/>
        </a:p>
      </dgm:t>
    </dgm:pt>
    <dgm:pt modelId="{D24595AB-70D6-4E3E-B54E-D5E3F7AD62E2}" type="parTrans" cxnId="{FFB6FC3A-C886-474B-9BD3-6420E473D31D}">
      <dgm:prSet/>
      <dgm:spPr/>
      <dgm:t>
        <a:bodyPr/>
        <a:lstStyle/>
        <a:p>
          <a:endParaRPr lang="en-US"/>
        </a:p>
      </dgm:t>
    </dgm:pt>
    <dgm:pt modelId="{63F6897C-ED25-4639-AE0D-D4509BDFCB38}" type="sibTrans" cxnId="{FFB6FC3A-C886-474B-9BD3-6420E473D31D}">
      <dgm:prSet/>
      <dgm:spPr/>
      <dgm:t>
        <a:bodyPr/>
        <a:lstStyle/>
        <a:p>
          <a:endParaRPr lang="en-US"/>
        </a:p>
      </dgm:t>
    </dgm:pt>
    <dgm:pt modelId="{7F9ABF57-518C-42CE-9336-4D681DB663FB}">
      <dgm:prSet phldrT="[Text]"/>
      <dgm:spPr/>
      <dgm:t>
        <a:bodyPr/>
        <a:lstStyle/>
        <a:p>
          <a:r>
            <a:rPr lang="en-US"/>
            <a:t>Recommendations</a:t>
          </a:r>
          <a:endParaRPr lang="en-US" dirty="0"/>
        </a:p>
      </dgm:t>
    </dgm:pt>
    <dgm:pt modelId="{B97888C5-C30F-486F-B0AF-70D8324B6281}" type="parTrans" cxnId="{693FA913-2413-4E14-9D2A-AF0C45DCB849}">
      <dgm:prSet/>
      <dgm:spPr/>
      <dgm:t>
        <a:bodyPr/>
        <a:lstStyle/>
        <a:p>
          <a:endParaRPr lang="en-US"/>
        </a:p>
      </dgm:t>
    </dgm:pt>
    <dgm:pt modelId="{BF8B3559-B3A5-4C1F-89E7-8B31C3CDF1DC}" type="sibTrans" cxnId="{693FA913-2413-4E14-9D2A-AF0C45DCB849}">
      <dgm:prSet/>
      <dgm:spPr/>
      <dgm:t>
        <a:bodyPr/>
        <a:lstStyle/>
        <a:p>
          <a:endParaRPr lang="en-US"/>
        </a:p>
      </dgm:t>
    </dgm:pt>
    <dgm:pt modelId="{01E360C7-DF30-4A16-8921-EE65D1FCC302}">
      <dgm:prSet phldrT="[Text]"/>
      <dgm:spPr/>
      <dgm:t>
        <a:bodyPr/>
        <a:lstStyle/>
        <a:p>
          <a:r>
            <a:rPr lang="en-US" dirty="0"/>
            <a:t>Wrap up &amp; Next Steps</a:t>
          </a:r>
        </a:p>
      </dgm:t>
    </dgm:pt>
    <dgm:pt modelId="{E2EFE53C-A24E-476C-9CFF-317ABC96AE7B}" type="parTrans" cxnId="{8BF51C3C-2C80-450D-A980-AB3A41C96F94}">
      <dgm:prSet/>
      <dgm:spPr/>
      <dgm:t>
        <a:bodyPr/>
        <a:lstStyle/>
        <a:p>
          <a:endParaRPr lang="en-US"/>
        </a:p>
      </dgm:t>
    </dgm:pt>
    <dgm:pt modelId="{8447B22E-EC33-4B79-92CF-215A1321FCC9}" type="sibTrans" cxnId="{8BF51C3C-2C80-450D-A980-AB3A41C96F94}">
      <dgm:prSet/>
      <dgm:spPr/>
      <dgm:t>
        <a:bodyPr/>
        <a:lstStyle/>
        <a:p>
          <a:endParaRPr lang="en-US"/>
        </a:p>
      </dgm:t>
    </dgm:pt>
    <dgm:pt modelId="{BF365ADC-3D17-4324-9E4A-AA247F193874}" type="pres">
      <dgm:prSet presAssocID="{BAE81C3B-9A79-4C5E-9F31-FE05730F4753}" presName="linear" presStyleCnt="0">
        <dgm:presLayoutVars>
          <dgm:dir/>
          <dgm:animLvl val="lvl"/>
          <dgm:resizeHandles val="exact"/>
        </dgm:presLayoutVars>
      </dgm:prSet>
      <dgm:spPr/>
    </dgm:pt>
    <dgm:pt modelId="{5E6AEEF3-DAC7-4FCA-859B-19EC67B88249}" type="pres">
      <dgm:prSet presAssocID="{7E93C64C-8431-4134-AA14-51079132001C}" presName="parentLin" presStyleCnt="0"/>
      <dgm:spPr/>
    </dgm:pt>
    <dgm:pt modelId="{98E1B1A0-EA31-444B-80E4-4C7AA7012F24}" type="pres">
      <dgm:prSet presAssocID="{7E93C64C-8431-4134-AA14-51079132001C}" presName="parentLeftMargin" presStyleLbl="node1" presStyleIdx="0" presStyleCnt="3"/>
      <dgm:spPr/>
    </dgm:pt>
    <dgm:pt modelId="{824BDACB-A33C-4E92-B6ED-0BB323D2FCDA}" type="pres">
      <dgm:prSet presAssocID="{7E93C64C-8431-4134-AA14-51079132001C}" presName="parentText" presStyleLbl="node1" presStyleIdx="0" presStyleCnt="3">
        <dgm:presLayoutVars>
          <dgm:chMax val="0"/>
          <dgm:bulletEnabled val="1"/>
        </dgm:presLayoutVars>
      </dgm:prSet>
      <dgm:spPr/>
    </dgm:pt>
    <dgm:pt modelId="{D6054377-DB79-4558-BC5D-86213F4B2ADF}" type="pres">
      <dgm:prSet presAssocID="{7E93C64C-8431-4134-AA14-51079132001C}" presName="negativeSpace" presStyleCnt="0"/>
      <dgm:spPr/>
    </dgm:pt>
    <dgm:pt modelId="{B66D0ED3-45A3-4EAD-9353-8B24EBBD20F6}" type="pres">
      <dgm:prSet presAssocID="{7E93C64C-8431-4134-AA14-51079132001C}" presName="childText" presStyleLbl="conFgAcc1" presStyleIdx="0" presStyleCnt="3">
        <dgm:presLayoutVars>
          <dgm:bulletEnabled val="1"/>
        </dgm:presLayoutVars>
      </dgm:prSet>
      <dgm:spPr/>
    </dgm:pt>
    <dgm:pt modelId="{9519AE89-BF11-43E1-AF4E-26C5EA5E31C0}" type="pres">
      <dgm:prSet presAssocID="{63F6897C-ED25-4639-AE0D-D4509BDFCB38}" presName="spaceBetweenRectangles" presStyleCnt="0"/>
      <dgm:spPr/>
    </dgm:pt>
    <dgm:pt modelId="{66C68DC3-8F71-4303-B38C-E973C113F81B}" type="pres">
      <dgm:prSet presAssocID="{7F9ABF57-518C-42CE-9336-4D681DB663FB}" presName="parentLin" presStyleCnt="0"/>
      <dgm:spPr/>
    </dgm:pt>
    <dgm:pt modelId="{E98D33CB-26E6-4EC9-A4E5-E583A4B0C66C}" type="pres">
      <dgm:prSet presAssocID="{7F9ABF57-518C-42CE-9336-4D681DB663FB}" presName="parentLeftMargin" presStyleLbl="node1" presStyleIdx="0" presStyleCnt="3"/>
      <dgm:spPr/>
    </dgm:pt>
    <dgm:pt modelId="{31F07DA5-A43D-45B7-A8AF-B209DD3F6131}" type="pres">
      <dgm:prSet presAssocID="{7F9ABF57-518C-42CE-9336-4D681DB663FB}" presName="parentText" presStyleLbl="node1" presStyleIdx="1" presStyleCnt="3">
        <dgm:presLayoutVars>
          <dgm:chMax val="0"/>
          <dgm:bulletEnabled val="1"/>
        </dgm:presLayoutVars>
      </dgm:prSet>
      <dgm:spPr/>
    </dgm:pt>
    <dgm:pt modelId="{DED2B9AE-FCB3-4325-9232-E8839F2224A0}" type="pres">
      <dgm:prSet presAssocID="{7F9ABF57-518C-42CE-9336-4D681DB663FB}" presName="negativeSpace" presStyleCnt="0"/>
      <dgm:spPr/>
    </dgm:pt>
    <dgm:pt modelId="{CF798EEB-BB12-4B38-B08F-18A95906454A}" type="pres">
      <dgm:prSet presAssocID="{7F9ABF57-518C-42CE-9336-4D681DB663FB}" presName="childText" presStyleLbl="conFgAcc1" presStyleIdx="1" presStyleCnt="3">
        <dgm:presLayoutVars>
          <dgm:bulletEnabled val="1"/>
        </dgm:presLayoutVars>
      </dgm:prSet>
      <dgm:spPr/>
    </dgm:pt>
    <dgm:pt modelId="{7C9506B2-5F4F-4E7E-ADC8-62C19AA3D6F6}" type="pres">
      <dgm:prSet presAssocID="{BF8B3559-B3A5-4C1F-89E7-8B31C3CDF1DC}" presName="spaceBetweenRectangles" presStyleCnt="0"/>
      <dgm:spPr/>
    </dgm:pt>
    <dgm:pt modelId="{3E222A22-4042-47F0-932F-2C098072966C}" type="pres">
      <dgm:prSet presAssocID="{01E360C7-DF30-4A16-8921-EE65D1FCC302}" presName="parentLin" presStyleCnt="0"/>
      <dgm:spPr/>
    </dgm:pt>
    <dgm:pt modelId="{8635177A-1536-4426-8395-D557940C87DD}" type="pres">
      <dgm:prSet presAssocID="{01E360C7-DF30-4A16-8921-EE65D1FCC302}" presName="parentLeftMargin" presStyleLbl="node1" presStyleIdx="1" presStyleCnt="3"/>
      <dgm:spPr/>
    </dgm:pt>
    <dgm:pt modelId="{0AD3526C-1B7B-4F06-9DF9-C4313198363A}" type="pres">
      <dgm:prSet presAssocID="{01E360C7-DF30-4A16-8921-EE65D1FCC302}" presName="parentText" presStyleLbl="node1" presStyleIdx="2" presStyleCnt="3">
        <dgm:presLayoutVars>
          <dgm:chMax val="0"/>
          <dgm:bulletEnabled val="1"/>
        </dgm:presLayoutVars>
      </dgm:prSet>
      <dgm:spPr/>
    </dgm:pt>
    <dgm:pt modelId="{E063CF0B-63B9-4882-B1F8-1FEDB869F9ED}" type="pres">
      <dgm:prSet presAssocID="{01E360C7-DF30-4A16-8921-EE65D1FCC302}" presName="negativeSpace" presStyleCnt="0"/>
      <dgm:spPr/>
    </dgm:pt>
    <dgm:pt modelId="{B58931E0-8413-4A10-940C-F445B81D5C7F}" type="pres">
      <dgm:prSet presAssocID="{01E360C7-DF30-4A16-8921-EE65D1FCC302}" presName="childText" presStyleLbl="conFgAcc1" presStyleIdx="2" presStyleCnt="3">
        <dgm:presLayoutVars>
          <dgm:bulletEnabled val="1"/>
        </dgm:presLayoutVars>
      </dgm:prSet>
      <dgm:spPr/>
    </dgm:pt>
  </dgm:ptLst>
  <dgm:cxnLst>
    <dgm:cxn modelId="{E11B3805-0CEA-4386-9AC3-5CF90D943FA5}" type="presOf" srcId="{7F9ABF57-518C-42CE-9336-4D681DB663FB}" destId="{E98D33CB-26E6-4EC9-A4E5-E583A4B0C66C}" srcOrd="0" destOrd="0" presId="urn:microsoft.com/office/officeart/2005/8/layout/list1"/>
    <dgm:cxn modelId="{3693B20F-1B2C-4F11-A0CE-2CA21C6C9FEE}" type="presOf" srcId="{7E93C64C-8431-4134-AA14-51079132001C}" destId="{824BDACB-A33C-4E92-B6ED-0BB323D2FCDA}" srcOrd="1" destOrd="0" presId="urn:microsoft.com/office/officeart/2005/8/layout/list1"/>
    <dgm:cxn modelId="{693FA913-2413-4E14-9D2A-AF0C45DCB849}" srcId="{BAE81C3B-9A79-4C5E-9F31-FE05730F4753}" destId="{7F9ABF57-518C-42CE-9336-4D681DB663FB}" srcOrd="1" destOrd="0" parTransId="{B97888C5-C30F-486F-B0AF-70D8324B6281}" sibTransId="{BF8B3559-B3A5-4C1F-89E7-8B31C3CDF1DC}"/>
    <dgm:cxn modelId="{08015A16-1D88-4BB0-B2D5-91BE4788232E}" type="presOf" srcId="{01E360C7-DF30-4A16-8921-EE65D1FCC302}" destId="{8635177A-1536-4426-8395-D557940C87DD}" srcOrd="0" destOrd="0" presId="urn:microsoft.com/office/officeart/2005/8/layout/list1"/>
    <dgm:cxn modelId="{BC663A38-0C77-4820-9D1B-222059F5890A}" type="presOf" srcId="{BAE81C3B-9A79-4C5E-9F31-FE05730F4753}" destId="{BF365ADC-3D17-4324-9E4A-AA247F193874}" srcOrd="0" destOrd="0" presId="urn:microsoft.com/office/officeart/2005/8/layout/list1"/>
    <dgm:cxn modelId="{FFB6FC3A-C886-474B-9BD3-6420E473D31D}" srcId="{BAE81C3B-9A79-4C5E-9F31-FE05730F4753}" destId="{7E93C64C-8431-4134-AA14-51079132001C}" srcOrd="0" destOrd="0" parTransId="{D24595AB-70D6-4E3E-B54E-D5E3F7AD62E2}" sibTransId="{63F6897C-ED25-4639-AE0D-D4509BDFCB38}"/>
    <dgm:cxn modelId="{8BF51C3C-2C80-450D-A980-AB3A41C96F94}" srcId="{BAE81C3B-9A79-4C5E-9F31-FE05730F4753}" destId="{01E360C7-DF30-4A16-8921-EE65D1FCC302}" srcOrd="2" destOrd="0" parTransId="{E2EFE53C-A24E-476C-9CFF-317ABC96AE7B}" sibTransId="{8447B22E-EC33-4B79-92CF-215A1321FCC9}"/>
    <dgm:cxn modelId="{ED5E734E-2D49-4541-AEB3-AE960BA594D9}" type="presOf" srcId="{01E360C7-DF30-4A16-8921-EE65D1FCC302}" destId="{0AD3526C-1B7B-4F06-9DF9-C4313198363A}" srcOrd="1" destOrd="0" presId="urn:microsoft.com/office/officeart/2005/8/layout/list1"/>
    <dgm:cxn modelId="{8096ED77-CA83-4538-B7B4-B3FEC0843442}" type="presOf" srcId="{7F9ABF57-518C-42CE-9336-4D681DB663FB}" destId="{31F07DA5-A43D-45B7-A8AF-B209DD3F6131}" srcOrd="1" destOrd="0" presId="urn:microsoft.com/office/officeart/2005/8/layout/list1"/>
    <dgm:cxn modelId="{07AF13D2-1CF8-48F3-B117-244C4CB44615}" type="presOf" srcId="{7E93C64C-8431-4134-AA14-51079132001C}" destId="{98E1B1A0-EA31-444B-80E4-4C7AA7012F24}" srcOrd="0" destOrd="0" presId="urn:microsoft.com/office/officeart/2005/8/layout/list1"/>
    <dgm:cxn modelId="{B35252F6-8B4F-4697-AFEB-1CF8D0C0F537}" type="presParOf" srcId="{BF365ADC-3D17-4324-9E4A-AA247F193874}" destId="{5E6AEEF3-DAC7-4FCA-859B-19EC67B88249}" srcOrd="0" destOrd="0" presId="urn:microsoft.com/office/officeart/2005/8/layout/list1"/>
    <dgm:cxn modelId="{487984F0-B95A-44F7-81B6-1AF636DEA3C0}" type="presParOf" srcId="{5E6AEEF3-DAC7-4FCA-859B-19EC67B88249}" destId="{98E1B1A0-EA31-444B-80E4-4C7AA7012F24}" srcOrd="0" destOrd="0" presId="urn:microsoft.com/office/officeart/2005/8/layout/list1"/>
    <dgm:cxn modelId="{2044B746-3236-49D2-9031-0FF4BAE4D9C4}" type="presParOf" srcId="{5E6AEEF3-DAC7-4FCA-859B-19EC67B88249}" destId="{824BDACB-A33C-4E92-B6ED-0BB323D2FCDA}" srcOrd="1" destOrd="0" presId="urn:microsoft.com/office/officeart/2005/8/layout/list1"/>
    <dgm:cxn modelId="{C39D9062-8FA1-4BB4-80AC-338AAFA429BC}" type="presParOf" srcId="{BF365ADC-3D17-4324-9E4A-AA247F193874}" destId="{D6054377-DB79-4558-BC5D-86213F4B2ADF}" srcOrd="1" destOrd="0" presId="urn:microsoft.com/office/officeart/2005/8/layout/list1"/>
    <dgm:cxn modelId="{8F472B2B-9736-4546-860A-3114BD949CB5}" type="presParOf" srcId="{BF365ADC-3D17-4324-9E4A-AA247F193874}" destId="{B66D0ED3-45A3-4EAD-9353-8B24EBBD20F6}" srcOrd="2" destOrd="0" presId="urn:microsoft.com/office/officeart/2005/8/layout/list1"/>
    <dgm:cxn modelId="{CB24D1C8-DBA7-4101-85E0-D8B403D24517}" type="presParOf" srcId="{BF365ADC-3D17-4324-9E4A-AA247F193874}" destId="{9519AE89-BF11-43E1-AF4E-26C5EA5E31C0}" srcOrd="3" destOrd="0" presId="urn:microsoft.com/office/officeart/2005/8/layout/list1"/>
    <dgm:cxn modelId="{1A5ED525-6FF0-4D48-9706-5312B92627BB}" type="presParOf" srcId="{BF365ADC-3D17-4324-9E4A-AA247F193874}" destId="{66C68DC3-8F71-4303-B38C-E973C113F81B}" srcOrd="4" destOrd="0" presId="urn:microsoft.com/office/officeart/2005/8/layout/list1"/>
    <dgm:cxn modelId="{5B0129C2-F0F2-4017-A345-AA38BE6D92E3}" type="presParOf" srcId="{66C68DC3-8F71-4303-B38C-E973C113F81B}" destId="{E98D33CB-26E6-4EC9-A4E5-E583A4B0C66C}" srcOrd="0" destOrd="0" presId="urn:microsoft.com/office/officeart/2005/8/layout/list1"/>
    <dgm:cxn modelId="{2CE0149B-EB96-46B1-B21F-E4729CFCE087}" type="presParOf" srcId="{66C68DC3-8F71-4303-B38C-E973C113F81B}" destId="{31F07DA5-A43D-45B7-A8AF-B209DD3F6131}" srcOrd="1" destOrd="0" presId="urn:microsoft.com/office/officeart/2005/8/layout/list1"/>
    <dgm:cxn modelId="{731E53C5-675A-42AF-BFF4-71FDF54B28C0}" type="presParOf" srcId="{BF365ADC-3D17-4324-9E4A-AA247F193874}" destId="{DED2B9AE-FCB3-4325-9232-E8839F2224A0}" srcOrd="5" destOrd="0" presId="urn:microsoft.com/office/officeart/2005/8/layout/list1"/>
    <dgm:cxn modelId="{1F918B9F-3B41-4D4E-8234-663DEDE0061D}" type="presParOf" srcId="{BF365ADC-3D17-4324-9E4A-AA247F193874}" destId="{CF798EEB-BB12-4B38-B08F-18A95906454A}" srcOrd="6" destOrd="0" presId="urn:microsoft.com/office/officeart/2005/8/layout/list1"/>
    <dgm:cxn modelId="{3A2880F4-CBD5-44DC-86B6-B33B948E21D8}" type="presParOf" srcId="{BF365ADC-3D17-4324-9E4A-AA247F193874}" destId="{7C9506B2-5F4F-4E7E-ADC8-62C19AA3D6F6}" srcOrd="7" destOrd="0" presId="urn:microsoft.com/office/officeart/2005/8/layout/list1"/>
    <dgm:cxn modelId="{4E67A23C-8550-4619-ACF8-5314DF5D8510}" type="presParOf" srcId="{BF365ADC-3D17-4324-9E4A-AA247F193874}" destId="{3E222A22-4042-47F0-932F-2C098072966C}" srcOrd="8" destOrd="0" presId="urn:microsoft.com/office/officeart/2005/8/layout/list1"/>
    <dgm:cxn modelId="{FB8D1647-4823-4C19-A562-888B0EB90B1B}" type="presParOf" srcId="{3E222A22-4042-47F0-932F-2C098072966C}" destId="{8635177A-1536-4426-8395-D557940C87DD}" srcOrd="0" destOrd="0" presId="urn:microsoft.com/office/officeart/2005/8/layout/list1"/>
    <dgm:cxn modelId="{94B84FAF-E8F9-4560-96B6-5F6D4DBF21A9}" type="presParOf" srcId="{3E222A22-4042-47F0-932F-2C098072966C}" destId="{0AD3526C-1B7B-4F06-9DF9-C4313198363A}" srcOrd="1" destOrd="0" presId="urn:microsoft.com/office/officeart/2005/8/layout/list1"/>
    <dgm:cxn modelId="{06A1358C-6964-4BCD-85DF-F718E542D1DE}" type="presParOf" srcId="{BF365ADC-3D17-4324-9E4A-AA247F193874}" destId="{E063CF0B-63B9-4882-B1F8-1FEDB869F9ED}" srcOrd="9" destOrd="0" presId="urn:microsoft.com/office/officeart/2005/8/layout/list1"/>
    <dgm:cxn modelId="{1B5BA386-97BC-4244-AF83-C8B19A944051}" type="presParOf" srcId="{BF365ADC-3D17-4324-9E4A-AA247F193874}" destId="{B58931E0-8413-4A10-940C-F445B81D5C7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D0ED3-45A3-4EAD-9353-8B24EBBD20F6}">
      <dsp:nvSpPr>
        <dsp:cNvPr id="0" name=""/>
        <dsp:cNvSpPr/>
      </dsp:nvSpPr>
      <dsp:spPr>
        <a:xfrm>
          <a:off x="0" y="494507"/>
          <a:ext cx="11029616" cy="781200"/>
        </a:xfrm>
        <a:prstGeom prst="rect">
          <a:avLst/>
        </a:prstGeom>
        <a:solidFill>
          <a:schemeClr val="lt2">
            <a:alpha val="90000"/>
            <a:hueOff val="0"/>
            <a:satOff val="0"/>
            <a:lumOff val="0"/>
            <a:alphaOff val="0"/>
          </a:schemeClr>
        </a:solidFill>
        <a:ln w="2222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4BDACB-A33C-4E92-B6ED-0BB323D2FCDA}">
      <dsp:nvSpPr>
        <dsp:cNvPr id="0" name=""/>
        <dsp:cNvSpPr/>
      </dsp:nvSpPr>
      <dsp:spPr>
        <a:xfrm>
          <a:off x="551480" y="36947"/>
          <a:ext cx="7720731" cy="91512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1377950">
            <a:lnSpc>
              <a:spcPct val="90000"/>
            </a:lnSpc>
            <a:spcBef>
              <a:spcPct val="0"/>
            </a:spcBef>
            <a:spcAft>
              <a:spcPct val="35000"/>
            </a:spcAft>
            <a:buNone/>
          </a:pPr>
          <a:r>
            <a:rPr lang="en-US" sz="3100" kern="1200"/>
            <a:t>Situation Assessment</a:t>
          </a:r>
          <a:endParaRPr lang="en-US" sz="3100" kern="1200" dirty="0"/>
        </a:p>
      </dsp:txBody>
      <dsp:txXfrm>
        <a:off x="596152" y="81619"/>
        <a:ext cx="7631387" cy="825776"/>
      </dsp:txXfrm>
    </dsp:sp>
    <dsp:sp modelId="{CF798EEB-BB12-4B38-B08F-18A95906454A}">
      <dsp:nvSpPr>
        <dsp:cNvPr id="0" name=""/>
        <dsp:cNvSpPr/>
      </dsp:nvSpPr>
      <dsp:spPr>
        <a:xfrm>
          <a:off x="0" y="1900667"/>
          <a:ext cx="11029616" cy="781200"/>
        </a:xfrm>
        <a:prstGeom prst="rect">
          <a:avLst/>
        </a:prstGeom>
        <a:solidFill>
          <a:schemeClr val="lt2">
            <a:alpha val="90000"/>
            <a:hueOff val="0"/>
            <a:satOff val="0"/>
            <a:lumOff val="0"/>
            <a:alphaOff val="0"/>
          </a:schemeClr>
        </a:solidFill>
        <a:ln w="2222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F07DA5-A43D-45B7-A8AF-B209DD3F6131}">
      <dsp:nvSpPr>
        <dsp:cNvPr id="0" name=""/>
        <dsp:cNvSpPr/>
      </dsp:nvSpPr>
      <dsp:spPr>
        <a:xfrm>
          <a:off x="551480" y="1443107"/>
          <a:ext cx="7720731" cy="91512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1377950">
            <a:lnSpc>
              <a:spcPct val="90000"/>
            </a:lnSpc>
            <a:spcBef>
              <a:spcPct val="0"/>
            </a:spcBef>
            <a:spcAft>
              <a:spcPct val="35000"/>
            </a:spcAft>
            <a:buNone/>
          </a:pPr>
          <a:r>
            <a:rPr lang="en-US" sz="3100" kern="1200"/>
            <a:t>Recommendations</a:t>
          </a:r>
          <a:endParaRPr lang="en-US" sz="3100" kern="1200" dirty="0"/>
        </a:p>
      </dsp:txBody>
      <dsp:txXfrm>
        <a:off x="596152" y="1487779"/>
        <a:ext cx="7631387" cy="825776"/>
      </dsp:txXfrm>
    </dsp:sp>
    <dsp:sp modelId="{B58931E0-8413-4A10-940C-F445B81D5C7F}">
      <dsp:nvSpPr>
        <dsp:cNvPr id="0" name=""/>
        <dsp:cNvSpPr/>
      </dsp:nvSpPr>
      <dsp:spPr>
        <a:xfrm>
          <a:off x="0" y="3306827"/>
          <a:ext cx="11029616" cy="781200"/>
        </a:xfrm>
        <a:prstGeom prst="rect">
          <a:avLst/>
        </a:prstGeom>
        <a:solidFill>
          <a:schemeClr val="lt2">
            <a:alpha val="90000"/>
            <a:hueOff val="0"/>
            <a:satOff val="0"/>
            <a:lumOff val="0"/>
            <a:alphaOff val="0"/>
          </a:schemeClr>
        </a:solidFill>
        <a:ln w="2222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D3526C-1B7B-4F06-9DF9-C4313198363A}">
      <dsp:nvSpPr>
        <dsp:cNvPr id="0" name=""/>
        <dsp:cNvSpPr/>
      </dsp:nvSpPr>
      <dsp:spPr>
        <a:xfrm>
          <a:off x="551480" y="2849267"/>
          <a:ext cx="7720731" cy="915120"/>
        </a:xfrm>
        <a:prstGeom prst="roundRect">
          <a:avLst/>
        </a:prstGeom>
        <a:solidFill>
          <a:schemeClr val="dk2">
            <a:hueOff val="0"/>
            <a:satOff val="0"/>
            <a:lumOff val="0"/>
            <a:alphaOff val="0"/>
          </a:schemeClr>
        </a:solidFill>
        <a:ln w="22225"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25" tIns="0" rIns="291825" bIns="0" numCol="1" spcCol="1270" anchor="ctr" anchorCtr="0">
          <a:noAutofit/>
        </a:bodyPr>
        <a:lstStyle/>
        <a:p>
          <a:pPr marL="0" lvl="0" indent="0" algn="l" defTabSz="1377950">
            <a:lnSpc>
              <a:spcPct val="90000"/>
            </a:lnSpc>
            <a:spcBef>
              <a:spcPct val="0"/>
            </a:spcBef>
            <a:spcAft>
              <a:spcPct val="35000"/>
            </a:spcAft>
            <a:buNone/>
          </a:pPr>
          <a:r>
            <a:rPr lang="en-US" sz="3100" kern="1200" dirty="0"/>
            <a:t>Wrap up &amp; Next Steps</a:t>
          </a:r>
        </a:p>
      </dsp:txBody>
      <dsp:txXfrm>
        <a:off x="596152" y="2893939"/>
        <a:ext cx="7631387"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99CA9490-DBEE-444F-869B-E26501D79506}" type="datetimeFigureOut">
              <a:rPr lang="en-US" smtClean="0"/>
              <a:t>10/7/2020</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94197099-7E25-42FE-841B-E9205410FA31}" type="slidenum">
              <a:rPr lang="en-US" smtClean="0"/>
              <a:t>‹#›</a:t>
            </a:fld>
            <a:endParaRPr lang="en-US"/>
          </a:p>
        </p:txBody>
      </p:sp>
    </p:spTree>
    <p:extLst>
      <p:ext uri="{BB962C8B-B14F-4D97-AF65-F5344CB8AC3E}">
        <p14:creationId xmlns:p14="http://schemas.microsoft.com/office/powerpoint/2010/main" val="100054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diversityinc.com/diversity-management/diversityinc-takes-1-spot-web-traffic-social-media-reach"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4197099-7E25-42FE-841B-E9205410FA31}" type="slidenum">
              <a:rPr lang="en-US" smtClean="0"/>
              <a:t>3</a:t>
            </a:fld>
            <a:endParaRPr lang="en-US"/>
          </a:p>
        </p:txBody>
      </p:sp>
    </p:spTree>
    <p:extLst>
      <p:ext uri="{BB962C8B-B14F-4D97-AF65-F5344CB8AC3E}">
        <p14:creationId xmlns:p14="http://schemas.microsoft.com/office/powerpoint/2010/main" val="3925031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Not all current Reve customers invest in diversity programs or have the same focus on building a diverse workforce and can appreciate this aspect of Reve’s offering </a:t>
            </a:r>
          </a:p>
          <a:p>
            <a:pPr marL="176131" indent="-176131" defTabSz="939363">
              <a:buFont typeface="Arial" panose="020B0604020202020204" pitchFamily="34" charset="0"/>
              <a:buChar char="•"/>
              <a:defRPr/>
            </a:pPr>
            <a:r>
              <a:rPr lang="en-US" dirty="0"/>
              <a:t>Smaller organizations with potentially different Budget constraints, smaller pipelines of projects, and smaller </a:t>
            </a:r>
            <a:r>
              <a:rPr lang="en-US"/>
              <a:t>recruiting efforts</a:t>
            </a:r>
            <a:endParaRPr lang="en-US" dirty="0"/>
          </a:p>
          <a:p>
            <a:pPr marL="176131" indent="-176131" defTabSz="939363">
              <a:buFont typeface="Arial" panose="020B0604020202020204" pitchFamily="34" charset="0"/>
              <a:buChar char="•"/>
              <a:defRPr/>
            </a:pPr>
            <a:r>
              <a:rPr lang="en-US" dirty="0"/>
              <a:t>Don’t understand agency model and some of the onboarding issues that can occur</a:t>
            </a:r>
          </a:p>
          <a:p>
            <a:pPr marL="176131" indent="-176131" defTabSz="939363">
              <a:buFont typeface="Arial" panose="020B0604020202020204" pitchFamily="34" charset="0"/>
              <a:buChar char="•"/>
              <a:defRPr/>
            </a:pPr>
            <a:r>
              <a:rPr lang="en-US" dirty="0"/>
              <a:t>Don’t value Diversity aspect, so there is an opportunity to create tighter alignment with a different customer base that shares Reve’s mission and the customer’s desire to build </a:t>
            </a:r>
            <a:r>
              <a:rPr lang="en-US"/>
              <a:t>a </a:t>
            </a:r>
            <a:r>
              <a:rPr lang="en-US" dirty="0"/>
              <a:t>recruiting pipeline for </a:t>
            </a:r>
            <a:r>
              <a:rPr lang="en-US"/>
              <a:t>diverse talent</a:t>
            </a:r>
            <a:endParaRPr lang="en-US" dirty="0"/>
          </a:p>
          <a:p>
            <a:pPr marL="176131" indent="-176131" defTabSz="939363">
              <a:buFont typeface="Arial" panose="020B0604020202020204" pitchFamily="34" charset="0"/>
              <a:buChar char="•"/>
              <a:defRPr/>
            </a:pPr>
            <a:endParaRPr lang="en-US" dirty="0"/>
          </a:p>
          <a:p>
            <a:pPr defTabSz="939363">
              <a:defRPr/>
            </a:pPr>
            <a:r>
              <a:rPr lang="en-US" dirty="0"/>
              <a:t>REVE should focus on seeking strategic alignment with larger organizations seeking to build a diverse talent pipeline within the local community. This will create a longer, future focused arc both organizations can use as a guide for each individual project engagement. This shifts the focus from specific project deliverables to a longer term, shared objective</a:t>
            </a:r>
          </a:p>
          <a:p>
            <a:endParaRPr lang="en-US" dirty="0"/>
          </a:p>
        </p:txBody>
      </p:sp>
      <p:sp>
        <p:nvSpPr>
          <p:cNvPr id="4" name="Slide Number Placeholder 3"/>
          <p:cNvSpPr>
            <a:spLocks noGrp="1"/>
          </p:cNvSpPr>
          <p:nvPr>
            <p:ph type="sldNum" sz="quarter" idx="5"/>
          </p:nvPr>
        </p:nvSpPr>
        <p:spPr/>
        <p:txBody>
          <a:bodyPr/>
          <a:lstStyle/>
          <a:p>
            <a:fld id="{94197099-7E25-42FE-841B-E9205410FA31}" type="slidenum">
              <a:rPr lang="en-US" smtClean="0"/>
              <a:t>4</a:t>
            </a:fld>
            <a:endParaRPr lang="en-US"/>
          </a:p>
        </p:txBody>
      </p:sp>
    </p:spTree>
    <p:extLst>
      <p:ext uri="{BB962C8B-B14F-4D97-AF65-F5344CB8AC3E}">
        <p14:creationId xmlns:p14="http://schemas.microsoft.com/office/powerpoint/2010/main" val="413089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lnSpc>
                <a:spcPct val="107000"/>
              </a:lnSpc>
              <a:spcAft>
                <a:spcPts val="822"/>
              </a:spcAft>
              <a:defRPr/>
            </a:pPr>
            <a:r>
              <a:rPr lang="en-US" sz="1800" dirty="0">
                <a:latin typeface="Calibri" panose="020F0502020204030204" pitchFamily="34" charset="0"/>
                <a:ea typeface="Calibri" panose="020F0502020204030204" pitchFamily="34" charset="0"/>
                <a:cs typeface="Times New Roman" panose="02020603050405020304" pitchFamily="18" charset="0"/>
              </a:rPr>
              <a:t>Most companies understand that diversity results in better performance outcomes for their organizations. As a result, there has been a trend in organizations investing in Diversity programs. </a:t>
            </a:r>
          </a:p>
          <a:p>
            <a:pPr defTabSz="939363">
              <a:lnSpc>
                <a:spcPct val="107000"/>
              </a:lnSpc>
              <a:spcAft>
                <a:spcPts val="822"/>
              </a:spcAft>
              <a:defRPr/>
            </a:pPr>
            <a:endParaRPr lang="en-US" sz="18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22"/>
              </a:spcAft>
            </a:pPr>
            <a:r>
              <a:rPr lang="en-US" sz="1800">
                <a:latin typeface="Calibri" panose="020F0502020204030204" pitchFamily="34" charset="0"/>
                <a:ea typeface="Calibri" panose="020F0502020204030204" pitchFamily="34" charset="0"/>
                <a:cs typeface="Calibri" panose="020F0502020204030204" pitchFamily="34" charset="0"/>
              </a:rPr>
              <a:t>These</a:t>
            </a:r>
            <a:r>
              <a:rPr lang="en-US" sz="1800" dirty="0">
                <a:latin typeface="Calibri" panose="020F0502020204030204" pitchFamily="34" charset="0"/>
                <a:ea typeface="Calibri" panose="020F0502020204030204" pitchFamily="34" charset="0"/>
                <a:cs typeface="Calibri" panose="020F0502020204030204" pitchFamily="34" charset="0"/>
              </a:rPr>
              <a:t> programs make intuitive sense. It is the right thing to do. Organizations ranking in the top 25% for the diversity of their workforce are likely to have positive financial outcomes above their industry medians. Conversely, the bottom quartile is less likely to beat their industry median. (McKinsey, 2015). </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defTabSz="939363">
              <a:defRPr/>
            </a:pPr>
            <a:r>
              <a:rPr lang="en-US" dirty="0">
                <a:latin typeface="Calibri" panose="020F0502020204030204" pitchFamily="34" charset="0"/>
                <a:ea typeface="Calibri" panose="020F0502020204030204" pitchFamily="34" charset="0"/>
                <a:cs typeface="Calibri" panose="020F0502020204030204" pitchFamily="34" charset="0"/>
              </a:rPr>
              <a:t>While the benefits have been proven empirically, and there has been widescale investment in building diverse workforces, there is still a </a:t>
            </a:r>
            <a:r>
              <a:rPr lang="en-US">
                <a:latin typeface="Calibri" panose="020F0502020204030204" pitchFamily="34" charset="0"/>
                <a:ea typeface="Calibri" panose="020F0502020204030204" pitchFamily="34" charset="0"/>
                <a:cs typeface="Calibri" panose="020F0502020204030204" pitchFamily="34" charset="0"/>
              </a:rPr>
              <a:t>long way </a:t>
            </a:r>
            <a:r>
              <a:rPr lang="en-US" dirty="0">
                <a:latin typeface="Calibri" panose="020F0502020204030204" pitchFamily="34" charset="0"/>
                <a:ea typeface="Calibri" panose="020F0502020204030204" pitchFamily="34" charset="0"/>
                <a:cs typeface="Calibri" panose="020F0502020204030204" pitchFamily="34" charset="0"/>
              </a:rPr>
              <a:t>to go </a:t>
            </a:r>
            <a:r>
              <a:rPr lang="en-US">
                <a:latin typeface="Calibri" panose="020F0502020204030204" pitchFamily="34" charset="0"/>
                <a:ea typeface="Calibri" panose="020F0502020204030204" pitchFamily="34" charset="0"/>
                <a:cs typeface="Calibri" panose="020F0502020204030204" pitchFamily="34" charset="0"/>
              </a:rPr>
              <a:t>for many </a:t>
            </a:r>
            <a:r>
              <a:rPr lang="en-US" dirty="0">
                <a:latin typeface="Calibri" panose="020F0502020204030204" pitchFamily="34" charset="0"/>
                <a:ea typeface="Calibri" panose="020F0502020204030204" pitchFamily="34" charset="0"/>
                <a:cs typeface="Calibri" panose="020F0502020204030204" pitchFamily="34" charset="0"/>
              </a:rPr>
              <a:t>companies</a:t>
            </a:r>
            <a:r>
              <a:rPr lang="en-US">
                <a:latin typeface="Calibri" panose="020F0502020204030204" pitchFamily="34" charset="0"/>
                <a:ea typeface="Calibri" panose="020F0502020204030204" pitchFamily="34" charset="0"/>
                <a:cs typeface="Calibri" panose="020F0502020204030204" pitchFamily="34" charset="0"/>
              </a:rPr>
              <a:t> as you can see by the </a:t>
            </a:r>
            <a:r>
              <a:rPr lang="en-US" dirty="0">
                <a:latin typeface="Calibri" panose="020F0502020204030204" pitchFamily="34" charset="0"/>
                <a:ea typeface="Calibri" panose="020F0502020204030204" pitchFamily="34" charset="0"/>
                <a:cs typeface="Calibri" panose="020F0502020204030204" pitchFamily="34" charset="0"/>
              </a:rPr>
              <a:t>statistics here</a:t>
            </a:r>
          </a:p>
          <a:p>
            <a:pPr defTabSz="939363">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4197099-7E25-42FE-841B-E9205410FA31}" type="slidenum">
              <a:rPr lang="en-US" smtClean="0"/>
              <a:t>5</a:t>
            </a:fld>
            <a:endParaRPr lang="en-US"/>
          </a:p>
        </p:txBody>
      </p:sp>
    </p:spTree>
    <p:extLst>
      <p:ext uri="{BB962C8B-B14F-4D97-AF65-F5344CB8AC3E}">
        <p14:creationId xmlns:p14="http://schemas.microsoft.com/office/powerpoint/2010/main" val="1049962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REVE should build a pipeline of companies with the following attributes:</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52261" indent="-352261">
              <a:lnSpc>
                <a:spcPct val="107000"/>
              </a:lnSpc>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Appointed Diversity &amp; Inclusion Leaders</a:t>
            </a:r>
          </a:p>
          <a:p>
            <a:pPr marL="352261" indent="-352261">
              <a:lnSpc>
                <a:spcPct val="107000"/>
              </a:lnSpc>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Diverse Leadership teams</a:t>
            </a:r>
          </a:p>
          <a:p>
            <a:pPr marL="352261" indent="-352261">
              <a:lnSpc>
                <a:spcPct val="107000"/>
              </a:lnSpc>
              <a:spcAft>
                <a:spcPts val="822"/>
              </a:spcAft>
              <a:buFont typeface="Symbol" panose="05050102010706020507" pitchFamily="18" charset="2"/>
              <a:buChar char=""/>
            </a:pPr>
            <a:r>
              <a:rPr lang="en-US" sz="1800" dirty="0">
                <a:latin typeface="Calibri" panose="020F0502020204030204" pitchFamily="34" charset="0"/>
                <a:ea typeface="Calibri" panose="020F0502020204030204" pitchFamily="34" charset="0"/>
                <a:cs typeface="Times New Roman" panose="02020603050405020304" pitchFamily="18" charset="0"/>
              </a:rPr>
              <a:t>Financial viability</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Companies with appointed Diversity leaders have already demonstrated a willingness to invest resources into building a more diverse workplace. These leaders are positioned to connect REVE to business and technology leaders inside the organization who understand and aspire to building a more diverse workforce. </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Diverse leadership teams have first-hand experiences with the difficulties and challenges of building diversity into the workforce and may be willing to take a longer-term view of achieving Diversity metrics. Whereas, leadership teams lacking diversity may lack a clear understanding of diversity problems resulting in poorly sized or allocated budgets (BCG, 2019).</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Finally, REVE should focus on Fortune 500 companies, but pay keen attention to profitability. Larger companies will have more project work and a better understanding of the complexities projects bring. The amount of resources dedicated to a REVE engagement is less impactful to bottom line performance and their willingness to create longer term partnerships may be higher</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With the right companies in the sales pipeline, REVE should use Diversity leaders to connect with budget owners inside the organization, rather than sending cold emails that end up on large piles of emails managers receive every day.</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22"/>
              </a:spcAft>
            </a:pPr>
            <a:r>
              <a:rPr lang="en-US" sz="1800" dirty="0">
                <a:latin typeface="Calibri" panose="020F0502020204030204" pitchFamily="34" charset="0"/>
                <a:ea typeface="Calibri" panose="020F0502020204030204" pitchFamily="34" charset="0"/>
                <a:cs typeface="Times New Roman" panose="02020603050405020304" pitchFamily="18" charset="0"/>
              </a:rPr>
              <a:t>This approach also focuses on the common ground both REVE and the target company will share around building a pipeline of diverse talent in the community, which may lead to a tighter, more integrated business relationship. </a:t>
            </a:r>
          </a:p>
          <a:p>
            <a:pPr>
              <a:lnSpc>
                <a:spcPct val="107000"/>
              </a:lnSpc>
              <a:spcAft>
                <a:spcPts val="822"/>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94197099-7E25-42FE-841B-E9205410FA31}" type="slidenum">
              <a:rPr lang="en-US" smtClean="0"/>
              <a:t>6</a:t>
            </a:fld>
            <a:endParaRPr lang="en-US"/>
          </a:p>
        </p:txBody>
      </p:sp>
    </p:spTree>
    <p:extLst>
      <p:ext uri="{BB962C8B-B14F-4D97-AF65-F5344CB8AC3E}">
        <p14:creationId xmlns:p14="http://schemas.microsoft.com/office/powerpoint/2010/main" val="699483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Outline</a:t>
            </a:r>
          </a:p>
          <a:p>
            <a:r>
              <a:rPr lang="en-US" dirty="0">
                <a:cs typeface="Calibri"/>
              </a:rPr>
              <a:t>======</a:t>
            </a:r>
          </a:p>
          <a:p>
            <a:r>
              <a:rPr lang="en-US" dirty="0">
                <a:cs typeface="Calibri"/>
              </a:rPr>
              <a:t>- Revival is a great way to showcase the ability of the interns, and sponsoring companies love it.</a:t>
            </a:r>
          </a:p>
          <a:p>
            <a:r>
              <a:rPr lang="en-US" dirty="0">
                <a:cs typeface="Calibri"/>
              </a:rPr>
              <a:t>- We recommend that Reve consider:</a:t>
            </a:r>
          </a:p>
          <a:p>
            <a:r>
              <a:rPr lang="en-US" dirty="0">
                <a:cs typeface="Calibri"/>
              </a:rPr>
              <a:t>    - Increasing frequency of Revival to maximize visibility in the tech community</a:t>
            </a:r>
          </a:p>
          <a:p>
            <a:r>
              <a:rPr lang="en-US" dirty="0">
                <a:cs typeface="Calibri"/>
              </a:rPr>
              <a:t>    - Offer Revival-like events that offer challenges that are tailored to and sponsored by a single company</a:t>
            </a:r>
          </a:p>
          <a:p>
            <a:r>
              <a:rPr lang="en-US" dirty="0">
                <a:cs typeface="Calibri"/>
              </a:rPr>
              <a:t>        - Benefits of this offering could include:</a:t>
            </a:r>
          </a:p>
          <a:p>
            <a:r>
              <a:rPr lang="en-US" dirty="0">
                <a:cs typeface="Calibri"/>
              </a:rPr>
              <a:t>            - Little to no intern onboarding compared to their current offerings, use what you've learned to flatten curve for other offerings</a:t>
            </a:r>
          </a:p>
          <a:p>
            <a:r>
              <a:rPr lang="en-US" dirty="0"/>
              <a:t>            - An additional way to engage companies who may not have the project work on hand</a:t>
            </a:r>
            <a:endParaRPr lang="en-US" dirty="0">
              <a:cs typeface="Calibri"/>
            </a:endParaRPr>
          </a:p>
          <a:p>
            <a:r>
              <a:rPr lang="en-US" dirty="0"/>
              <a:t>            - Provide interns with another way to build towards digital careers</a:t>
            </a:r>
            <a:endParaRPr lang="en-US" dirty="0">
              <a:cs typeface="Calibri"/>
            </a:endParaRPr>
          </a:p>
          <a:p>
            <a:endParaRPr lang="en-US" dirty="0">
              <a:cs typeface="Calibri"/>
            </a:endParaRPr>
          </a:p>
          <a:p>
            <a:r>
              <a:rPr lang="en-US" dirty="0">
                <a:cs typeface="Calibri"/>
              </a:rPr>
              <a:t>Talk track</a:t>
            </a:r>
          </a:p>
          <a:p>
            <a:r>
              <a:rPr lang="en-US" dirty="0">
                <a:cs typeface="Calibri"/>
              </a:rPr>
              <a:t>========</a:t>
            </a:r>
          </a:p>
          <a:p>
            <a:r>
              <a:rPr lang="en-US" dirty="0">
                <a:cs typeface="Calibri"/>
              </a:rPr>
              <a:t>- This summer, the ACE leaders working with Reve were </a:t>
            </a:r>
            <a:r>
              <a:rPr lang="en-US" b="1" dirty="0">
                <a:cs typeface="Calibri"/>
              </a:rPr>
              <a:t>invited to attend Reve Revival.</a:t>
            </a:r>
          </a:p>
          <a:p>
            <a:r>
              <a:rPr lang="en-US" dirty="0">
                <a:cs typeface="Calibri"/>
              </a:rPr>
              <a:t>    - Revival is a </a:t>
            </a:r>
            <a:r>
              <a:rPr lang="en-US" b="1" dirty="0">
                <a:cs typeface="Calibri"/>
              </a:rPr>
              <a:t>yearly showcase</a:t>
            </a:r>
            <a:r>
              <a:rPr lang="en-US" dirty="0">
                <a:cs typeface="Calibri"/>
              </a:rPr>
              <a:t> where REVE interns divide into </a:t>
            </a:r>
            <a:r>
              <a:rPr lang="en-US" b="1" dirty="0">
                <a:cs typeface="Calibri"/>
              </a:rPr>
              <a:t>corporate sponsored teams</a:t>
            </a:r>
            <a:r>
              <a:rPr lang="en-US" dirty="0">
                <a:cs typeface="Calibri"/>
              </a:rPr>
              <a:t>, and spend a day </a:t>
            </a:r>
            <a:r>
              <a:rPr lang="en-US" b="1" dirty="0">
                <a:cs typeface="Calibri"/>
              </a:rPr>
              <a:t>working with professionals</a:t>
            </a:r>
            <a:r>
              <a:rPr lang="en-US" dirty="0">
                <a:cs typeface="Calibri"/>
              </a:rPr>
              <a:t> from those corporations to develop </a:t>
            </a:r>
          </a:p>
          <a:p>
            <a:r>
              <a:rPr lang="en-US" dirty="0">
                <a:cs typeface="Calibri"/>
              </a:rPr>
              <a:t>to develop an idea focused on leveraging technology to improve their communities.</a:t>
            </a:r>
            <a:endParaRPr lang="en-US" dirty="0"/>
          </a:p>
          <a:p>
            <a:endParaRPr lang="en-US" dirty="0">
              <a:cs typeface="Calibri"/>
            </a:endParaRPr>
          </a:p>
          <a:p>
            <a:r>
              <a:rPr lang="en-US" dirty="0">
                <a:cs typeface="Calibri"/>
              </a:rPr>
              <a:t>    - As with most things in 2020, Revival was virtual this year. But that did not stop the REVE interns from impressing at Revival. Going into this project I had the </a:t>
            </a:r>
            <a:r>
              <a:rPr lang="en-US" b="1" dirty="0"/>
              <a:t>same question</a:t>
            </a:r>
            <a:r>
              <a:rPr lang="en-US" dirty="0">
                <a:cs typeface="Calibri"/>
              </a:rPr>
              <a:t> that many of you are probably having right now: </a:t>
            </a:r>
            <a:r>
              <a:rPr lang="en-US" b="1" dirty="0">
                <a:cs typeface="Calibri"/>
              </a:rPr>
              <a:t>"How much can be realistically expected from a group of teenagers"</a:t>
            </a:r>
            <a:r>
              <a:rPr lang="en-US" dirty="0">
                <a:cs typeface="Calibri"/>
              </a:rPr>
              <a:t>. After seeing the </a:t>
            </a:r>
            <a:r>
              <a:rPr lang="en-US" b="1" dirty="0">
                <a:cs typeface="Calibri"/>
              </a:rPr>
              <a:t>well thought out concepts</a:t>
            </a:r>
            <a:r>
              <a:rPr lang="en-US" dirty="0">
                <a:cs typeface="Calibri"/>
              </a:rPr>
              <a:t>, complete with </a:t>
            </a:r>
            <a:r>
              <a:rPr lang="en-US" b="1" dirty="0">
                <a:cs typeface="Calibri"/>
              </a:rPr>
              <a:t>business case analysis</a:t>
            </a:r>
            <a:r>
              <a:rPr lang="en-US" dirty="0">
                <a:cs typeface="Calibri"/>
              </a:rPr>
              <a:t> and </a:t>
            </a:r>
            <a:r>
              <a:rPr lang="en-US" b="1" dirty="0">
                <a:cs typeface="Calibri"/>
              </a:rPr>
              <a:t>obtainable next steps</a:t>
            </a:r>
            <a:r>
              <a:rPr lang="en-US" dirty="0">
                <a:cs typeface="Calibri"/>
              </a:rPr>
              <a:t>, there is </a:t>
            </a:r>
            <a:r>
              <a:rPr lang="en-US" b="1" dirty="0">
                <a:cs typeface="Calibri"/>
              </a:rPr>
              <a:t>no doubt </a:t>
            </a:r>
            <a:r>
              <a:rPr lang="en-US" dirty="0">
                <a:cs typeface="Calibri"/>
              </a:rPr>
              <a:t>in my mind that, </a:t>
            </a:r>
            <a:r>
              <a:rPr lang="en-US" b="1" dirty="0">
                <a:cs typeface="Calibri"/>
              </a:rPr>
              <a:t>given the opportunity</a:t>
            </a:r>
            <a:r>
              <a:rPr lang="en-US" dirty="0">
                <a:cs typeface="Calibri"/>
              </a:rPr>
              <a:t>, these students can absolutely deliver value.</a:t>
            </a:r>
          </a:p>
          <a:p>
            <a:endParaRPr lang="en-US" dirty="0">
              <a:cs typeface="Calibri"/>
            </a:endParaRPr>
          </a:p>
          <a:p>
            <a:r>
              <a:rPr lang="en-US" dirty="0">
                <a:cs typeface="Calibri"/>
              </a:rPr>
              <a:t>    - And </a:t>
            </a:r>
            <a:r>
              <a:rPr lang="en-US" b="1" dirty="0">
                <a:cs typeface="Calibri"/>
              </a:rPr>
              <a:t>I'm not alone</a:t>
            </a:r>
            <a:r>
              <a:rPr lang="en-US" dirty="0">
                <a:cs typeface="Calibri"/>
              </a:rPr>
              <a:t> in that opinion. In 2019, 100% of the surveyed participants in Revival from the 10 </a:t>
            </a:r>
            <a:r>
              <a:rPr lang="en-US" b="1">
                <a:cs typeface="Calibri"/>
              </a:rPr>
              <a:t>participating</a:t>
            </a:r>
            <a:r>
              <a:rPr lang="en-US">
                <a:cs typeface="Calibri"/>
              </a:rPr>
              <a:t> </a:t>
            </a:r>
            <a:r>
              <a:rPr lang="en-US" dirty="0">
                <a:cs typeface="Calibri"/>
              </a:rPr>
              <a:t> organizations responded as "Likely" or "Very Likely" to recommend Revival to a colleague.</a:t>
            </a:r>
          </a:p>
          <a:p>
            <a:endParaRPr lang="en-US" dirty="0">
              <a:cs typeface="Calibri"/>
            </a:endParaRPr>
          </a:p>
          <a:p>
            <a:r>
              <a:rPr lang="en-US" dirty="0">
                <a:cs typeface="Calibri"/>
              </a:rPr>
              <a:t>- That is why </a:t>
            </a:r>
            <a:r>
              <a:rPr lang="en-US" b="1" dirty="0">
                <a:cs typeface="Calibri"/>
              </a:rPr>
              <a:t>one of our recommendations</a:t>
            </a:r>
            <a:r>
              <a:rPr lang="en-US" dirty="0">
                <a:cs typeface="Calibri"/>
              </a:rPr>
              <a:t> for REVE is to </a:t>
            </a:r>
            <a:r>
              <a:rPr lang="en-US" b="1" dirty="0">
                <a:cs typeface="Calibri"/>
              </a:rPr>
              <a:t>invest in Revival</a:t>
            </a:r>
            <a:r>
              <a:rPr lang="en-US" dirty="0">
                <a:cs typeface="Calibri"/>
              </a:rPr>
              <a:t> and </a:t>
            </a:r>
            <a:r>
              <a:rPr lang="en-US" b="1" dirty="0">
                <a:cs typeface="Calibri"/>
              </a:rPr>
              <a:t>elevate it from an annual event to a secondary offering</a:t>
            </a:r>
            <a:r>
              <a:rPr lang="en-US" dirty="0">
                <a:cs typeface="Calibri"/>
              </a:rPr>
              <a:t>, one that will </a:t>
            </a:r>
            <a:r>
              <a:rPr lang="en-US" b="1" dirty="0">
                <a:cs typeface="Calibri"/>
              </a:rPr>
              <a:t>drive interest in REVE Academy</a:t>
            </a:r>
            <a:r>
              <a:rPr lang="en-US" dirty="0">
                <a:cs typeface="Calibri"/>
              </a:rPr>
              <a:t> as well as set up their existing internship offering for greater success going forward.</a:t>
            </a:r>
          </a:p>
          <a:p>
            <a:endParaRPr lang="en-US" dirty="0">
              <a:cs typeface="Calibri"/>
            </a:endParaRPr>
          </a:p>
          <a:p>
            <a:r>
              <a:rPr lang="en-US" dirty="0">
                <a:cs typeface="Calibri"/>
              </a:rPr>
              <a:t>    - Our proposal is to not only </a:t>
            </a:r>
            <a:r>
              <a:rPr lang="en-US" b="1" dirty="0">
                <a:cs typeface="Calibri"/>
              </a:rPr>
              <a:t>consider increasing</a:t>
            </a:r>
            <a:r>
              <a:rPr lang="en-US" dirty="0">
                <a:cs typeface="Calibri"/>
              </a:rPr>
              <a:t> the frequency or size of Revival as it exists today, but to </a:t>
            </a:r>
            <a:r>
              <a:rPr lang="en-US" b="1" dirty="0">
                <a:cs typeface="Calibri"/>
              </a:rPr>
              <a:t>capitalize on its value</a:t>
            </a:r>
            <a:r>
              <a:rPr lang="en-US" dirty="0">
                <a:cs typeface="Calibri"/>
              </a:rPr>
              <a:t> as a marketing tool, working with the companies that </a:t>
            </a:r>
            <a:r>
              <a:rPr lang="en-US" b="1" dirty="0">
                <a:cs typeface="Calibri"/>
              </a:rPr>
              <a:t>come away impressed</a:t>
            </a:r>
            <a:r>
              <a:rPr lang="en-US" dirty="0">
                <a:cs typeface="Calibri"/>
              </a:rPr>
              <a:t> to organize and conduc</a:t>
            </a:r>
            <a:r>
              <a:rPr lang="en-US" b="1" dirty="0">
                <a:cs typeface="Calibri"/>
              </a:rPr>
              <a:t>t targeted design challenges</a:t>
            </a:r>
            <a:r>
              <a:rPr lang="en-US" dirty="0">
                <a:cs typeface="Calibri"/>
              </a:rPr>
              <a:t> sponsored by a single company.</a:t>
            </a:r>
          </a:p>
          <a:p>
            <a:endParaRPr lang="en-US" dirty="0">
              <a:cs typeface="Calibri"/>
            </a:endParaRPr>
          </a:p>
          <a:p>
            <a:r>
              <a:rPr lang="en-US" dirty="0">
                <a:cs typeface="Calibri"/>
              </a:rPr>
              <a:t>    - Rather than solving broad societal challenges with these events, REVE would </a:t>
            </a:r>
            <a:r>
              <a:rPr lang="en-US" b="1" dirty="0">
                <a:cs typeface="Calibri"/>
              </a:rPr>
              <a:t>work with the company</a:t>
            </a:r>
            <a:r>
              <a:rPr lang="en-US" dirty="0">
                <a:cs typeface="Calibri"/>
              </a:rPr>
              <a:t> to provide challenges to REVE Academy students that </a:t>
            </a:r>
            <a:r>
              <a:rPr lang="en-US" b="1" dirty="0">
                <a:cs typeface="Calibri"/>
              </a:rPr>
              <a:t>directly address</a:t>
            </a:r>
            <a:r>
              <a:rPr lang="en-US" dirty="0">
                <a:cs typeface="Calibri"/>
              </a:rPr>
              <a:t> the issues and hurdles facing that specific company.</a:t>
            </a:r>
            <a:endParaRPr lang="en-US" dirty="0"/>
          </a:p>
          <a:p>
            <a:endParaRPr lang="en-US" dirty="0">
              <a:cs typeface="Calibri"/>
            </a:endParaRPr>
          </a:p>
          <a:p>
            <a:r>
              <a:rPr lang="en-US" dirty="0">
                <a:cs typeface="Calibri"/>
              </a:rPr>
              <a:t>    - Examples of these challenges could </a:t>
            </a:r>
            <a:r>
              <a:rPr lang="en-US" b="1" dirty="0">
                <a:cs typeface="Calibri"/>
              </a:rPr>
              <a:t>range from more traditional</a:t>
            </a:r>
            <a:r>
              <a:rPr lang="en-US" dirty="0">
                <a:cs typeface="Calibri"/>
              </a:rPr>
              <a:t> design challenges like designing a new user interface for a product to challenges that more </a:t>
            </a:r>
            <a:r>
              <a:rPr lang="en-US" b="1" dirty="0">
                <a:cs typeface="Calibri"/>
              </a:rPr>
              <a:t>specifically leverage</a:t>
            </a:r>
            <a:r>
              <a:rPr lang="en-US" dirty="0">
                <a:cs typeface="Calibri"/>
              </a:rPr>
              <a:t> the </a:t>
            </a:r>
            <a:r>
              <a:rPr lang="en-US" b="1" dirty="0">
                <a:cs typeface="Calibri"/>
              </a:rPr>
              <a:t>unique perspectives</a:t>
            </a:r>
            <a:r>
              <a:rPr lang="en-US" dirty="0">
                <a:cs typeface="Calibri"/>
              </a:rPr>
              <a:t> of the students like a proposal to how a company's brand can be </a:t>
            </a:r>
            <a:r>
              <a:rPr lang="en-US" b="1" dirty="0">
                <a:cs typeface="Calibri"/>
              </a:rPr>
              <a:t>reframed to be better perceived</a:t>
            </a:r>
            <a:r>
              <a:rPr lang="en-US" dirty="0">
                <a:cs typeface="Calibri"/>
              </a:rPr>
              <a:t> in their community.</a:t>
            </a:r>
          </a:p>
          <a:p>
            <a:endParaRPr lang="en-US" dirty="0"/>
          </a:p>
          <a:p>
            <a:r>
              <a:rPr lang="en-US" dirty="0"/>
              <a:t>- This type of secondary offering </a:t>
            </a:r>
            <a:r>
              <a:rPr lang="en-US" b="1" dirty="0"/>
              <a:t>minimizes</a:t>
            </a:r>
            <a:r>
              <a:rPr lang="en-US" dirty="0"/>
              <a:t> several of REVE's </a:t>
            </a:r>
            <a:r>
              <a:rPr lang="en-US" b="1" dirty="0"/>
              <a:t>current hurdles</a:t>
            </a:r>
            <a:r>
              <a:rPr lang="en-US" dirty="0"/>
              <a:t> with regards to their customers:</a:t>
            </a:r>
            <a:endParaRPr lang="en-US" dirty="0">
              <a:cs typeface="Calibri"/>
            </a:endParaRPr>
          </a:p>
          <a:p>
            <a:endParaRPr lang="en-US" dirty="0">
              <a:cs typeface="Calibri"/>
            </a:endParaRPr>
          </a:p>
          <a:p>
            <a:r>
              <a:rPr lang="en-US" dirty="0">
                <a:cs typeface="Calibri"/>
              </a:rPr>
              <a:t>        - It </a:t>
            </a:r>
            <a:r>
              <a:rPr lang="en-US" b="1" dirty="0">
                <a:cs typeface="Calibri"/>
              </a:rPr>
              <a:t>removes onboarding obstacles</a:t>
            </a:r>
            <a:r>
              <a:rPr lang="en-US" dirty="0">
                <a:cs typeface="Calibri"/>
              </a:rPr>
              <a:t>, allowing interns to </a:t>
            </a:r>
            <a:r>
              <a:rPr lang="en-US" b="1" dirty="0">
                <a:cs typeface="Calibri"/>
              </a:rPr>
              <a:t>provide value</a:t>
            </a:r>
            <a:r>
              <a:rPr lang="en-US" dirty="0">
                <a:cs typeface="Calibri"/>
              </a:rPr>
              <a:t> to an organization in a </a:t>
            </a:r>
            <a:r>
              <a:rPr lang="en-US" b="1" dirty="0">
                <a:cs typeface="Calibri"/>
              </a:rPr>
              <a:t>very short timeframe.</a:t>
            </a:r>
            <a:r>
              <a:rPr lang="en-US" dirty="0">
                <a:cs typeface="Calibri"/>
              </a:rPr>
              <a:t> It also gives REVE an opportunity to </a:t>
            </a:r>
            <a:r>
              <a:rPr lang="en-US" b="1" dirty="0">
                <a:cs typeface="Calibri"/>
              </a:rPr>
              <a:t>build internal knowledge</a:t>
            </a:r>
            <a:r>
              <a:rPr lang="en-US" dirty="0">
                <a:cs typeface="Calibri"/>
              </a:rPr>
              <a:t> about their customers and how they do business, potentially </a:t>
            </a:r>
            <a:r>
              <a:rPr lang="en-US" b="1" dirty="0">
                <a:cs typeface="Calibri"/>
              </a:rPr>
              <a:t>flattening that onboarding curve</a:t>
            </a:r>
            <a:r>
              <a:rPr lang="en-US" dirty="0">
                <a:cs typeface="Calibri"/>
              </a:rPr>
              <a:t> required for future work through existing internship program. </a:t>
            </a:r>
            <a:endParaRPr lang="en-US" dirty="0"/>
          </a:p>
          <a:p>
            <a:endParaRPr lang="en-US" dirty="0">
              <a:cs typeface="Calibri"/>
            </a:endParaRPr>
          </a:p>
          <a:p>
            <a:r>
              <a:rPr lang="en-US" dirty="0">
                <a:cs typeface="Calibri"/>
              </a:rPr>
              <a:t>        - It also allows REVE </a:t>
            </a:r>
            <a:r>
              <a:rPr lang="en-US" b="1" dirty="0">
                <a:cs typeface="Calibri"/>
              </a:rPr>
              <a:t>another avenue</a:t>
            </a:r>
            <a:r>
              <a:rPr lang="en-US" dirty="0">
                <a:cs typeface="Calibri"/>
              </a:rPr>
              <a:t> to get their foot in the door at companies that </a:t>
            </a:r>
            <a:r>
              <a:rPr lang="en-US" b="1" dirty="0">
                <a:cs typeface="Calibri"/>
              </a:rPr>
              <a:t>may be skeptical</a:t>
            </a:r>
            <a:r>
              <a:rPr lang="en-US" dirty="0">
                <a:cs typeface="Calibri"/>
              </a:rPr>
              <a:t> of a young interns' ability </a:t>
            </a:r>
            <a:r>
              <a:rPr lang="en-US" b="1" dirty="0">
                <a:cs typeface="Calibri"/>
              </a:rPr>
              <a:t>to contribute value</a:t>
            </a:r>
            <a:r>
              <a:rPr lang="en-US" dirty="0">
                <a:cs typeface="Calibri"/>
              </a:rPr>
              <a:t> in their current offering structure</a:t>
            </a:r>
            <a:endParaRPr lang="en-US" dirty="0"/>
          </a:p>
          <a:p>
            <a:endParaRPr lang="en-US" dirty="0"/>
          </a:p>
          <a:p>
            <a:r>
              <a:rPr lang="en-US" dirty="0"/>
              <a:t>        - The third benefit is the value given to the </a:t>
            </a:r>
            <a:r>
              <a:rPr lang="en-US" b="1" dirty="0"/>
              <a:t>interns themselves</a:t>
            </a:r>
            <a:r>
              <a:rPr lang="en-US" dirty="0"/>
              <a:t>. Especially for the senior interns looking to pursue a career in technology, that time </a:t>
            </a:r>
            <a:r>
              <a:rPr lang="en-US" b="1" dirty="0"/>
              <a:t>working closely with professionals</a:t>
            </a:r>
            <a:r>
              <a:rPr lang="en-US" dirty="0"/>
              <a:t> from the sponsoring company to develop an idea as well as the </a:t>
            </a:r>
            <a:r>
              <a:rPr lang="en-US" b="1" dirty="0"/>
              <a:t>opportunity for visibility</a:t>
            </a:r>
            <a:r>
              <a:rPr lang="en-US" dirty="0"/>
              <a:t> in their presentation provides a </a:t>
            </a:r>
            <a:r>
              <a:rPr lang="en-US" b="1" dirty="0"/>
              <a:t>new way</a:t>
            </a:r>
            <a:r>
              <a:rPr lang="en-US" dirty="0"/>
              <a:t> for REVE to </a:t>
            </a:r>
            <a:r>
              <a:rPr lang="en-US" b="1" dirty="0"/>
              <a:t>achieve its mission</a:t>
            </a:r>
            <a:r>
              <a:rPr lang="en-US" dirty="0"/>
              <a:t> of </a:t>
            </a:r>
            <a:r>
              <a:rPr lang="en-US" b="1" dirty="0"/>
              <a:t>providing students pathways to digital careers</a:t>
            </a:r>
            <a:endParaRPr lang="en-US" b="1"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94197099-7E25-42FE-841B-E9205410FA31}" type="slidenum">
              <a:rPr lang="en-US" smtClean="0"/>
              <a:t>7</a:t>
            </a:fld>
            <a:endParaRPr lang="en-US"/>
          </a:p>
        </p:txBody>
      </p:sp>
    </p:spTree>
    <p:extLst>
      <p:ext uri="{BB962C8B-B14F-4D97-AF65-F5344CB8AC3E}">
        <p14:creationId xmlns:p14="http://schemas.microsoft.com/office/powerpoint/2010/main" val="4156450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defRPr/>
            </a:pPr>
            <a:r>
              <a:rPr lang="en-US" dirty="0"/>
              <a:t>As you can see….based on some current challenges, Reve Academy is looking </a:t>
            </a:r>
            <a:r>
              <a:rPr lang="en-US" dirty="0">
                <a:latin typeface="Calibri" panose="020F0502020204030204" pitchFamily="34" charset="0"/>
                <a:ea typeface="Calibri" panose="020F0502020204030204" pitchFamily="34" charset="0"/>
                <a:cs typeface="Times New Roman" panose="02020603050405020304" pitchFamily="18" charset="0"/>
              </a:rPr>
              <a:t>to shift its customer base from smaller organizations to larger organizations in the Twin Cities while maintaining their mission to “empower students to dream with direction through pathways to digital careers.”</a:t>
            </a:r>
          </a:p>
          <a:p>
            <a:pPr defTabSz="939363">
              <a:defRPr/>
            </a:pPr>
            <a:r>
              <a:rPr lang="en-US" dirty="0">
                <a:latin typeface="Calibri" panose="020F0502020204030204" pitchFamily="34" charset="0"/>
                <a:ea typeface="Calibri" panose="020F0502020204030204" pitchFamily="34" charset="0"/>
                <a:cs typeface="Times New Roman" panose="02020603050405020304" pitchFamily="18" charset="0"/>
              </a:rPr>
              <a:t>Challenges such as:</a:t>
            </a:r>
          </a:p>
          <a:p>
            <a:pPr marL="176131" indent="-176131" defTabSz="939363">
              <a:buFont typeface="Arial" panose="020B0604020202020204" pitchFamily="34" charset="0"/>
              <a:buChar char="•"/>
              <a:defRPr/>
            </a:pPr>
            <a:r>
              <a:rPr lang="en-US" dirty="0">
                <a:latin typeface="Calibri" panose="020F0502020204030204" pitchFamily="34" charset="0"/>
                <a:ea typeface="Calibri" panose="020F0502020204030204" pitchFamily="34" charset="0"/>
                <a:cs typeface="Times New Roman" panose="02020603050405020304" pitchFamily="18" charset="0"/>
              </a:rPr>
              <a:t>Smaller companies often don’t have the budgets to support Reve’s price tag</a:t>
            </a:r>
          </a:p>
          <a:p>
            <a:pPr marL="176131" indent="-176131" defTabSz="939363">
              <a:buFont typeface="Arial" panose="020B0604020202020204" pitchFamily="34" charset="0"/>
              <a:buChar char="•"/>
              <a:defRPr/>
            </a:pPr>
            <a:r>
              <a:rPr lang="en-US" dirty="0"/>
              <a:t>Smaller companies often don’t understand the agency model offered by Reve</a:t>
            </a:r>
          </a:p>
          <a:p>
            <a:pPr marL="176131" indent="-176131" defTabSz="939363">
              <a:buFont typeface="Arial" panose="020B0604020202020204" pitchFamily="34" charset="0"/>
              <a:buChar char="•"/>
              <a:defRPr/>
            </a:pPr>
            <a:r>
              <a:rPr lang="en-US" dirty="0"/>
              <a:t>Smaller companies often don’t have the need for frequently augmenting talent</a:t>
            </a:r>
          </a:p>
          <a:p>
            <a:pPr marL="176131" indent="-176131" defTabSz="939363">
              <a:buFont typeface="Arial" panose="020B0604020202020204" pitchFamily="34" charset="0"/>
              <a:buChar char="•"/>
              <a:defRPr/>
            </a:pPr>
            <a:r>
              <a:rPr lang="en-US" dirty="0"/>
              <a:t>They also often don’t focus as much on diversity and developing local tech talent</a:t>
            </a:r>
          </a:p>
          <a:p>
            <a:pPr marL="176131" indent="-176131" defTabSz="939363">
              <a:buFont typeface="Arial" panose="020B0604020202020204" pitchFamily="34" charset="0"/>
              <a:buChar char="•"/>
              <a:defRPr/>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t>Expanding into larger organizations could mitigate these challenges. We are recommending two proposed changes as entry points into these larger organizations.</a:t>
            </a:r>
          </a:p>
          <a:p>
            <a:endParaRPr lang="en-US" dirty="0"/>
          </a:p>
          <a:p>
            <a:pPr marL="176131" indent="-176131">
              <a:buFont typeface="Arial" panose="020B0604020202020204" pitchFamily="34" charset="0"/>
              <a:buChar char="•"/>
            </a:pPr>
            <a:r>
              <a:rPr lang="en-US" dirty="0"/>
              <a:t>First,  Reve should focus on businesses who have invested in Diversity &amp; Inclusion programs as </a:t>
            </a:r>
            <a:r>
              <a:rPr lang="en-US" i="1" dirty="0"/>
              <a:t>they</a:t>
            </a:r>
            <a:r>
              <a:rPr lang="en-US" dirty="0"/>
              <a:t> recognize and support the diversity needs that align to Reve’s mission. Those organization are </a:t>
            </a:r>
            <a:r>
              <a:rPr lang="en-US" dirty="0">
                <a:latin typeface="Calibri" panose="020F0502020204030204" pitchFamily="34" charset="0"/>
                <a:ea typeface="Calibri" panose="020F0502020204030204" pitchFamily="34" charset="0"/>
                <a:cs typeface="Times New Roman" panose="02020603050405020304" pitchFamily="18" charset="0"/>
              </a:rPr>
              <a:t>willing to invest resources into building a more diverse workplace. Many local Twin Cities companies </a:t>
            </a:r>
            <a:r>
              <a:rPr lang="en-US" dirty="0"/>
              <a:t>have been recognized for their diversity efforts by </a:t>
            </a:r>
            <a:r>
              <a:rPr lang="en-US" dirty="0" err="1"/>
              <a:t>DiversityInc</a:t>
            </a:r>
            <a:r>
              <a:rPr lang="en-US" dirty="0"/>
              <a:t>, </a:t>
            </a:r>
            <a:r>
              <a:rPr lang="en-US" b="0" i="0" dirty="0">
                <a:solidFill>
                  <a:srgbClr val="222222"/>
                </a:solidFill>
                <a:effectLst/>
                <a:latin typeface="Roboto"/>
              </a:rPr>
              <a:t>a dominant “diversity” publication with </a:t>
            </a:r>
            <a:r>
              <a:rPr lang="en-US" dirty="0">
                <a:solidFill>
                  <a:srgbClr val="222222"/>
                </a:solidFill>
                <a:latin typeface="Roboto"/>
              </a:rPr>
              <a:t> </a:t>
            </a:r>
            <a:r>
              <a:rPr lang="en-US" dirty="0">
                <a:solidFill>
                  <a:srgbClr val="222222"/>
                </a:solidFill>
                <a:latin typeface="Roboto"/>
                <a:hlinkClick r:id="rId3">
                  <a:extLst>
                    <a:ext uri="{A12FA001-AC4F-418D-AE19-62706E023703}">
                      <ahyp:hlinkClr xmlns:ahyp="http://schemas.microsoft.com/office/drawing/2018/hyperlinkcolor" val="tx"/>
                    </a:ext>
                  </a:extLst>
                </a:hlinkClick>
              </a:rPr>
              <a:t>web traffic and social media</a:t>
            </a:r>
            <a:r>
              <a:rPr lang="en-US" dirty="0">
                <a:solidFill>
                  <a:srgbClr val="222222"/>
                </a:solidFill>
                <a:latin typeface="Roboto"/>
              </a:rPr>
              <a:t> reach  </a:t>
            </a:r>
            <a:r>
              <a:rPr lang="en-US" dirty="0"/>
              <a:t>– Medtronic, Ecolab, US Bank, Best Buy and Target are just a few. Reve should reach out to those companies, explaining their mission of building authentic diversity in the local tech industry by empowering students to succeed in the workplace. These students are our future, and their perspective is valuable. Reve should use them as their springboard into these organizations.</a:t>
            </a:r>
          </a:p>
          <a:p>
            <a:endParaRPr lang="en-US" dirty="0"/>
          </a:p>
          <a:p>
            <a:pPr marL="176131" indent="-176131">
              <a:buFont typeface="Arial" panose="020B0604020202020204" pitchFamily="34" charset="0"/>
              <a:buChar char="•"/>
            </a:pPr>
            <a:r>
              <a:rPr lang="en-US" dirty="0"/>
              <a:t>Second, we suggest that Reve capitalize on the success of their annual Revival event by increasing its frequency and positioning it as a secondary offering. They should use this new design challenge offering </a:t>
            </a:r>
            <a:r>
              <a:rPr lang="en-US" dirty="0">
                <a:cs typeface="Calibri"/>
              </a:rPr>
              <a:t>as a marketing tool, reaching out to companies who attend Revival events and leave those events impressed and eager to conduct a design challenge of their own. Reve should work to organize and conduct future targeted design challenges where </a:t>
            </a:r>
            <a:r>
              <a:rPr lang="en-US" i="1" dirty="0">
                <a:cs typeface="Calibri"/>
              </a:rPr>
              <a:t>they</a:t>
            </a:r>
            <a:r>
              <a:rPr lang="en-US" dirty="0">
                <a:cs typeface="Calibri"/>
              </a:rPr>
              <a:t> are the single sponsor; where their dedication to developing diverse and local talent can be showcased and revered by other organizations while Reve interns are working to directly address the issues and hurdles that apply to their specific company, without onboarding or a major time or financial commitment. It’s truly a win-win situation!</a:t>
            </a:r>
            <a:endParaRPr lang="en-US" dirty="0"/>
          </a:p>
        </p:txBody>
      </p:sp>
      <p:sp>
        <p:nvSpPr>
          <p:cNvPr id="4" name="Slide Number Placeholder 3"/>
          <p:cNvSpPr>
            <a:spLocks noGrp="1"/>
          </p:cNvSpPr>
          <p:nvPr>
            <p:ph type="sldNum" sz="quarter" idx="5"/>
          </p:nvPr>
        </p:nvSpPr>
        <p:spPr/>
        <p:txBody>
          <a:bodyPr/>
          <a:lstStyle/>
          <a:p>
            <a:fld id="{B1290277-757A-4F61-9984-A0E171DAA326}" type="slidenum">
              <a:rPr lang="en-US" smtClean="0"/>
              <a:t>8</a:t>
            </a:fld>
            <a:endParaRPr lang="en-US"/>
          </a:p>
        </p:txBody>
      </p:sp>
    </p:spTree>
    <p:extLst>
      <p:ext uri="{BB962C8B-B14F-4D97-AF65-F5344CB8AC3E}">
        <p14:creationId xmlns:p14="http://schemas.microsoft.com/office/powerpoint/2010/main" val="212630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363"/>
            <a:r>
              <a:rPr lang="en-US" dirty="0">
                <a:cs typeface="Calibri"/>
              </a:rPr>
              <a:t>Now, we ask you, </a:t>
            </a:r>
            <a:r>
              <a:rPr lang="en-US" dirty="0" err="1">
                <a:cs typeface="Calibri"/>
              </a:rPr>
              <a:t>MNTech</a:t>
            </a:r>
            <a:r>
              <a:rPr lang="en-US" dirty="0">
                <a:cs typeface="Calibri"/>
              </a:rPr>
              <a:t> board members, what can you do to help Reve Academy succeed in their objective of shifting its customer base from smaller to larger Twin Cities organizations? Are you part of a large organization and could make some introductions? Does your organization offer a Diversity &amp; Inclusion program that you could introduce to Reve ? Or do you have contacts in local larger companies you could introduce? Would your organization like to sponsor a design challenge to solve hurdles specific to your organization while showcasing your commitment to developing diverse and local talent? </a:t>
            </a:r>
          </a:p>
          <a:p>
            <a:pPr defTabSz="939363"/>
            <a:r>
              <a:rPr lang="en-US" dirty="0">
                <a:cs typeface="Calibri"/>
              </a:rPr>
              <a:t>Reve Academy could use your help.</a:t>
            </a:r>
            <a:endParaRPr lang="en-US" dirty="0"/>
          </a:p>
          <a:p>
            <a:endParaRPr lang="en-US" dirty="0"/>
          </a:p>
        </p:txBody>
      </p:sp>
      <p:sp>
        <p:nvSpPr>
          <p:cNvPr id="4" name="Slide Number Placeholder 3"/>
          <p:cNvSpPr>
            <a:spLocks noGrp="1"/>
          </p:cNvSpPr>
          <p:nvPr>
            <p:ph type="sldNum" sz="quarter" idx="5"/>
          </p:nvPr>
        </p:nvSpPr>
        <p:spPr/>
        <p:txBody>
          <a:bodyPr/>
          <a:lstStyle/>
          <a:p>
            <a:fld id="{94197099-7E25-42FE-841B-E9205410FA31}" type="slidenum">
              <a:rPr lang="en-US" smtClean="0"/>
              <a:t>9</a:t>
            </a:fld>
            <a:endParaRPr lang="en-US"/>
          </a:p>
        </p:txBody>
      </p:sp>
    </p:spTree>
    <p:extLst>
      <p:ext uri="{BB962C8B-B14F-4D97-AF65-F5344CB8AC3E}">
        <p14:creationId xmlns:p14="http://schemas.microsoft.com/office/powerpoint/2010/main" val="1831433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10/7/2020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10/7/2020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10/7/2020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10/7/2020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10/7/2020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10/7/2020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10/7/2020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Reve academy recommendation</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Josh Chamberland, hui Brickner, Julie flower, Jeremy lembeck</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8E71-319A-405B-87DE-1726380E5BF8}"/>
              </a:ext>
            </a:extLst>
          </p:cNvPr>
          <p:cNvSpPr>
            <a:spLocks noGrp="1"/>
          </p:cNvSpPr>
          <p:nvPr>
            <p:ph type="title"/>
          </p:nvPr>
        </p:nvSpPr>
        <p:spPr/>
        <p:txBody>
          <a:bodyPr/>
          <a:lstStyle/>
          <a:p>
            <a:r>
              <a:rPr lang="en-US" dirty="0"/>
              <a:t>Agenda</a:t>
            </a:r>
          </a:p>
        </p:txBody>
      </p:sp>
      <p:graphicFrame>
        <p:nvGraphicFramePr>
          <p:cNvPr id="3" name="Diagram 2">
            <a:extLst>
              <a:ext uri="{FF2B5EF4-FFF2-40B4-BE49-F238E27FC236}">
                <a16:creationId xmlns:a16="http://schemas.microsoft.com/office/drawing/2014/main" id="{761C5565-9B6E-4635-A3A5-878ACA0BE19C}"/>
              </a:ext>
            </a:extLst>
          </p:cNvPr>
          <p:cNvGraphicFramePr/>
          <p:nvPr>
            <p:extLst>
              <p:ext uri="{D42A27DB-BD31-4B8C-83A1-F6EECF244321}">
                <p14:modId xmlns:p14="http://schemas.microsoft.com/office/powerpoint/2010/main" val="2534223287"/>
              </p:ext>
            </p:extLst>
          </p:nvPr>
        </p:nvGraphicFramePr>
        <p:xfrm>
          <a:off x="370980" y="2003367"/>
          <a:ext cx="11029616" cy="4124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084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BB19F-2824-4206-B495-976CB2D566B3}"/>
              </a:ext>
            </a:extLst>
          </p:cNvPr>
          <p:cNvSpPr>
            <a:spLocks noGrp="1"/>
          </p:cNvSpPr>
          <p:nvPr>
            <p:ph type="title"/>
          </p:nvPr>
        </p:nvSpPr>
        <p:spPr/>
        <p:txBody>
          <a:bodyPr/>
          <a:lstStyle/>
          <a:p>
            <a:r>
              <a:rPr lang="en-US" dirty="0"/>
              <a:t>REVE Overview and objective</a:t>
            </a:r>
          </a:p>
        </p:txBody>
      </p:sp>
      <p:pic>
        <p:nvPicPr>
          <p:cNvPr id="1028" name="Picture 4" descr="Rêve Academy | Dream With Direction">
            <a:extLst>
              <a:ext uri="{FF2B5EF4-FFF2-40B4-BE49-F238E27FC236}">
                <a16:creationId xmlns:a16="http://schemas.microsoft.com/office/drawing/2014/main" id="{8D85D4FD-AF74-47BC-B42E-A3AE32ED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465" y="1721039"/>
            <a:ext cx="7195358" cy="170796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41A45A0B-0F4E-448F-8718-D7D41B78E4F3}"/>
              </a:ext>
            </a:extLst>
          </p:cNvPr>
          <p:cNvSpPr txBox="1"/>
          <p:nvPr/>
        </p:nvSpPr>
        <p:spPr>
          <a:xfrm>
            <a:off x="478464" y="3583865"/>
            <a:ext cx="4805918" cy="305423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About</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Founded in 2010 in North Minneapolis, a highly economically distressed area</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Seeks to inspire and incubate ideas and create digital leaders from underprivileged areas</a:t>
            </a: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Serves high school students from the Twin Cities metro area, 80% of which from low income families and 90% ethnically/racially diverse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561E7DC0-72AE-4D5A-8A27-FD332508216E}"/>
              </a:ext>
            </a:extLst>
          </p:cNvPr>
          <p:cNvSpPr txBox="1"/>
          <p:nvPr/>
        </p:nvSpPr>
        <p:spPr>
          <a:xfrm>
            <a:off x="6478771" y="3583865"/>
            <a:ext cx="4805918" cy="2757871"/>
          </a:xfrm>
          <a:prstGeom prst="rect">
            <a:avLst/>
          </a:prstGeom>
          <a:noFill/>
        </p:spPr>
        <p:txBody>
          <a:bodyPr wrap="square" lIns="91440" tIns="45720" rIns="91440" bIns="45720" rtlCol="0" anchor="t">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Engagement Model</a:t>
            </a:r>
          </a:p>
          <a:p>
            <a:pPr marL="285750" marR="0" indent="-285750">
              <a:lnSpc>
                <a:spcPct val="107000"/>
              </a:lnSpc>
              <a:spcBef>
                <a:spcPts val="0"/>
              </a:spcBef>
              <a:spcAft>
                <a:spcPts val="800"/>
              </a:spcAft>
              <a:buFont typeface="Arial" panose="020B0604020202020204" pitchFamily="34" charset="0"/>
              <a:buChar char="•"/>
            </a:pPr>
            <a:r>
              <a:rPr lang="en-US" dirty="0">
                <a:latin typeface="Calibri"/>
                <a:ea typeface="Calibri" panose="020F0502020204030204" pitchFamily="34" charset="0"/>
                <a:cs typeface="Times New Roman"/>
              </a:rPr>
              <a:t>Engage in small, SOW-based engagements focused on digital marketing solutions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Started working with smaller organizations and has partnered with larger organizations over the last few years</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Focus is a</a:t>
            </a:r>
            <a:r>
              <a:rPr lang="en-US" dirty="0">
                <a:latin typeface="Calibri" panose="020F0502020204030204" pitchFamily="34" charset="0"/>
                <a:ea typeface="Calibri" panose="020F0502020204030204" pitchFamily="34" charset="0"/>
                <a:cs typeface="Times New Roman" panose="02020603050405020304" pitchFamily="18" charset="0"/>
              </a:rPr>
              <a:t>n established network of organizations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85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2C8E3DE0-66CF-488E-AADE-81D9F377ED9F}"/>
              </a:ext>
            </a:extLst>
          </p:cNvPr>
          <p:cNvSpPr/>
          <p:nvPr/>
        </p:nvSpPr>
        <p:spPr>
          <a:xfrm>
            <a:off x="5745384" y="4222361"/>
            <a:ext cx="1386823" cy="1070872"/>
          </a:xfrm>
          <a:prstGeom prst="rightArrow">
            <a:avLst/>
          </a:prstGeo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01569190-7864-4717-97C8-0995D3F2344C}"/>
              </a:ext>
            </a:extLst>
          </p:cNvPr>
          <p:cNvSpPr>
            <a:spLocks noGrp="1"/>
          </p:cNvSpPr>
          <p:nvPr>
            <p:ph type="title"/>
          </p:nvPr>
        </p:nvSpPr>
        <p:spPr/>
        <p:txBody>
          <a:bodyPr/>
          <a:lstStyle/>
          <a:p>
            <a:r>
              <a:rPr lang="en-US" dirty="0"/>
              <a:t>Reve’s Current Challenges and Objective</a:t>
            </a:r>
          </a:p>
        </p:txBody>
      </p:sp>
      <p:pic>
        <p:nvPicPr>
          <p:cNvPr id="6" name="Graphic 5" descr="Meeting">
            <a:extLst>
              <a:ext uri="{FF2B5EF4-FFF2-40B4-BE49-F238E27FC236}">
                <a16:creationId xmlns:a16="http://schemas.microsoft.com/office/drawing/2014/main" id="{A66223C6-9625-48EA-A2BC-D37EA1AC6F6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06779" y="3420820"/>
            <a:ext cx="914400" cy="914400"/>
          </a:xfrm>
          <a:prstGeom prst="rect">
            <a:avLst/>
          </a:prstGeom>
        </p:spPr>
      </p:pic>
      <p:sp>
        <p:nvSpPr>
          <p:cNvPr id="7" name="TextBox 6">
            <a:extLst>
              <a:ext uri="{FF2B5EF4-FFF2-40B4-BE49-F238E27FC236}">
                <a16:creationId xmlns:a16="http://schemas.microsoft.com/office/drawing/2014/main" id="{EE9501D0-8609-451D-AF78-1906F73CFD6D}"/>
              </a:ext>
            </a:extLst>
          </p:cNvPr>
          <p:cNvSpPr txBox="1"/>
          <p:nvPr/>
        </p:nvSpPr>
        <p:spPr>
          <a:xfrm>
            <a:off x="1365501" y="3595102"/>
            <a:ext cx="4565399" cy="646331"/>
          </a:xfrm>
          <a:prstGeom prst="rect">
            <a:avLst/>
          </a:prstGeom>
          <a:noFill/>
        </p:spPr>
        <p:txBody>
          <a:bodyPr wrap="square" rtlCol="0">
            <a:spAutoFit/>
          </a:bodyPr>
          <a:lstStyle/>
          <a:p>
            <a:r>
              <a:rPr lang="en-US" dirty="0"/>
              <a:t>Customers are generally  </a:t>
            </a:r>
            <a:r>
              <a:rPr lang="en-US" b="1" dirty="0"/>
              <a:t>Focused on Deliverables</a:t>
            </a:r>
            <a:endParaRPr lang="en-US" dirty="0"/>
          </a:p>
        </p:txBody>
      </p:sp>
      <p:pic>
        <p:nvPicPr>
          <p:cNvPr id="9" name="Graphic 8" descr="Iceberg">
            <a:extLst>
              <a:ext uri="{FF2B5EF4-FFF2-40B4-BE49-F238E27FC236}">
                <a16:creationId xmlns:a16="http://schemas.microsoft.com/office/drawing/2014/main" id="{4916669A-9207-474C-8CAA-BFA34A526FF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5846" y="4429006"/>
            <a:ext cx="914400" cy="914400"/>
          </a:xfrm>
          <a:prstGeom prst="rect">
            <a:avLst/>
          </a:prstGeom>
        </p:spPr>
      </p:pic>
      <p:sp>
        <p:nvSpPr>
          <p:cNvPr id="10" name="TextBox 9">
            <a:extLst>
              <a:ext uri="{FF2B5EF4-FFF2-40B4-BE49-F238E27FC236}">
                <a16:creationId xmlns:a16="http://schemas.microsoft.com/office/drawing/2014/main" id="{FAA9D886-1AC7-4F08-9380-D536F9014CA3}"/>
              </a:ext>
            </a:extLst>
          </p:cNvPr>
          <p:cNvSpPr txBox="1"/>
          <p:nvPr/>
        </p:nvSpPr>
        <p:spPr>
          <a:xfrm>
            <a:off x="1376872" y="4563040"/>
            <a:ext cx="4935072" cy="646331"/>
          </a:xfrm>
          <a:prstGeom prst="rect">
            <a:avLst/>
          </a:prstGeom>
          <a:noFill/>
        </p:spPr>
        <p:txBody>
          <a:bodyPr wrap="square" rtlCol="0">
            <a:spAutoFit/>
          </a:bodyPr>
          <a:lstStyle/>
          <a:p>
            <a:r>
              <a:rPr lang="en-US" dirty="0"/>
              <a:t>The </a:t>
            </a:r>
            <a:r>
              <a:rPr lang="en-US" b="1" dirty="0"/>
              <a:t>complexity of onboarding </a:t>
            </a:r>
            <a:r>
              <a:rPr lang="en-US" dirty="0"/>
              <a:t>contract or consulting resources</a:t>
            </a:r>
          </a:p>
        </p:txBody>
      </p:sp>
      <p:pic>
        <p:nvPicPr>
          <p:cNvPr id="12" name="Graphic 11" descr="Group of men">
            <a:extLst>
              <a:ext uri="{FF2B5EF4-FFF2-40B4-BE49-F238E27FC236}">
                <a16:creationId xmlns:a16="http://schemas.microsoft.com/office/drawing/2014/main" id="{7705B3C9-049C-45D6-9EAE-C5C4F778C05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06779" y="5530978"/>
            <a:ext cx="914400" cy="914400"/>
          </a:xfrm>
          <a:prstGeom prst="rect">
            <a:avLst/>
          </a:prstGeom>
        </p:spPr>
      </p:pic>
      <p:sp>
        <p:nvSpPr>
          <p:cNvPr id="13" name="TextBox 12">
            <a:extLst>
              <a:ext uri="{FF2B5EF4-FFF2-40B4-BE49-F238E27FC236}">
                <a16:creationId xmlns:a16="http://schemas.microsoft.com/office/drawing/2014/main" id="{B7F248A4-1C1E-4582-AAA2-64C996317AAD}"/>
              </a:ext>
            </a:extLst>
          </p:cNvPr>
          <p:cNvSpPr txBox="1"/>
          <p:nvPr/>
        </p:nvSpPr>
        <p:spPr>
          <a:xfrm>
            <a:off x="1252517" y="5710234"/>
            <a:ext cx="4935072" cy="646331"/>
          </a:xfrm>
          <a:prstGeom prst="rect">
            <a:avLst/>
          </a:prstGeom>
          <a:noFill/>
        </p:spPr>
        <p:txBody>
          <a:bodyPr wrap="square" rtlCol="0">
            <a:spAutoFit/>
          </a:bodyPr>
          <a:lstStyle/>
          <a:p>
            <a:r>
              <a:rPr lang="en-US" dirty="0"/>
              <a:t>Building </a:t>
            </a:r>
            <a:r>
              <a:rPr lang="en-US" b="1" dirty="0"/>
              <a:t>diverse talent pipelines </a:t>
            </a:r>
            <a:r>
              <a:rPr lang="en-US" dirty="0"/>
              <a:t>is not the primary focus of engagement</a:t>
            </a:r>
          </a:p>
        </p:txBody>
      </p:sp>
      <p:sp>
        <p:nvSpPr>
          <p:cNvPr id="11" name="TextBox 10">
            <a:extLst>
              <a:ext uri="{FF2B5EF4-FFF2-40B4-BE49-F238E27FC236}">
                <a16:creationId xmlns:a16="http://schemas.microsoft.com/office/drawing/2014/main" id="{8D01C65F-CE72-4FE4-B4B4-7F70DAED3D68}"/>
              </a:ext>
            </a:extLst>
          </p:cNvPr>
          <p:cNvSpPr txBox="1"/>
          <p:nvPr/>
        </p:nvSpPr>
        <p:spPr>
          <a:xfrm>
            <a:off x="332389" y="1842877"/>
            <a:ext cx="11516626" cy="1070871"/>
          </a:xfrm>
          <a:prstGeom prst="rect">
            <a:avLst/>
          </a:prstGeom>
          <a:noFill/>
          <a:ln>
            <a:solidFill>
              <a:schemeClr val="tx2"/>
            </a:solidFill>
          </a:ln>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Strategic Objective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Reve seeks to shift its customer base from smaller organizations to larger organizations in the Twin Cities while maintaining the company’s mission to “empower students to dream with direction through pathways to digital careers.”</a:t>
            </a:r>
          </a:p>
        </p:txBody>
      </p:sp>
      <p:sp>
        <p:nvSpPr>
          <p:cNvPr id="17" name="TextBox 16">
            <a:extLst>
              <a:ext uri="{FF2B5EF4-FFF2-40B4-BE49-F238E27FC236}">
                <a16:creationId xmlns:a16="http://schemas.microsoft.com/office/drawing/2014/main" id="{71EE059F-26AF-410F-B542-C0493BC28B93}"/>
              </a:ext>
            </a:extLst>
          </p:cNvPr>
          <p:cNvSpPr txBox="1"/>
          <p:nvPr/>
        </p:nvSpPr>
        <p:spPr>
          <a:xfrm>
            <a:off x="1952861" y="3038635"/>
            <a:ext cx="2964786" cy="400110"/>
          </a:xfrm>
          <a:prstGeom prst="rect">
            <a:avLst/>
          </a:prstGeom>
          <a:noFill/>
        </p:spPr>
        <p:txBody>
          <a:bodyPr wrap="none" rtlCol="0">
            <a:spAutoFit/>
          </a:bodyPr>
          <a:lstStyle/>
          <a:p>
            <a:r>
              <a:rPr lang="en-US" sz="2000" b="1" u="sng" dirty="0"/>
              <a:t>Challenges/Opportunities</a:t>
            </a:r>
          </a:p>
        </p:txBody>
      </p:sp>
      <p:sp>
        <p:nvSpPr>
          <p:cNvPr id="18" name="TextBox 17">
            <a:extLst>
              <a:ext uri="{FF2B5EF4-FFF2-40B4-BE49-F238E27FC236}">
                <a16:creationId xmlns:a16="http://schemas.microsoft.com/office/drawing/2014/main" id="{98298EC6-78A6-42E3-8C13-9402C4C65055}"/>
              </a:ext>
            </a:extLst>
          </p:cNvPr>
          <p:cNvSpPr txBox="1"/>
          <p:nvPr/>
        </p:nvSpPr>
        <p:spPr>
          <a:xfrm>
            <a:off x="8614116" y="3043064"/>
            <a:ext cx="2207849" cy="400110"/>
          </a:xfrm>
          <a:prstGeom prst="rect">
            <a:avLst/>
          </a:prstGeom>
          <a:noFill/>
        </p:spPr>
        <p:txBody>
          <a:bodyPr wrap="none" rtlCol="0">
            <a:spAutoFit/>
          </a:bodyPr>
          <a:lstStyle/>
          <a:p>
            <a:r>
              <a:rPr lang="en-US" sz="2000" b="1" u="sng" dirty="0"/>
              <a:t>Proposed Changes</a:t>
            </a:r>
          </a:p>
        </p:txBody>
      </p:sp>
      <p:sp>
        <p:nvSpPr>
          <p:cNvPr id="20" name="TextBox 19">
            <a:extLst>
              <a:ext uri="{FF2B5EF4-FFF2-40B4-BE49-F238E27FC236}">
                <a16:creationId xmlns:a16="http://schemas.microsoft.com/office/drawing/2014/main" id="{FA22EDAF-D803-420C-869E-6C4355C68B61}"/>
              </a:ext>
            </a:extLst>
          </p:cNvPr>
          <p:cNvSpPr txBox="1"/>
          <p:nvPr/>
        </p:nvSpPr>
        <p:spPr>
          <a:xfrm>
            <a:off x="7907696" y="3899196"/>
            <a:ext cx="4115611" cy="646331"/>
          </a:xfrm>
          <a:prstGeom prst="rect">
            <a:avLst/>
          </a:prstGeom>
          <a:noFill/>
        </p:spPr>
        <p:txBody>
          <a:bodyPr wrap="square" rtlCol="0">
            <a:spAutoFit/>
          </a:bodyPr>
          <a:lstStyle/>
          <a:p>
            <a:r>
              <a:rPr lang="en-US" dirty="0"/>
              <a:t>Build pipeline of large organizations with a diversity focus</a:t>
            </a:r>
          </a:p>
        </p:txBody>
      </p:sp>
      <p:sp>
        <p:nvSpPr>
          <p:cNvPr id="21" name="Flowchart: Connector 20">
            <a:extLst>
              <a:ext uri="{FF2B5EF4-FFF2-40B4-BE49-F238E27FC236}">
                <a16:creationId xmlns:a16="http://schemas.microsoft.com/office/drawing/2014/main" id="{6AA5A131-6E8F-41B2-A6FC-B13184B6D549}"/>
              </a:ext>
            </a:extLst>
          </p:cNvPr>
          <p:cNvSpPr/>
          <p:nvPr/>
        </p:nvSpPr>
        <p:spPr>
          <a:xfrm>
            <a:off x="7227950" y="3993762"/>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2" name="Flowchart: Connector 21">
            <a:extLst>
              <a:ext uri="{FF2B5EF4-FFF2-40B4-BE49-F238E27FC236}">
                <a16:creationId xmlns:a16="http://schemas.microsoft.com/office/drawing/2014/main" id="{3B57CE16-66EF-487C-A4B8-B2FB5FA09F2B}"/>
              </a:ext>
            </a:extLst>
          </p:cNvPr>
          <p:cNvSpPr/>
          <p:nvPr/>
        </p:nvSpPr>
        <p:spPr>
          <a:xfrm>
            <a:off x="7227950" y="5253034"/>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3" name="TextBox 22">
            <a:extLst>
              <a:ext uri="{FF2B5EF4-FFF2-40B4-BE49-F238E27FC236}">
                <a16:creationId xmlns:a16="http://schemas.microsoft.com/office/drawing/2014/main" id="{D309972D-9392-4B51-83EB-0A18F55A49B5}"/>
              </a:ext>
            </a:extLst>
          </p:cNvPr>
          <p:cNvSpPr txBox="1"/>
          <p:nvPr/>
        </p:nvSpPr>
        <p:spPr>
          <a:xfrm>
            <a:off x="8018624" y="5069313"/>
            <a:ext cx="4004683" cy="923330"/>
          </a:xfrm>
          <a:prstGeom prst="rect">
            <a:avLst/>
          </a:prstGeom>
          <a:noFill/>
        </p:spPr>
        <p:txBody>
          <a:bodyPr wrap="square" rtlCol="0">
            <a:spAutoFit/>
          </a:bodyPr>
          <a:lstStyle/>
          <a:p>
            <a:r>
              <a:rPr lang="en-US" dirty="0"/>
              <a:t>Use revival and other events to showcase the new design challenge service</a:t>
            </a:r>
          </a:p>
        </p:txBody>
      </p:sp>
    </p:spTree>
    <p:extLst>
      <p:ext uri="{BB962C8B-B14F-4D97-AF65-F5344CB8AC3E}">
        <p14:creationId xmlns:p14="http://schemas.microsoft.com/office/powerpoint/2010/main" val="315534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4271-481C-4A14-B2B7-A62BD8F3BB1A}"/>
              </a:ext>
            </a:extLst>
          </p:cNvPr>
          <p:cNvSpPr>
            <a:spLocks noGrp="1"/>
          </p:cNvSpPr>
          <p:nvPr>
            <p:ph type="title"/>
          </p:nvPr>
        </p:nvSpPr>
        <p:spPr/>
        <p:txBody>
          <a:bodyPr/>
          <a:lstStyle/>
          <a:p>
            <a:r>
              <a:rPr lang="en-US" dirty="0"/>
              <a:t>Diversity is a source of strategic alignment</a:t>
            </a:r>
          </a:p>
        </p:txBody>
      </p:sp>
      <p:pic>
        <p:nvPicPr>
          <p:cNvPr id="3" name="Picture 2">
            <a:extLst>
              <a:ext uri="{FF2B5EF4-FFF2-40B4-BE49-F238E27FC236}">
                <a16:creationId xmlns:a16="http://schemas.microsoft.com/office/drawing/2014/main" id="{B20BD574-D6D1-4040-B9FB-B06720E392ED}"/>
              </a:ext>
            </a:extLst>
          </p:cNvPr>
          <p:cNvPicPr>
            <a:picLocks noChangeAspect="1"/>
          </p:cNvPicPr>
          <p:nvPr/>
        </p:nvPicPr>
        <p:blipFill>
          <a:blip r:embed="rId3"/>
          <a:stretch>
            <a:fillRect/>
          </a:stretch>
        </p:blipFill>
        <p:spPr>
          <a:xfrm>
            <a:off x="380965" y="1868169"/>
            <a:ext cx="5367706" cy="1579377"/>
          </a:xfrm>
          <a:prstGeom prst="rect">
            <a:avLst/>
          </a:prstGeom>
          <a:effectLst>
            <a:outerShdw blurRad="50800" dist="38100" dir="5400000" algn="t" rotWithShape="0">
              <a:prstClr val="black">
                <a:alpha val="40000"/>
              </a:prstClr>
            </a:outerShdw>
          </a:effectLst>
        </p:spPr>
      </p:pic>
      <p:sp>
        <p:nvSpPr>
          <p:cNvPr id="4" name="TextBox 3">
            <a:extLst>
              <a:ext uri="{FF2B5EF4-FFF2-40B4-BE49-F238E27FC236}">
                <a16:creationId xmlns:a16="http://schemas.microsoft.com/office/drawing/2014/main" id="{25515DD9-8309-405A-BA69-B458FD4D9A35}"/>
              </a:ext>
            </a:extLst>
          </p:cNvPr>
          <p:cNvSpPr txBox="1"/>
          <p:nvPr/>
        </p:nvSpPr>
        <p:spPr>
          <a:xfrm>
            <a:off x="6337004" y="1717990"/>
            <a:ext cx="5603359" cy="1815882"/>
          </a:xfrm>
          <a:prstGeom prst="rect">
            <a:avLst/>
          </a:prstGeom>
          <a:noFill/>
        </p:spPr>
        <p:txBody>
          <a:bodyPr wrap="square" rtlCol="0">
            <a:spAutoFit/>
          </a:bodyPr>
          <a:lstStyle/>
          <a:p>
            <a:pPr marL="285750" indent="-285750">
              <a:buFont typeface="Arial" panose="020B0604020202020204" pitchFamily="34" charset="0"/>
              <a:buChar char="•"/>
            </a:pPr>
            <a:r>
              <a:rPr lang="en-US" sz="1600" dirty="0"/>
              <a:t>There is clear evidence that diversity drives enhanced financial performance</a:t>
            </a:r>
          </a:p>
          <a:p>
            <a:pPr marL="285750" indent="-285750">
              <a:buFont typeface="Arial" panose="020B0604020202020204" pitchFamily="34" charset="0"/>
              <a:buChar char="•"/>
            </a:pPr>
            <a:r>
              <a:rPr lang="en-US" sz="1600" dirty="0"/>
              <a:t>In the United States, there is a linear relationship between racial and ethnic diversity and better financial performance: for every 10 percent increase in racial and ethnic diversity on the senior-executive team, earnings before interest and taxes (EBIT) rise 0.8 percent.</a:t>
            </a:r>
          </a:p>
        </p:txBody>
      </p:sp>
      <p:sp>
        <p:nvSpPr>
          <p:cNvPr id="13" name="TextBox 12">
            <a:extLst>
              <a:ext uri="{FF2B5EF4-FFF2-40B4-BE49-F238E27FC236}">
                <a16:creationId xmlns:a16="http://schemas.microsoft.com/office/drawing/2014/main" id="{74BD7E6E-7128-4E74-91F5-3E8BBEECB53C}"/>
              </a:ext>
            </a:extLst>
          </p:cNvPr>
          <p:cNvSpPr txBox="1"/>
          <p:nvPr/>
        </p:nvSpPr>
        <p:spPr>
          <a:xfrm>
            <a:off x="7462547" y="6128342"/>
            <a:ext cx="4775025" cy="830997"/>
          </a:xfrm>
          <a:prstGeom prst="rect">
            <a:avLst/>
          </a:prstGeom>
          <a:noFill/>
        </p:spPr>
        <p:txBody>
          <a:bodyPr wrap="none" rtlCol="0">
            <a:spAutoFit/>
          </a:bodyPr>
          <a:lstStyle/>
          <a:p>
            <a:r>
              <a:rPr lang="en-US" sz="1200" dirty="0">
                <a:solidFill>
                  <a:schemeClr val="bg1">
                    <a:lumMod val="75000"/>
                  </a:schemeClr>
                </a:solidFill>
              </a:rPr>
              <a:t>*      “How Diversity can Drive Innovation” Harvard Business Review</a:t>
            </a:r>
          </a:p>
          <a:p>
            <a:r>
              <a:rPr lang="en-US" sz="1200" dirty="0">
                <a:solidFill>
                  <a:schemeClr val="bg1">
                    <a:lumMod val="75000"/>
                  </a:schemeClr>
                </a:solidFill>
              </a:rPr>
              <a:t>**   “Fixing the Flawed Approach to Diversity” Boston Consulting Group</a:t>
            </a:r>
          </a:p>
          <a:p>
            <a:r>
              <a:rPr lang="en-US" sz="1200" dirty="0">
                <a:solidFill>
                  <a:schemeClr val="bg1">
                    <a:lumMod val="75000"/>
                  </a:schemeClr>
                </a:solidFill>
              </a:rPr>
              <a:t>*** “Why diversity matters” McKinsey &amp; Company</a:t>
            </a:r>
          </a:p>
          <a:p>
            <a:endParaRPr lang="en-US" sz="1200" dirty="0">
              <a:solidFill>
                <a:schemeClr val="bg1">
                  <a:lumMod val="75000"/>
                </a:schemeClr>
              </a:solidFill>
            </a:endParaRPr>
          </a:p>
        </p:txBody>
      </p:sp>
      <p:cxnSp>
        <p:nvCxnSpPr>
          <p:cNvPr id="14" name="Straight Connector 13">
            <a:extLst>
              <a:ext uri="{FF2B5EF4-FFF2-40B4-BE49-F238E27FC236}">
                <a16:creationId xmlns:a16="http://schemas.microsoft.com/office/drawing/2014/main" id="{32365E69-6B80-4AA9-A599-561B06639359}"/>
              </a:ext>
            </a:extLst>
          </p:cNvPr>
          <p:cNvCxnSpPr>
            <a:cxnSpLocks/>
          </p:cNvCxnSpPr>
          <p:nvPr/>
        </p:nvCxnSpPr>
        <p:spPr>
          <a:xfrm>
            <a:off x="6096000" y="1717990"/>
            <a:ext cx="0" cy="2045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9E0907E-049A-4353-A4B2-6CDDB4F16032}"/>
              </a:ext>
            </a:extLst>
          </p:cNvPr>
          <p:cNvCxnSpPr>
            <a:cxnSpLocks/>
          </p:cNvCxnSpPr>
          <p:nvPr/>
        </p:nvCxnSpPr>
        <p:spPr>
          <a:xfrm flipH="1">
            <a:off x="380965" y="3763926"/>
            <a:ext cx="11336114"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021E22E-6CDB-4EA1-ACE4-13947C99CF81}"/>
              </a:ext>
            </a:extLst>
          </p:cNvPr>
          <p:cNvSpPr txBox="1"/>
          <p:nvPr/>
        </p:nvSpPr>
        <p:spPr>
          <a:xfrm>
            <a:off x="7354061" y="3814349"/>
            <a:ext cx="2376741" cy="400110"/>
          </a:xfrm>
          <a:prstGeom prst="rect">
            <a:avLst/>
          </a:prstGeom>
          <a:noFill/>
        </p:spPr>
        <p:txBody>
          <a:bodyPr wrap="none" rtlCol="0">
            <a:spAutoFit/>
          </a:bodyPr>
          <a:lstStyle/>
          <a:p>
            <a:r>
              <a:rPr lang="en-US" sz="2000" b="1" u="sng" dirty="0"/>
              <a:t>Diversity Disconnect</a:t>
            </a:r>
          </a:p>
        </p:txBody>
      </p:sp>
      <p:sp>
        <p:nvSpPr>
          <p:cNvPr id="21" name="TextBox 20">
            <a:extLst>
              <a:ext uri="{FF2B5EF4-FFF2-40B4-BE49-F238E27FC236}">
                <a16:creationId xmlns:a16="http://schemas.microsoft.com/office/drawing/2014/main" id="{135AFD56-1A65-4D03-9E06-61014D47D0DA}"/>
              </a:ext>
            </a:extLst>
          </p:cNvPr>
          <p:cNvSpPr txBox="1"/>
          <p:nvPr/>
        </p:nvSpPr>
        <p:spPr>
          <a:xfrm>
            <a:off x="2341335" y="3858717"/>
            <a:ext cx="2557175" cy="400110"/>
          </a:xfrm>
          <a:prstGeom prst="rect">
            <a:avLst/>
          </a:prstGeom>
          <a:noFill/>
        </p:spPr>
        <p:txBody>
          <a:bodyPr wrap="none" rtlCol="0">
            <a:spAutoFit/>
          </a:bodyPr>
          <a:lstStyle/>
          <a:p>
            <a:r>
              <a:rPr lang="en-US" sz="2000" b="1" u="sng" dirty="0"/>
              <a:t>Continued Investment</a:t>
            </a:r>
          </a:p>
        </p:txBody>
      </p:sp>
      <p:sp>
        <p:nvSpPr>
          <p:cNvPr id="22" name="TextBox 21">
            <a:extLst>
              <a:ext uri="{FF2B5EF4-FFF2-40B4-BE49-F238E27FC236}">
                <a16:creationId xmlns:a16="http://schemas.microsoft.com/office/drawing/2014/main" id="{1D8D58A2-07D3-4E8A-987F-01608D6A8B95}"/>
              </a:ext>
            </a:extLst>
          </p:cNvPr>
          <p:cNvSpPr txBox="1"/>
          <p:nvPr/>
        </p:nvSpPr>
        <p:spPr>
          <a:xfrm>
            <a:off x="8331101" y="4262156"/>
            <a:ext cx="1996424" cy="1477328"/>
          </a:xfrm>
          <a:prstGeom prst="rect">
            <a:avLst/>
          </a:prstGeom>
          <a:noFill/>
          <a:ln>
            <a:noFill/>
          </a:ln>
        </p:spPr>
        <p:txBody>
          <a:bodyPr wrap="square" rtlCol="0">
            <a:spAutoFit/>
          </a:bodyPr>
          <a:lstStyle/>
          <a:p>
            <a:pPr algn="ctr"/>
            <a:r>
              <a:rPr lang="en-US" i="1" dirty="0">
                <a:latin typeface="Calibri" panose="020F0502020204030204" pitchFamily="34" charset="0"/>
                <a:ea typeface="Calibri" panose="020F0502020204030204" pitchFamily="34" charset="0"/>
              </a:rPr>
              <a:t>of those responding to a survey work at companies that </a:t>
            </a:r>
            <a:r>
              <a:rPr lang="en-US" b="1" i="1" dirty="0">
                <a:latin typeface="Calibri" panose="020F0502020204030204" pitchFamily="34" charset="0"/>
                <a:ea typeface="Calibri" panose="020F0502020204030204" pitchFamily="34" charset="0"/>
              </a:rPr>
              <a:t>lack diversity</a:t>
            </a:r>
            <a:r>
              <a:rPr lang="en-US" i="1" dirty="0">
                <a:latin typeface="Calibri" panose="020F0502020204030204" pitchFamily="34" charset="0"/>
                <a:ea typeface="Calibri" panose="020F0502020204030204" pitchFamily="34" charset="0"/>
              </a:rPr>
              <a:t>* </a:t>
            </a:r>
            <a:endParaRPr lang="en-US" i="1" dirty="0"/>
          </a:p>
        </p:txBody>
      </p:sp>
      <p:sp>
        <p:nvSpPr>
          <p:cNvPr id="24" name="TextBox 23">
            <a:extLst>
              <a:ext uri="{FF2B5EF4-FFF2-40B4-BE49-F238E27FC236}">
                <a16:creationId xmlns:a16="http://schemas.microsoft.com/office/drawing/2014/main" id="{D66A258D-13DE-4CD3-89BC-5FB0D333F05A}"/>
              </a:ext>
            </a:extLst>
          </p:cNvPr>
          <p:cNvSpPr txBox="1"/>
          <p:nvPr/>
        </p:nvSpPr>
        <p:spPr>
          <a:xfrm>
            <a:off x="7044906" y="4512675"/>
            <a:ext cx="1497526" cy="923330"/>
          </a:xfrm>
          <a:prstGeom prst="rect">
            <a:avLst/>
          </a:prstGeom>
          <a:noFill/>
        </p:spPr>
        <p:txBody>
          <a:bodyPr wrap="none" rtlCol="0">
            <a:spAutoFit/>
          </a:bodyPr>
          <a:lstStyle/>
          <a:p>
            <a:r>
              <a:rPr lang="en-US" sz="5400" b="1" dirty="0">
                <a:solidFill>
                  <a:schemeClr val="accent1"/>
                </a:solidFill>
              </a:rPr>
              <a:t>78%</a:t>
            </a:r>
          </a:p>
        </p:txBody>
      </p:sp>
      <p:sp>
        <p:nvSpPr>
          <p:cNvPr id="25" name="TextBox 24">
            <a:extLst>
              <a:ext uri="{FF2B5EF4-FFF2-40B4-BE49-F238E27FC236}">
                <a16:creationId xmlns:a16="http://schemas.microsoft.com/office/drawing/2014/main" id="{A0DD5DC0-9155-43F7-9CA2-268DA2A98223}"/>
              </a:ext>
            </a:extLst>
          </p:cNvPr>
          <p:cNvSpPr txBox="1"/>
          <p:nvPr/>
        </p:nvSpPr>
        <p:spPr>
          <a:xfrm>
            <a:off x="1194537" y="4551373"/>
            <a:ext cx="1497526" cy="923330"/>
          </a:xfrm>
          <a:prstGeom prst="rect">
            <a:avLst/>
          </a:prstGeom>
          <a:noFill/>
        </p:spPr>
        <p:txBody>
          <a:bodyPr wrap="none" rtlCol="0">
            <a:spAutoFit/>
          </a:bodyPr>
          <a:lstStyle/>
          <a:p>
            <a:r>
              <a:rPr lang="en-US" sz="5400" b="1" dirty="0">
                <a:solidFill>
                  <a:schemeClr val="accent1"/>
                </a:solidFill>
              </a:rPr>
              <a:t>98%</a:t>
            </a:r>
          </a:p>
        </p:txBody>
      </p:sp>
      <p:sp>
        <p:nvSpPr>
          <p:cNvPr id="26" name="TextBox 25">
            <a:extLst>
              <a:ext uri="{FF2B5EF4-FFF2-40B4-BE49-F238E27FC236}">
                <a16:creationId xmlns:a16="http://schemas.microsoft.com/office/drawing/2014/main" id="{AC1CC1F8-68E5-4CA8-9E02-6099DDC390C3}"/>
              </a:ext>
            </a:extLst>
          </p:cNvPr>
          <p:cNvSpPr txBox="1"/>
          <p:nvPr/>
        </p:nvSpPr>
        <p:spPr>
          <a:xfrm>
            <a:off x="2567364" y="4382789"/>
            <a:ext cx="2328529" cy="1477328"/>
          </a:xfrm>
          <a:prstGeom prst="rect">
            <a:avLst/>
          </a:prstGeom>
          <a:noFill/>
          <a:ln>
            <a:noFill/>
          </a:ln>
        </p:spPr>
        <p:txBody>
          <a:bodyPr wrap="square" rtlCol="0">
            <a:spAutoFit/>
          </a:bodyPr>
          <a:lstStyle/>
          <a:p>
            <a:pPr algn="ctr"/>
            <a:r>
              <a:rPr lang="en-US" i="1" dirty="0">
                <a:latin typeface="Calibri" panose="020F0502020204030204" pitchFamily="34" charset="0"/>
                <a:ea typeface="Calibri" panose="020F0502020204030204" pitchFamily="34" charset="0"/>
              </a:rPr>
              <a:t>of those responding to a survey </a:t>
            </a:r>
            <a:r>
              <a:rPr lang="en-US" b="1" i="1" dirty="0">
                <a:latin typeface="Calibri" panose="020F0502020204030204" pitchFamily="34" charset="0"/>
                <a:ea typeface="Calibri" panose="020F0502020204030204" pitchFamily="34" charset="0"/>
              </a:rPr>
              <a:t>have diversity programs</a:t>
            </a:r>
            <a:r>
              <a:rPr lang="en-US" i="1" dirty="0">
                <a:latin typeface="Calibri" panose="020F0502020204030204" pitchFamily="34" charset="0"/>
                <a:ea typeface="Calibri" panose="020F0502020204030204" pitchFamily="34" charset="0"/>
              </a:rPr>
              <a:t> in place to address gaps**</a:t>
            </a:r>
            <a:endParaRPr lang="en-US" i="1" dirty="0"/>
          </a:p>
        </p:txBody>
      </p:sp>
      <p:sp>
        <p:nvSpPr>
          <p:cNvPr id="35" name="TextBox 34">
            <a:extLst>
              <a:ext uri="{FF2B5EF4-FFF2-40B4-BE49-F238E27FC236}">
                <a16:creationId xmlns:a16="http://schemas.microsoft.com/office/drawing/2014/main" id="{FB9BC5A9-33FF-43CA-8BF5-BE4991547615}"/>
              </a:ext>
            </a:extLst>
          </p:cNvPr>
          <p:cNvSpPr txBox="1"/>
          <p:nvPr/>
        </p:nvSpPr>
        <p:spPr>
          <a:xfrm>
            <a:off x="5294544" y="3265338"/>
            <a:ext cx="453970" cy="276999"/>
          </a:xfrm>
          <a:prstGeom prst="rect">
            <a:avLst/>
          </a:prstGeom>
          <a:noFill/>
        </p:spPr>
        <p:txBody>
          <a:bodyPr wrap="none" rtlCol="0">
            <a:spAutoFit/>
          </a:bodyPr>
          <a:lstStyle/>
          <a:p>
            <a:r>
              <a:rPr lang="en-US" sz="1200" dirty="0"/>
              <a:t>***</a:t>
            </a:r>
          </a:p>
        </p:txBody>
      </p:sp>
      <p:sp>
        <p:nvSpPr>
          <p:cNvPr id="5" name="Not Equal 4">
            <a:extLst>
              <a:ext uri="{FF2B5EF4-FFF2-40B4-BE49-F238E27FC236}">
                <a16:creationId xmlns:a16="http://schemas.microsoft.com/office/drawing/2014/main" id="{54C88CC7-2267-4E80-ABBA-4ECCF4523837}"/>
              </a:ext>
            </a:extLst>
          </p:cNvPr>
          <p:cNvSpPr/>
          <p:nvPr/>
        </p:nvSpPr>
        <p:spPr>
          <a:xfrm>
            <a:off x="5667454" y="4511236"/>
            <a:ext cx="914400" cy="914400"/>
          </a:xfrm>
          <a:prstGeom prst="mathNotEqual">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058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884C-74C5-4BE4-8EBC-3A7F57E3A625}"/>
              </a:ext>
            </a:extLst>
          </p:cNvPr>
          <p:cNvSpPr>
            <a:spLocks noGrp="1"/>
          </p:cNvSpPr>
          <p:nvPr>
            <p:ph type="title"/>
          </p:nvPr>
        </p:nvSpPr>
        <p:spPr/>
        <p:txBody>
          <a:bodyPr/>
          <a:lstStyle/>
          <a:p>
            <a:r>
              <a:rPr lang="en-US" dirty="0"/>
              <a:t>Use Diversity to Target and connect with customers</a:t>
            </a:r>
          </a:p>
        </p:txBody>
      </p:sp>
      <p:sp>
        <p:nvSpPr>
          <p:cNvPr id="4" name="Flowchart: Connector 3">
            <a:extLst>
              <a:ext uri="{FF2B5EF4-FFF2-40B4-BE49-F238E27FC236}">
                <a16:creationId xmlns:a16="http://schemas.microsoft.com/office/drawing/2014/main" id="{FB375292-C388-4E49-8229-AD5ECC74D981}"/>
              </a:ext>
            </a:extLst>
          </p:cNvPr>
          <p:cNvSpPr/>
          <p:nvPr/>
        </p:nvSpPr>
        <p:spPr>
          <a:xfrm>
            <a:off x="118694" y="1186306"/>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4" name="Rectangle 13">
            <a:extLst>
              <a:ext uri="{FF2B5EF4-FFF2-40B4-BE49-F238E27FC236}">
                <a16:creationId xmlns:a16="http://schemas.microsoft.com/office/drawing/2014/main" id="{E6D580B5-375B-4003-9238-828073A8D2FC}"/>
              </a:ext>
            </a:extLst>
          </p:cNvPr>
          <p:cNvSpPr/>
          <p:nvPr/>
        </p:nvSpPr>
        <p:spPr>
          <a:xfrm>
            <a:off x="6826102" y="1977655"/>
            <a:ext cx="4779408" cy="425302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t"/>
          <a:lstStyle/>
          <a:p>
            <a:r>
              <a:rPr lang="en-US" sz="2400" b="1" dirty="0">
                <a:solidFill>
                  <a:schemeClr val="bg1"/>
                </a:solidFill>
              </a:rPr>
              <a:t>Benefits</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Engage budget owners within the strategic context of </a:t>
            </a:r>
            <a:r>
              <a:rPr lang="en-US" b="1" dirty="0">
                <a:solidFill>
                  <a:schemeClr val="bg1"/>
                </a:solidFill>
              </a:rPr>
              <a:t>building diverse talent pipelines </a:t>
            </a:r>
            <a:r>
              <a:rPr lang="en-US" dirty="0">
                <a:solidFill>
                  <a:schemeClr val="bg1"/>
                </a:solidFill>
              </a:rPr>
              <a:t>aligned to both Reve and Customer diversity initiative outcomes</a:t>
            </a:r>
          </a:p>
          <a:p>
            <a:pPr marL="285750" indent="-285750">
              <a:buFont typeface="Arial" panose="020B0604020202020204" pitchFamily="34" charset="0"/>
              <a:buChar char="•"/>
            </a:pPr>
            <a:r>
              <a:rPr lang="en-US" dirty="0">
                <a:solidFill>
                  <a:schemeClr val="bg1"/>
                </a:solidFill>
              </a:rPr>
              <a:t>Organizations with diverse leadership teams </a:t>
            </a:r>
            <a:r>
              <a:rPr lang="en-US" b="1" dirty="0">
                <a:solidFill>
                  <a:schemeClr val="bg1"/>
                </a:solidFill>
              </a:rPr>
              <a:t>have a better understanding</a:t>
            </a:r>
            <a:r>
              <a:rPr lang="en-US" b="1" u="sng" dirty="0">
                <a:solidFill>
                  <a:schemeClr val="bg1"/>
                </a:solidFill>
              </a:rPr>
              <a:t> </a:t>
            </a:r>
            <a:r>
              <a:rPr lang="en-US" dirty="0">
                <a:solidFill>
                  <a:schemeClr val="bg1"/>
                </a:solidFill>
              </a:rPr>
              <a:t>of the challenges diverse candidates face</a:t>
            </a:r>
          </a:p>
          <a:p>
            <a:pPr marL="285750" indent="-285750">
              <a:buFont typeface="Arial" panose="020B0604020202020204" pitchFamily="34" charset="0"/>
              <a:buChar char="•"/>
            </a:pPr>
            <a:r>
              <a:rPr lang="en-US" dirty="0">
                <a:solidFill>
                  <a:schemeClr val="bg1"/>
                </a:solidFill>
              </a:rPr>
              <a:t>Larger organizations may have larger budgets, more </a:t>
            </a:r>
            <a:r>
              <a:rPr lang="en-US" b="1" dirty="0">
                <a:solidFill>
                  <a:schemeClr val="bg1"/>
                </a:solidFill>
              </a:rPr>
              <a:t>willingness to commit</a:t>
            </a:r>
            <a:r>
              <a:rPr lang="en-US" dirty="0">
                <a:solidFill>
                  <a:schemeClr val="bg1"/>
                </a:solidFill>
              </a:rPr>
              <a:t>, and </a:t>
            </a:r>
            <a:r>
              <a:rPr lang="en-US" b="1" dirty="0">
                <a:solidFill>
                  <a:schemeClr val="bg1"/>
                </a:solidFill>
              </a:rPr>
              <a:t>more experience </a:t>
            </a:r>
            <a:r>
              <a:rPr lang="en-US" dirty="0">
                <a:solidFill>
                  <a:schemeClr val="bg1"/>
                </a:solidFill>
              </a:rPr>
              <a:t>engaging partners like REVE</a:t>
            </a:r>
          </a:p>
        </p:txBody>
      </p:sp>
      <p:grpSp>
        <p:nvGrpSpPr>
          <p:cNvPr id="16" name="Group 15">
            <a:extLst>
              <a:ext uri="{FF2B5EF4-FFF2-40B4-BE49-F238E27FC236}">
                <a16:creationId xmlns:a16="http://schemas.microsoft.com/office/drawing/2014/main" id="{90F8ED5F-0320-4CA2-8A0B-84243C8F40A5}"/>
              </a:ext>
            </a:extLst>
          </p:cNvPr>
          <p:cNvGrpSpPr/>
          <p:nvPr/>
        </p:nvGrpSpPr>
        <p:grpSpPr>
          <a:xfrm>
            <a:off x="405244" y="1977654"/>
            <a:ext cx="5206665" cy="1663902"/>
            <a:chOff x="405244" y="1796897"/>
            <a:chExt cx="5206665" cy="1663902"/>
          </a:xfrm>
        </p:grpSpPr>
        <p:sp>
          <p:nvSpPr>
            <p:cNvPr id="11" name="Freeform: Shape 10">
              <a:extLst>
                <a:ext uri="{FF2B5EF4-FFF2-40B4-BE49-F238E27FC236}">
                  <a16:creationId xmlns:a16="http://schemas.microsoft.com/office/drawing/2014/main" id="{3EC44A7B-30FD-48F6-B374-8C19198E63C8}"/>
                </a:ext>
              </a:extLst>
            </p:cNvPr>
            <p:cNvSpPr/>
            <p:nvPr/>
          </p:nvSpPr>
          <p:spPr>
            <a:xfrm>
              <a:off x="405244" y="2269480"/>
              <a:ext cx="1735555" cy="1191319"/>
            </a:xfrm>
            <a:custGeom>
              <a:avLst/>
              <a:gdLst>
                <a:gd name="connsiteX0" fmla="*/ 0 w 1985532"/>
                <a:gd name="connsiteY0" fmla="*/ 0 h 1191319"/>
                <a:gd name="connsiteX1" fmla="*/ 1985532 w 1985532"/>
                <a:gd name="connsiteY1" fmla="*/ 0 h 1191319"/>
                <a:gd name="connsiteX2" fmla="*/ 1985532 w 1985532"/>
                <a:gd name="connsiteY2" fmla="*/ 1191319 h 1191319"/>
                <a:gd name="connsiteX3" fmla="*/ 0 w 1985532"/>
                <a:gd name="connsiteY3" fmla="*/ 1191319 h 1191319"/>
                <a:gd name="connsiteX4" fmla="*/ 0 w 1985532"/>
                <a:gd name="connsiteY4" fmla="*/ 0 h 1191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5532" h="1191319">
                  <a:moveTo>
                    <a:pt x="0" y="0"/>
                  </a:moveTo>
                  <a:lnTo>
                    <a:pt x="1985532" y="0"/>
                  </a:lnTo>
                  <a:lnTo>
                    <a:pt x="1985532" y="1191319"/>
                  </a:lnTo>
                  <a:lnTo>
                    <a:pt x="0" y="119131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kern="1200" dirty="0"/>
                <a:t>D&amp;I Leader</a:t>
              </a:r>
            </a:p>
          </p:txBody>
        </p:sp>
        <p:sp>
          <p:nvSpPr>
            <p:cNvPr id="12" name="Freeform: Shape 11">
              <a:extLst>
                <a:ext uri="{FF2B5EF4-FFF2-40B4-BE49-F238E27FC236}">
                  <a16:creationId xmlns:a16="http://schemas.microsoft.com/office/drawing/2014/main" id="{78D99086-61DF-4554-A2C0-B50AB4E2F775}"/>
                </a:ext>
              </a:extLst>
            </p:cNvPr>
            <p:cNvSpPr/>
            <p:nvPr/>
          </p:nvSpPr>
          <p:spPr>
            <a:xfrm>
              <a:off x="2140799" y="2269479"/>
              <a:ext cx="1735555" cy="1191319"/>
            </a:xfrm>
            <a:custGeom>
              <a:avLst/>
              <a:gdLst>
                <a:gd name="connsiteX0" fmla="*/ 0 w 1985532"/>
                <a:gd name="connsiteY0" fmla="*/ 0 h 1191319"/>
                <a:gd name="connsiteX1" fmla="*/ 1985532 w 1985532"/>
                <a:gd name="connsiteY1" fmla="*/ 0 h 1191319"/>
                <a:gd name="connsiteX2" fmla="*/ 1985532 w 1985532"/>
                <a:gd name="connsiteY2" fmla="*/ 1191319 h 1191319"/>
                <a:gd name="connsiteX3" fmla="*/ 0 w 1985532"/>
                <a:gd name="connsiteY3" fmla="*/ 1191319 h 1191319"/>
                <a:gd name="connsiteX4" fmla="*/ 0 w 1985532"/>
                <a:gd name="connsiteY4" fmla="*/ 0 h 1191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5532" h="1191319">
                  <a:moveTo>
                    <a:pt x="0" y="0"/>
                  </a:moveTo>
                  <a:lnTo>
                    <a:pt x="1985532" y="0"/>
                  </a:lnTo>
                  <a:lnTo>
                    <a:pt x="1985532" y="1191319"/>
                  </a:lnTo>
                  <a:lnTo>
                    <a:pt x="0" y="119131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kern="1200" dirty="0"/>
                <a:t>Diverse Leadership Teams</a:t>
              </a:r>
            </a:p>
          </p:txBody>
        </p:sp>
        <p:sp>
          <p:nvSpPr>
            <p:cNvPr id="13" name="Freeform: Shape 12">
              <a:extLst>
                <a:ext uri="{FF2B5EF4-FFF2-40B4-BE49-F238E27FC236}">
                  <a16:creationId xmlns:a16="http://schemas.microsoft.com/office/drawing/2014/main" id="{FD861F0E-BE4F-4275-894D-63FF7AC9352B}"/>
                </a:ext>
              </a:extLst>
            </p:cNvPr>
            <p:cNvSpPr/>
            <p:nvPr/>
          </p:nvSpPr>
          <p:spPr>
            <a:xfrm>
              <a:off x="3876354" y="2269479"/>
              <a:ext cx="1735555" cy="1191319"/>
            </a:xfrm>
            <a:custGeom>
              <a:avLst/>
              <a:gdLst>
                <a:gd name="connsiteX0" fmla="*/ 0 w 1985532"/>
                <a:gd name="connsiteY0" fmla="*/ 0 h 1191319"/>
                <a:gd name="connsiteX1" fmla="*/ 1985532 w 1985532"/>
                <a:gd name="connsiteY1" fmla="*/ 0 h 1191319"/>
                <a:gd name="connsiteX2" fmla="*/ 1985532 w 1985532"/>
                <a:gd name="connsiteY2" fmla="*/ 1191319 h 1191319"/>
                <a:gd name="connsiteX3" fmla="*/ 0 w 1985532"/>
                <a:gd name="connsiteY3" fmla="*/ 1191319 h 1191319"/>
                <a:gd name="connsiteX4" fmla="*/ 0 w 1985532"/>
                <a:gd name="connsiteY4" fmla="*/ 0 h 11913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5532" h="1191319">
                  <a:moveTo>
                    <a:pt x="0" y="0"/>
                  </a:moveTo>
                  <a:lnTo>
                    <a:pt x="1985532" y="0"/>
                  </a:lnTo>
                  <a:lnTo>
                    <a:pt x="1985532" y="1191319"/>
                  </a:lnTo>
                  <a:lnTo>
                    <a:pt x="0" y="1191319"/>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kern="1200" dirty="0"/>
                <a:t>Financial Viability</a:t>
              </a:r>
            </a:p>
          </p:txBody>
        </p:sp>
        <p:sp>
          <p:nvSpPr>
            <p:cNvPr id="15" name="Rectangle 14">
              <a:extLst>
                <a:ext uri="{FF2B5EF4-FFF2-40B4-BE49-F238E27FC236}">
                  <a16:creationId xmlns:a16="http://schemas.microsoft.com/office/drawing/2014/main" id="{34CB4AB0-4380-47D0-AF20-7E23F494D611}"/>
                </a:ext>
              </a:extLst>
            </p:cNvPr>
            <p:cNvSpPr/>
            <p:nvPr/>
          </p:nvSpPr>
          <p:spPr>
            <a:xfrm>
              <a:off x="405244" y="1796897"/>
              <a:ext cx="5206665" cy="4513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Build the Pipeline</a:t>
              </a:r>
            </a:p>
          </p:txBody>
        </p:sp>
      </p:grpSp>
      <p:grpSp>
        <p:nvGrpSpPr>
          <p:cNvPr id="19" name="Group 18">
            <a:extLst>
              <a:ext uri="{FF2B5EF4-FFF2-40B4-BE49-F238E27FC236}">
                <a16:creationId xmlns:a16="http://schemas.microsoft.com/office/drawing/2014/main" id="{998F4E42-E7DF-44DA-A223-6F290EC7C586}"/>
              </a:ext>
            </a:extLst>
          </p:cNvPr>
          <p:cNvGrpSpPr/>
          <p:nvPr/>
        </p:nvGrpSpPr>
        <p:grpSpPr>
          <a:xfrm>
            <a:off x="409713" y="4492176"/>
            <a:ext cx="5206665" cy="1636166"/>
            <a:chOff x="6390668" y="1789315"/>
            <a:chExt cx="5206665" cy="1636166"/>
          </a:xfrm>
        </p:grpSpPr>
        <p:sp>
          <p:nvSpPr>
            <p:cNvPr id="7" name="TextBox 6">
              <a:extLst>
                <a:ext uri="{FF2B5EF4-FFF2-40B4-BE49-F238E27FC236}">
                  <a16:creationId xmlns:a16="http://schemas.microsoft.com/office/drawing/2014/main" id="{1988C1B9-869B-42C2-AA3C-AC0FCF85245C}"/>
                </a:ext>
              </a:extLst>
            </p:cNvPr>
            <p:cNvSpPr txBox="1"/>
            <p:nvPr/>
          </p:nvSpPr>
          <p:spPr>
            <a:xfrm>
              <a:off x="6390668" y="2225152"/>
              <a:ext cx="5206665" cy="1200329"/>
            </a:xfrm>
            <a:prstGeom prst="rect">
              <a:avLst/>
            </a:prstGeom>
            <a:noFill/>
            <a:ln>
              <a:solidFill>
                <a:schemeClr val="accent1">
                  <a:lumMod val="50000"/>
                </a:schemeClr>
              </a:solidFill>
            </a:ln>
          </p:spPr>
          <p:txBody>
            <a:bodyPr wrap="square" rtlCol="0">
              <a:spAutoFit/>
            </a:bodyPr>
            <a:lstStyle/>
            <a:p>
              <a:pPr algn="ctr"/>
              <a:r>
                <a:rPr lang="en-US" dirty="0">
                  <a:ln>
                    <a:solidFill>
                      <a:schemeClr val="accent5">
                        <a:lumMod val="50000"/>
                      </a:schemeClr>
                    </a:solidFill>
                  </a:ln>
                </a:rPr>
                <a:t>Connect with D&amp;I leaders, leveraging them as a springboard into the organization to identify budget owners and connect them via events such as Reve Revival</a:t>
              </a:r>
            </a:p>
          </p:txBody>
        </p:sp>
        <p:sp>
          <p:nvSpPr>
            <p:cNvPr id="18" name="Rectangle 17">
              <a:extLst>
                <a:ext uri="{FF2B5EF4-FFF2-40B4-BE49-F238E27FC236}">
                  <a16:creationId xmlns:a16="http://schemas.microsoft.com/office/drawing/2014/main" id="{DFEE0435-EB6D-44CE-A868-BF9BE2DB1A3C}"/>
                </a:ext>
              </a:extLst>
            </p:cNvPr>
            <p:cNvSpPr/>
            <p:nvPr/>
          </p:nvSpPr>
          <p:spPr>
            <a:xfrm>
              <a:off x="6390668" y="1789315"/>
              <a:ext cx="5206665" cy="4513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dirty="0"/>
                <a:t>Connect</a:t>
              </a:r>
            </a:p>
          </p:txBody>
        </p:sp>
      </p:grpSp>
      <p:sp>
        <p:nvSpPr>
          <p:cNvPr id="20" name="Isosceles Triangle 19">
            <a:extLst>
              <a:ext uri="{FF2B5EF4-FFF2-40B4-BE49-F238E27FC236}">
                <a16:creationId xmlns:a16="http://schemas.microsoft.com/office/drawing/2014/main" id="{48A009E1-836D-45B2-B6AF-7D44AFF91818}"/>
              </a:ext>
            </a:extLst>
          </p:cNvPr>
          <p:cNvSpPr/>
          <p:nvPr/>
        </p:nvSpPr>
        <p:spPr>
          <a:xfrm rot="5400000">
            <a:off x="5163686" y="3654692"/>
            <a:ext cx="2043924" cy="422285"/>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Arrow: Down 20">
            <a:extLst>
              <a:ext uri="{FF2B5EF4-FFF2-40B4-BE49-F238E27FC236}">
                <a16:creationId xmlns:a16="http://schemas.microsoft.com/office/drawing/2014/main" id="{8D9272B4-D9A3-476C-B5C5-A8DB38AA8F9E}"/>
              </a:ext>
            </a:extLst>
          </p:cNvPr>
          <p:cNvSpPr/>
          <p:nvPr/>
        </p:nvSpPr>
        <p:spPr>
          <a:xfrm>
            <a:off x="2249573" y="3878482"/>
            <a:ext cx="1626781" cy="45137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06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01862"/>
            <a:ext cx="11029616" cy="1188720"/>
          </a:xfrm>
        </p:spPr>
        <p:txBody>
          <a:bodyPr/>
          <a:lstStyle/>
          <a:p>
            <a:r>
              <a:rPr lang="en-US" dirty="0"/>
              <a:t>expand revival model to Showcase new offering</a:t>
            </a:r>
          </a:p>
        </p:txBody>
      </p:sp>
      <p:sp>
        <p:nvSpPr>
          <p:cNvPr id="9" name="Flowchart: Connector 8">
            <a:extLst>
              <a:ext uri="{FF2B5EF4-FFF2-40B4-BE49-F238E27FC236}">
                <a16:creationId xmlns:a16="http://schemas.microsoft.com/office/drawing/2014/main" id="{38337693-69D6-4415-B90E-3412A223D6C6}"/>
              </a:ext>
            </a:extLst>
          </p:cNvPr>
          <p:cNvSpPr/>
          <p:nvPr/>
        </p:nvSpPr>
        <p:spPr>
          <a:xfrm>
            <a:off x="121106" y="1264901"/>
            <a:ext cx="457200" cy="457200"/>
          </a:xfrm>
          <a:prstGeom prst="flowChartConnector">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23" name="Rectangle 22">
            <a:extLst>
              <a:ext uri="{FF2B5EF4-FFF2-40B4-BE49-F238E27FC236}">
                <a16:creationId xmlns:a16="http://schemas.microsoft.com/office/drawing/2014/main" id="{791A28A8-73E6-432D-B936-DB08A19ED392}"/>
              </a:ext>
            </a:extLst>
          </p:cNvPr>
          <p:cNvSpPr/>
          <p:nvPr/>
        </p:nvSpPr>
        <p:spPr>
          <a:xfrm>
            <a:off x="656610" y="2684513"/>
            <a:ext cx="3478160" cy="3846870"/>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r>
              <a:rPr lang="en-US" dirty="0"/>
              <a:t>An annual event that </a:t>
            </a:r>
            <a:r>
              <a:rPr lang="en-US" b="1" dirty="0"/>
              <a:t>teams interns </a:t>
            </a:r>
            <a:r>
              <a:rPr lang="en-US" dirty="0"/>
              <a:t>with professionals from</a:t>
            </a:r>
            <a:r>
              <a:rPr lang="en-US" b="1" dirty="0"/>
              <a:t> sponsoring companies</a:t>
            </a:r>
          </a:p>
          <a:p>
            <a:pPr marL="285750" indent="-285750">
              <a:buFont typeface="Arial"/>
              <a:buChar char="•"/>
            </a:pPr>
            <a:endParaRPr lang="en-US" b="1" dirty="0"/>
          </a:p>
          <a:p>
            <a:pPr marL="285750" indent="-285750">
              <a:buFont typeface="Arial"/>
              <a:buChar char="•"/>
            </a:pPr>
            <a:r>
              <a:rPr lang="en-US" dirty="0"/>
              <a:t>Teams spend a day </a:t>
            </a:r>
            <a:r>
              <a:rPr lang="en-US" b="1" dirty="0"/>
              <a:t>developing</a:t>
            </a:r>
            <a:r>
              <a:rPr lang="en-US" dirty="0"/>
              <a:t> and</a:t>
            </a:r>
            <a:r>
              <a:rPr lang="en-US" b="1" dirty="0"/>
              <a:t> innovating</a:t>
            </a:r>
            <a:r>
              <a:rPr lang="en-US" dirty="0"/>
              <a:t> around an idea ending in a</a:t>
            </a:r>
            <a:r>
              <a:rPr lang="en-US" b="1" dirty="0"/>
              <a:t> presentation</a:t>
            </a:r>
            <a:r>
              <a:rPr lang="en-US" dirty="0"/>
              <a:t> of their </a:t>
            </a:r>
            <a:r>
              <a:rPr lang="en-US" b="1" dirty="0"/>
              <a:t>results</a:t>
            </a:r>
          </a:p>
          <a:p>
            <a:pPr marL="285750" indent="-285750">
              <a:buFont typeface="Arial"/>
              <a:buChar char="•"/>
            </a:pPr>
            <a:endParaRPr lang="en-US" b="1" dirty="0"/>
          </a:p>
          <a:p>
            <a:pPr marL="285750" indent="-285750">
              <a:buFont typeface="Arial"/>
              <a:buChar char="•"/>
            </a:pPr>
            <a:r>
              <a:rPr lang="en-US" dirty="0"/>
              <a:t>Ideas revolve around leveraging </a:t>
            </a:r>
            <a:r>
              <a:rPr lang="en-US" b="1" dirty="0"/>
              <a:t>technology</a:t>
            </a:r>
            <a:r>
              <a:rPr lang="en-US" dirty="0"/>
              <a:t> to </a:t>
            </a:r>
            <a:r>
              <a:rPr lang="en-US" b="1" dirty="0"/>
              <a:t>improve</a:t>
            </a:r>
            <a:r>
              <a:rPr lang="en-US" dirty="0"/>
              <a:t> </a:t>
            </a:r>
            <a:r>
              <a:rPr lang="en-US" b="1" dirty="0"/>
              <a:t>their communities.</a:t>
            </a:r>
          </a:p>
        </p:txBody>
      </p:sp>
      <p:pic>
        <p:nvPicPr>
          <p:cNvPr id="8" name="Picture 2" descr="Revival_Logo_small">
            <a:extLst>
              <a:ext uri="{FF2B5EF4-FFF2-40B4-BE49-F238E27FC236}">
                <a16:creationId xmlns:a16="http://schemas.microsoft.com/office/drawing/2014/main" id="{47915229-F76B-4FA2-A361-E5A4678A362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823" t="25439" r="7941" b="24561"/>
          <a:stretch/>
        </p:blipFill>
        <p:spPr bwMode="auto">
          <a:xfrm>
            <a:off x="699269" y="1825913"/>
            <a:ext cx="3392136" cy="687494"/>
          </a:xfrm>
          <a:prstGeom prst="rect">
            <a:avLst/>
          </a:prstGeom>
          <a:noFill/>
          <a:extLst>
            <a:ext uri="{909E8E84-426E-40DD-AFC4-6F175D3DCCD1}">
              <a14:hiddenFill xmlns:a14="http://schemas.microsoft.com/office/drawing/2010/main">
                <a:solidFill>
                  <a:srgbClr val="FFFFFF"/>
                </a:solidFill>
              </a14:hiddenFill>
            </a:ext>
          </a:extLst>
        </p:spPr>
      </p:pic>
      <p:sp>
        <p:nvSpPr>
          <p:cNvPr id="24" name="Arrow: Right 23">
            <a:extLst>
              <a:ext uri="{FF2B5EF4-FFF2-40B4-BE49-F238E27FC236}">
                <a16:creationId xmlns:a16="http://schemas.microsoft.com/office/drawing/2014/main" id="{4F515DC2-1862-4EBF-A5C7-9BFFD19C5CE0}"/>
              </a:ext>
            </a:extLst>
          </p:cNvPr>
          <p:cNvSpPr/>
          <p:nvPr/>
        </p:nvSpPr>
        <p:spPr>
          <a:xfrm>
            <a:off x="4442287" y="2784175"/>
            <a:ext cx="663676" cy="479322"/>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B466C762-C78E-4891-8522-AC5A40156DB4}"/>
              </a:ext>
            </a:extLst>
          </p:cNvPr>
          <p:cNvSpPr/>
          <p:nvPr/>
        </p:nvSpPr>
        <p:spPr>
          <a:xfrm>
            <a:off x="4437678" y="4180663"/>
            <a:ext cx="663677" cy="479322"/>
          </a:xfrm>
          <a:prstGeom prst="right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9116701-65E1-4DA6-AF51-3DBF9FB62013}"/>
              </a:ext>
            </a:extLst>
          </p:cNvPr>
          <p:cNvSpPr/>
          <p:nvPr/>
        </p:nvSpPr>
        <p:spPr>
          <a:xfrm>
            <a:off x="5411429" y="2744428"/>
            <a:ext cx="6206610" cy="565354"/>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Maximize </a:t>
            </a:r>
            <a:r>
              <a:rPr lang="en-US" dirty="0"/>
              <a:t>the number of companies</a:t>
            </a:r>
            <a:r>
              <a:rPr lang="en-US" b="1" dirty="0"/>
              <a:t> </a:t>
            </a:r>
            <a:r>
              <a:rPr lang="en-US" dirty="0"/>
              <a:t>exposed to Revival</a:t>
            </a:r>
          </a:p>
        </p:txBody>
      </p:sp>
      <p:sp>
        <p:nvSpPr>
          <p:cNvPr id="27" name="Rectangle 26">
            <a:extLst>
              <a:ext uri="{FF2B5EF4-FFF2-40B4-BE49-F238E27FC236}">
                <a16:creationId xmlns:a16="http://schemas.microsoft.com/office/drawing/2014/main" id="{9127539C-6CB7-4FA4-BECA-C3A7DE40ECB6}"/>
              </a:ext>
            </a:extLst>
          </p:cNvPr>
          <p:cNvSpPr/>
          <p:nvPr/>
        </p:nvSpPr>
        <p:spPr>
          <a:xfrm>
            <a:off x="5406820" y="2297367"/>
            <a:ext cx="6195066" cy="45399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Consider Expanding Revival</a:t>
            </a:r>
          </a:p>
        </p:txBody>
      </p:sp>
      <p:sp>
        <p:nvSpPr>
          <p:cNvPr id="28" name="Rectangle 27">
            <a:extLst>
              <a:ext uri="{FF2B5EF4-FFF2-40B4-BE49-F238E27FC236}">
                <a16:creationId xmlns:a16="http://schemas.microsoft.com/office/drawing/2014/main" id="{FBE9CA79-A2A9-4E05-AB97-F24DC365B8EF}"/>
              </a:ext>
            </a:extLst>
          </p:cNvPr>
          <p:cNvSpPr/>
          <p:nvPr/>
        </p:nvSpPr>
        <p:spPr>
          <a:xfrm>
            <a:off x="5399137" y="3998040"/>
            <a:ext cx="6206610" cy="2531804"/>
          </a:xfrm>
          <a:prstGeom prst="rect">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t>Provide Revival-like events tailored to a </a:t>
            </a:r>
            <a:r>
              <a:rPr lang="en-US" sz="2000" b="1" dirty="0"/>
              <a:t>single</a:t>
            </a:r>
            <a:r>
              <a:rPr lang="en-US" sz="2000" dirty="0"/>
              <a:t> sponsoring company and </a:t>
            </a:r>
            <a:r>
              <a:rPr lang="en-US" sz="2000" b="1" dirty="0"/>
              <a:t>their challenges</a:t>
            </a:r>
          </a:p>
          <a:p>
            <a:r>
              <a:rPr lang="en-US" sz="800" dirty="0"/>
              <a:t>    </a:t>
            </a:r>
          </a:p>
          <a:p>
            <a:pPr marL="742950" lvl="1" indent="-285750">
              <a:buFont typeface="Arial"/>
              <a:buChar char="•"/>
            </a:pPr>
            <a:r>
              <a:rPr lang="en-US" b="1" dirty="0"/>
              <a:t>Minimizes</a:t>
            </a:r>
            <a:r>
              <a:rPr lang="en-US" dirty="0"/>
              <a:t> onboarding issues</a:t>
            </a:r>
          </a:p>
          <a:p>
            <a:pPr lvl="1"/>
            <a:r>
              <a:rPr lang="en-US" sz="1000" dirty="0"/>
              <a:t>  </a:t>
            </a:r>
            <a:endParaRPr lang="en-US" dirty="0"/>
          </a:p>
          <a:p>
            <a:pPr marL="742950" lvl="1" indent="-285750">
              <a:buFont typeface="Arial"/>
              <a:buChar char="•"/>
            </a:pPr>
            <a:r>
              <a:rPr lang="en-US" dirty="0"/>
              <a:t>Another avenue to </a:t>
            </a:r>
            <a:r>
              <a:rPr lang="en-US" b="1" dirty="0"/>
              <a:t>engage</a:t>
            </a:r>
            <a:r>
              <a:rPr lang="en-US" dirty="0"/>
              <a:t> and</a:t>
            </a:r>
            <a:r>
              <a:rPr lang="en-US" b="1" dirty="0"/>
              <a:t> build relationships </a:t>
            </a:r>
          </a:p>
          <a:p>
            <a:pPr lvl="1"/>
            <a:r>
              <a:rPr lang="en-US" b="1" dirty="0"/>
              <a:t>     </a:t>
            </a:r>
            <a:r>
              <a:rPr lang="en-US" dirty="0"/>
              <a:t>with local companies</a:t>
            </a:r>
          </a:p>
          <a:p>
            <a:pPr lvl="1"/>
            <a:endParaRPr lang="en-US" sz="800" dirty="0"/>
          </a:p>
          <a:p>
            <a:pPr marL="742950" lvl="1" indent="-285750">
              <a:buFont typeface="Arial"/>
              <a:buChar char="•"/>
            </a:pPr>
            <a:r>
              <a:rPr lang="en-US" dirty="0"/>
              <a:t>Provides </a:t>
            </a:r>
            <a:r>
              <a:rPr lang="en-US" b="1" dirty="0"/>
              <a:t>value</a:t>
            </a:r>
            <a:r>
              <a:rPr lang="en-US" dirty="0"/>
              <a:t> to the </a:t>
            </a:r>
            <a:r>
              <a:rPr lang="en-US" b="1" dirty="0"/>
              <a:t>interns</a:t>
            </a:r>
            <a:r>
              <a:rPr lang="en-US" dirty="0"/>
              <a:t> with visibility to professional organizations</a:t>
            </a:r>
          </a:p>
        </p:txBody>
      </p:sp>
      <p:sp>
        <p:nvSpPr>
          <p:cNvPr id="29" name="Rectangle 28">
            <a:extLst>
              <a:ext uri="{FF2B5EF4-FFF2-40B4-BE49-F238E27FC236}">
                <a16:creationId xmlns:a16="http://schemas.microsoft.com/office/drawing/2014/main" id="{33485507-0AFA-4EB7-B59A-241E6F2A30A7}"/>
              </a:ext>
            </a:extLst>
          </p:cNvPr>
          <p:cNvSpPr/>
          <p:nvPr/>
        </p:nvSpPr>
        <p:spPr>
          <a:xfrm>
            <a:off x="5394528" y="3563269"/>
            <a:ext cx="6206611" cy="4301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b="1" dirty="0"/>
              <a:t>Build a New Capability</a:t>
            </a:r>
          </a:p>
        </p:txBody>
      </p:sp>
    </p:spTree>
    <p:extLst>
      <p:ext uri="{BB962C8B-B14F-4D97-AF65-F5344CB8AC3E}">
        <p14:creationId xmlns:p14="http://schemas.microsoft.com/office/powerpoint/2010/main" val="23688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EC16CD4-00FF-4A9E-A085-59457EE9B3F8}"/>
              </a:ext>
            </a:extLst>
          </p:cNvPr>
          <p:cNvSpPr txBox="1">
            <a:spLocks/>
          </p:cNvSpPr>
          <p:nvPr/>
        </p:nvSpPr>
        <p:spPr>
          <a:xfrm>
            <a:off x="608898" y="909981"/>
            <a:ext cx="11029616" cy="1188720"/>
          </a:xfrm>
          <a:prstGeom prst="rect">
            <a:avLst/>
          </a:prstGeom>
        </p:spPr>
        <p:txBody>
          <a:bodyPr lIns="91440" tIns="45720" rIns="91440" bIns="45720" anchor="t"/>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Wrap up &amp; Next Steps</a:t>
            </a:r>
          </a:p>
        </p:txBody>
      </p:sp>
      <p:sp>
        <p:nvSpPr>
          <p:cNvPr id="4" name="TextBox 3">
            <a:extLst>
              <a:ext uri="{FF2B5EF4-FFF2-40B4-BE49-F238E27FC236}">
                <a16:creationId xmlns:a16="http://schemas.microsoft.com/office/drawing/2014/main" id="{5F4040D4-6DE7-46D1-B76C-1C91D51366C9}"/>
              </a:ext>
            </a:extLst>
          </p:cNvPr>
          <p:cNvSpPr txBox="1"/>
          <p:nvPr/>
        </p:nvSpPr>
        <p:spPr>
          <a:xfrm>
            <a:off x="1278602" y="1898646"/>
            <a:ext cx="2964786" cy="400110"/>
          </a:xfrm>
          <a:prstGeom prst="rect">
            <a:avLst/>
          </a:prstGeom>
          <a:noFill/>
        </p:spPr>
        <p:txBody>
          <a:bodyPr wrap="none" rtlCol="0">
            <a:spAutoFit/>
          </a:bodyPr>
          <a:lstStyle/>
          <a:p>
            <a:r>
              <a:rPr lang="en-US" sz="2000" b="1" u="sng" dirty="0"/>
              <a:t>Challenges/Opportunities</a:t>
            </a:r>
          </a:p>
        </p:txBody>
      </p:sp>
      <p:sp>
        <p:nvSpPr>
          <p:cNvPr id="5" name="TextBox 4">
            <a:extLst>
              <a:ext uri="{FF2B5EF4-FFF2-40B4-BE49-F238E27FC236}">
                <a16:creationId xmlns:a16="http://schemas.microsoft.com/office/drawing/2014/main" id="{71DA2394-DF29-475E-A18A-F1D695E03E86}"/>
              </a:ext>
            </a:extLst>
          </p:cNvPr>
          <p:cNvSpPr txBox="1"/>
          <p:nvPr/>
        </p:nvSpPr>
        <p:spPr>
          <a:xfrm>
            <a:off x="7223198" y="1898646"/>
            <a:ext cx="2207849" cy="400110"/>
          </a:xfrm>
          <a:prstGeom prst="rect">
            <a:avLst/>
          </a:prstGeom>
          <a:noFill/>
        </p:spPr>
        <p:txBody>
          <a:bodyPr wrap="none" rtlCol="0">
            <a:spAutoFit/>
          </a:bodyPr>
          <a:lstStyle/>
          <a:p>
            <a:r>
              <a:rPr lang="en-US" sz="2000" b="1" u="sng" dirty="0"/>
              <a:t>Proposed Changes</a:t>
            </a:r>
          </a:p>
        </p:txBody>
      </p:sp>
      <p:sp>
        <p:nvSpPr>
          <p:cNvPr id="7" name="TextBox 6">
            <a:extLst>
              <a:ext uri="{FF2B5EF4-FFF2-40B4-BE49-F238E27FC236}">
                <a16:creationId xmlns:a16="http://schemas.microsoft.com/office/drawing/2014/main" id="{5E7AE368-781F-4031-B5B6-EF0EE33EC737}"/>
              </a:ext>
            </a:extLst>
          </p:cNvPr>
          <p:cNvSpPr txBox="1"/>
          <p:nvPr/>
        </p:nvSpPr>
        <p:spPr>
          <a:xfrm>
            <a:off x="1322153" y="2641090"/>
            <a:ext cx="4420848" cy="2031325"/>
          </a:xfrm>
          <a:prstGeom prst="rect">
            <a:avLst/>
          </a:prstGeom>
          <a:noFill/>
        </p:spPr>
        <p:txBody>
          <a:bodyPr wrap="square" rtlCol="0">
            <a:spAutoFit/>
          </a:bodyPr>
          <a:lstStyle/>
          <a:p>
            <a:pPr marL="285750" indent="-285750">
              <a:buFont typeface="Arial" panose="020B0604020202020204" pitchFamily="34" charset="0"/>
              <a:buChar char="•"/>
            </a:pPr>
            <a:r>
              <a:rPr lang="en-US" dirty="0"/>
              <a:t>Small budgets</a:t>
            </a:r>
          </a:p>
          <a:p>
            <a:pPr marL="285750" indent="-285750">
              <a:buFont typeface="Arial" panose="020B0604020202020204" pitchFamily="34" charset="0"/>
              <a:buChar char="•"/>
            </a:pPr>
            <a:r>
              <a:rPr lang="en-US" dirty="0"/>
              <a:t>Unfamiliar model</a:t>
            </a:r>
          </a:p>
          <a:p>
            <a:pPr marL="285750" indent="-285750">
              <a:buFont typeface="Arial" panose="020B0604020202020204" pitchFamily="34" charset="0"/>
              <a:buChar char="•"/>
            </a:pPr>
            <a:r>
              <a:rPr lang="en-US" dirty="0"/>
              <a:t>Less need for additional staff</a:t>
            </a:r>
          </a:p>
          <a:p>
            <a:pPr marL="285750" indent="-285750">
              <a:buFont typeface="Arial" panose="020B0604020202020204" pitchFamily="34" charset="0"/>
              <a:buChar char="•"/>
            </a:pPr>
            <a:r>
              <a:rPr lang="en-US" dirty="0"/>
              <a:t>Less focused on diversity</a:t>
            </a:r>
          </a:p>
          <a:p>
            <a:pPr marL="285750" indent="-285750">
              <a:buFont typeface="Arial" panose="020B0604020202020204" pitchFamily="34" charset="0"/>
              <a:buChar char="•"/>
            </a:pPr>
            <a:r>
              <a:rPr lang="en-US" dirty="0"/>
              <a:t>Less focused on local talent development</a:t>
            </a:r>
          </a:p>
          <a:p>
            <a:pPr marL="285750" indent="-285750">
              <a:buFont typeface="Arial" panose="020B0604020202020204" pitchFamily="34" charset="0"/>
              <a:buChar char="•"/>
            </a:pPr>
            <a:endParaRPr lang="en-US" dirty="0"/>
          </a:p>
        </p:txBody>
      </p:sp>
      <p:sp>
        <p:nvSpPr>
          <p:cNvPr id="8" name="Arrow: Right 7">
            <a:extLst>
              <a:ext uri="{FF2B5EF4-FFF2-40B4-BE49-F238E27FC236}">
                <a16:creationId xmlns:a16="http://schemas.microsoft.com/office/drawing/2014/main" id="{3FEBB3A5-0339-45DA-A366-754933F81D30}"/>
              </a:ext>
            </a:extLst>
          </p:cNvPr>
          <p:cNvSpPr/>
          <p:nvPr/>
        </p:nvSpPr>
        <p:spPr>
          <a:xfrm>
            <a:off x="5333261" y="2893564"/>
            <a:ext cx="1386823" cy="1070872"/>
          </a:xfrm>
          <a:prstGeom prst="rightArrow">
            <a:avLst/>
          </a:prstGeo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1BCCEDD0-AD07-4821-A69C-99DA7A293AC5}"/>
              </a:ext>
            </a:extLst>
          </p:cNvPr>
          <p:cNvSpPr txBox="1"/>
          <p:nvPr/>
        </p:nvSpPr>
        <p:spPr>
          <a:xfrm>
            <a:off x="7907696" y="2779167"/>
            <a:ext cx="4115611" cy="369332"/>
          </a:xfrm>
          <a:prstGeom prst="rect">
            <a:avLst/>
          </a:prstGeom>
          <a:noFill/>
        </p:spPr>
        <p:txBody>
          <a:bodyPr wrap="square" rtlCol="0">
            <a:spAutoFit/>
          </a:bodyPr>
          <a:lstStyle/>
          <a:p>
            <a:r>
              <a:rPr lang="en-US" dirty="0"/>
              <a:t>Diversity &amp; Inclusion programs</a:t>
            </a:r>
          </a:p>
        </p:txBody>
      </p:sp>
      <p:sp>
        <p:nvSpPr>
          <p:cNvPr id="11" name="Flowchart: Connector 10">
            <a:extLst>
              <a:ext uri="{FF2B5EF4-FFF2-40B4-BE49-F238E27FC236}">
                <a16:creationId xmlns:a16="http://schemas.microsoft.com/office/drawing/2014/main" id="{E2E7BA89-5FD7-48E0-B044-4167C354CE24}"/>
              </a:ext>
            </a:extLst>
          </p:cNvPr>
          <p:cNvSpPr/>
          <p:nvPr/>
        </p:nvSpPr>
        <p:spPr>
          <a:xfrm>
            <a:off x="7227950" y="2744511"/>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4" name="TextBox 13">
            <a:extLst>
              <a:ext uri="{FF2B5EF4-FFF2-40B4-BE49-F238E27FC236}">
                <a16:creationId xmlns:a16="http://schemas.microsoft.com/office/drawing/2014/main" id="{57F58B06-51E2-4CB2-8171-FCF64AB3DEBC}"/>
              </a:ext>
            </a:extLst>
          </p:cNvPr>
          <p:cNvSpPr txBox="1"/>
          <p:nvPr/>
        </p:nvSpPr>
        <p:spPr>
          <a:xfrm>
            <a:off x="7876955" y="3730838"/>
            <a:ext cx="4004683" cy="369332"/>
          </a:xfrm>
          <a:prstGeom prst="rect">
            <a:avLst/>
          </a:prstGeom>
          <a:noFill/>
        </p:spPr>
        <p:txBody>
          <a:bodyPr wrap="square" rtlCol="0">
            <a:spAutoFit/>
          </a:bodyPr>
          <a:lstStyle/>
          <a:p>
            <a:r>
              <a:rPr lang="en-US" dirty="0"/>
              <a:t>Increase successful Revival event</a:t>
            </a:r>
          </a:p>
        </p:txBody>
      </p:sp>
      <p:sp>
        <p:nvSpPr>
          <p:cNvPr id="13" name="Flowchart: Connector 12">
            <a:extLst>
              <a:ext uri="{FF2B5EF4-FFF2-40B4-BE49-F238E27FC236}">
                <a16:creationId xmlns:a16="http://schemas.microsoft.com/office/drawing/2014/main" id="{C37A6DCB-8699-48BC-85A3-1686AAE24157}"/>
              </a:ext>
            </a:extLst>
          </p:cNvPr>
          <p:cNvSpPr/>
          <p:nvPr/>
        </p:nvSpPr>
        <p:spPr>
          <a:xfrm>
            <a:off x="7227950" y="3717913"/>
            <a:ext cx="457200" cy="457200"/>
          </a:xfrm>
          <a:prstGeom prst="flowChartConnector">
            <a:avLst/>
          </a:prstGeom>
          <a:solidFill>
            <a:srgbClr val="5D87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Tree>
    <p:extLst>
      <p:ext uri="{BB962C8B-B14F-4D97-AF65-F5344CB8AC3E}">
        <p14:creationId xmlns:p14="http://schemas.microsoft.com/office/powerpoint/2010/main" val="117348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6621-E88A-414F-B371-349D2EA17DA7}"/>
              </a:ext>
            </a:extLst>
          </p:cNvPr>
          <p:cNvSpPr txBox="1">
            <a:spLocks/>
          </p:cNvSpPr>
          <p:nvPr/>
        </p:nvSpPr>
        <p:spPr>
          <a:xfrm>
            <a:off x="581192" y="601862"/>
            <a:ext cx="11029616" cy="1188720"/>
          </a:xfrm>
          <a:prstGeom prst="rect">
            <a:avLst/>
          </a:prstGeom>
        </p:spPr>
        <p:txBody>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MN Tech Board – How can you help?</a:t>
            </a:r>
          </a:p>
        </p:txBody>
      </p:sp>
      <p:sp>
        <p:nvSpPr>
          <p:cNvPr id="3" name="TextBox 2">
            <a:extLst>
              <a:ext uri="{FF2B5EF4-FFF2-40B4-BE49-F238E27FC236}">
                <a16:creationId xmlns:a16="http://schemas.microsoft.com/office/drawing/2014/main" id="{E8C2EE80-036A-4DE3-B709-BA51DF01F3D2}"/>
              </a:ext>
            </a:extLst>
          </p:cNvPr>
          <p:cNvSpPr txBox="1"/>
          <p:nvPr/>
        </p:nvSpPr>
        <p:spPr>
          <a:xfrm>
            <a:off x="762596" y="3484776"/>
            <a:ext cx="686650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Make introductions within your org</a:t>
            </a:r>
          </a:p>
          <a:p>
            <a:pPr marL="285750" indent="-285750">
              <a:buFont typeface="Arial" panose="020B0604020202020204" pitchFamily="34" charset="0"/>
              <a:buChar char="•"/>
            </a:pPr>
            <a:r>
              <a:rPr lang="en-US" dirty="0"/>
              <a:t>Make introductions outside of your org</a:t>
            </a:r>
          </a:p>
          <a:p>
            <a:pPr marL="285750" indent="-285750">
              <a:buFont typeface="Arial" panose="020B0604020202020204" pitchFamily="34" charset="0"/>
              <a:buChar char="•"/>
            </a:pPr>
            <a:r>
              <a:rPr lang="en-US" dirty="0"/>
              <a:t>Sponsor a Design Challenge</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FF094DC8-33E0-41F0-AF86-877076C60A3C}"/>
              </a:ext>
            </a:extLst>
          </p:cNvPr>
          <p:cNvSpPr txBox="1"/>
          <p:nvPr/>
        </p:nvSpPr>
        <p:spPr>
          <a:xfrm>
            <a:off x="337687" y="1452113"/>
            <a:ext cx="11516626" cy="1359411"/>
          </a:xfrm>
          <a:prstGeom prst="rect">
            <a:avLst/>
          </a:prstGeom>
          <a:noFill/>
          <a:ln>
            <a:solidFill>
              <a:schemeClr val="tx2"/>
            </a:solidFill>
          </a:ln>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Strategic Objective</a:t>
            </a:r>
          </a:p>
          <a:p>
            <a:pPr marL="0" marR="0">
              <a:lnSpc>
                <a:spcPct val="107000"/>
              </a:lnSpc>
              <a:spcBef>
                <a:spcPts val="0"/>
              </a:spcBef>
              <a:spcAft>
                <a:spcPts val="800"/>
              </a:spcAft>
            </a:pPr>
            <a:r>
              <a:rPr lang="en-US" dirty="0"/>
              <a:t>Reve seeks to shift its customer base from smaller organizations to larger organizations in the Twin Cities while maintaining the company’s mission to “empower students to dream with direction through pathways to digital careers.”</a:t>
            </a:r>
          </a:p>
        </p:txBody>
      </p:sp>
      <p:sp>
        <p:nvSpPr>
          <p:cNvPr id="7" name="TextBox 6">
            <a:extLst>
              <a:ext uri="{FF2B5EF4-FFF2-40B4-BE49-F238E27FC236}">
                <a16:creationId xmlns:a16="http://schemas.microsoft.com/office/drawing/2014/main" id="{1309DED1-377E-4E6D-B011-250322B80238}"/>
              </a:ext>
            </a:extLst>
          </p:cNvPr>
          <p:cNvSpPr txBox="1"/>
          <p:nvPr/>
        </p:nvSpPr>
        <p:spPr>
          <a:xfrm>
            <a:off x="337687" y="5318178"/>
            <a:ext cx="11516626" cy="766685"/>
          </a:xfrm>
          <a:prstGeom prst="rect">
            <a:avLst/>
          </a:prstGeom>
          <a:noFill/>
          <a:ln>
            <a:solidFill>
              <a:schemeClr val="tx2"/>
            </a:solidFill>
          </a:ln>
        </p:spPr>
        <p:txBody>
          <a:bodyPr wrap="square" rtlCol="0">
            <a:spAutoFit/>
          </a:bodyPr>
          <a:lstStyle/>
          <a:p>
            <a:pPr marL="0" marR="0">
              <a:lnSpc>
                <a:spcPct val="107000"/>
              </a:lnSpc>
              <a:spcBef>
                <a:spcPts val="0"/>
              </a:spcBef>
              <a:spcAft>
                <a:spcPts val="800"/>
              </a:spcAft>
            </a:pPr>
            <a:r>
              <a:rPr lang="en-US" dirty="0"/>
              <a:t>Contact Brad von Bank at brad@reveacademy.org.</a:t>
            </a:r>
          </a:p>
          <a:p>
            <a:pPr marL="0" marR="0">
              <a:lnSpc>
                <a:spcPct val="107000"/>
              </a:lnSpc>
              <a:spcBef>
                <a:spcPts val="0"/>
              </a:spcBef>
              <a:spcAft>
                <a:spcPts val="800"/>
              </a:spcAft>
            </a:pPr>
            <a:r>
              <a:rPr lang="en-US" dirty="0"/>
              <a:t> </a:t>
            </a:r>
          </a:p>
        </p:txBody>
      </p:sp>
    </p:spTree>
    <p:extLst>
      <p:ext uri="{BB962C8B-B14F-4D97-AF65-F5344CB8AC3E}">
        <p14:creationId xmlns:p14="http://schemas.microsoft.com/office/powerpoint/2010/main" val="896791780"/>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74666588590F4CB103AD6DF2AF1C71" ma:contentTypeVersion="13" ma:contentTypeDescription="Create a new document." ma:contentTypeScope="" ma:versionID="d5a7e8cfb4a3eb04369a9b9c4d0f2b04">
  <xsd:schema xmlns:xsd="http://www.w3.org/2001/XMLSchema" xmlns:xs="http://www.w3.org/2001/XMLSchema" xmlns:p="http://schemas.microsoft.com/office/2006/metadata/properties" xmlns:ns3="87204f2c-5f64-4d0e-a7c8-4a511ee4f6ea" xmlns:ns4="52cef29a-0b2a-45e5-bbd0-6877b2efb2ca" targetNamespace="http://schemas.microsoft.com/office/2006/metadata/properties" ma:root="true" ma:fieldsID="e49d9d1ffb6cfd522a522985ec750032" ns3:_="" ns4:_="">
    <xsd:import namespace="87204f2c-5f64-4d0e-a7c8-4a511ee4f6ea"/>
    <xsd:import namespace="52cef29a-0b2a-45e5-bbd0-6877b2efb2c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204f2c-5f64-4d0e-a7c8-4a511ee4f6e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cef29a-0b2a-45e5-bbd0-6877b2efb2c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2cef29a-0b2a-45e5-bbd0-6877b2efb2c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2E9C0C-9D10-436C-B86D-F36C90F9A2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204f2c-5f64-4d0e-a7c8-4a511ee4f6ea"/>
    <ds:schemaRef ds:uri="52cef29a-0b2a-45e5-bbd0-6877b2efb2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87204f2c-5f64-4d0e-a7c8-4a511ee4f6ea"/>
    <ds:schemaRef ds:uri="52cef29a-0b2a-45e5-bbd0-6877b2efb2ca"/>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{BB6B62E3-15CB-4D60-BBAA-4DAE4768043A}tf33552983_win32</Template>
  <TotalTime>0</TotalTime>
  <Words>2504</Words>
  <Application>Microsoft Office PowerPoint</Application>
  <PresentationFormat>Widescreen</PresentationFormat>
  <Paragraphs>175</Paragraphs>
  <Slides>9</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Franklin Gothic Book</vt:lpstr>
      <vt:lpstr>Franklin Gothic Demi</vt:lpstr>
      <vt:lpstr>Roboto</vt:lpstr>
      <vt:lpstr>Symbol</vt:lpstr>
      <vt:lpstr>Wingdings 2</vt:lpstr>
      <vt:lpstr>DividendVTI</vt:lpstr>
      <vt:lpstr>Reve academy recommendation</vt:lpstr>
      <vt:lpstr>Agenda</vt:lpstr>
      <vt:lpstr>REVE Overview and objective</vt:lpstr>
      <vt:lpstr>Reve’s Current Challenges and Objective</vt:lpstr>
      <vt:lpstr>Diversity is a source of strategic alignment</vt:lpstr>
      <vt:lpstr>Use Diversity to Target and connect with customers</vt:lpstr>
      <vt:lpstr>expand revival model to Showcase new offering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 academy recommendation</dc:title>
  <dc:creator/>
  <cp:lastModifiedBy/>
  <cp:revision>428</cp:revision>
  <dcterms:created xsi:type="dcterms:W3CDTF">2020-09-11T20:33:58Z</dcterms:created>
  <dcterms:modified xsi:type="dcterms:W3CDTF">2020-10-07T20:28:52Z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0x0101001574666588590F4CB103AD6DF2AF1C71</vt:lpwstr>
  </property>
</Properties>
</file>