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10"/>
  </p:notesMasterIdLst>
  <p:handoutMasterIdLst>
    <p:handoutMasterId r:id="rId11"/>
  </p:handoutMasterIdLst>
  <p:sldIdLst>
    <p:sldId id="441" r:id="rId2"/>
    <p:sldId id="466" r:id="rId3"/>
    <p:sldId id="475" r:id="rId4"/>
    <p:sldId id="481" r:id="rId5"/>
    <p:sldId id="474" r:id="rId6"/>
    <p:sldId id="484" r:id="rId7"/>
    <p:sldId id="485" r:id="rId8"/>
    <p:sldId id="480" r:id="rId9"/>
  </p:sldIdLst>
  <p:sldSz cx="9144000" cy="6858000" type="letter"/>
  <p:notesSz cx="7011988" cy="9297988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56A2D6"/>
    <a:srgbClr val="9E3D8F"/>
    <a:srgbClr val="00558E"/>
    <a:srgbClr val="003399"/>
    <a:srgbClr val="777777"/>
    <a:srgbClr val="0089B7"/>
    <a:srgbClr val="FEB811"/>
    <a:srgbClr val="EF3024"/>
    <a:srgbClr val="5F6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4612" autoAdjust="0"/>
  </p:normalViewPr>
  <p:slideViewPr>
    <p:cSldViewPr snapToGrid="0">
      <p:cViewPr varScale="1">
        <p:scale>
          <a:sx n="107" d="100"/>
          <a:sy n="107" d="100"/>
        </p:scale>
        <p:origin x="108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837" y="8831477"/>
            <a:ext cx="3038528" cy="46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8" tIns="46159" rIns="92318" bIns="4615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5BC7F805-E1B3-450D-8906-0A22E0F43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55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528" cy="46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8" tIns="46159" rIns="92318" bIns="46159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837" y="1"/>
            <a:ext cx="3038528" cy="46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8" tIns="46159" rIns="92318" bIns="4615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02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199" y="4416545"/>
            <a:ext cx="5609590" cy="418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8" tIns="46159" rIns="92318" bIns="46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2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477"/>
            <a:ext cx="3038528" cy="46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8" tIns="46159" rIns="92318" bIns="46159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2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837" y="8831477"/>
            <a:ext cx="3038528" cy="46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8" tIns="46159" rIns="92318" bIns="4615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875982D1-5D0C-411A-9F1A-393159C8F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81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AB5C8-2EE5-4F2D-B145-BBF85A529A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86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5982D1-5D0C-411A-9F1A-393159C8F161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40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5982D1-5D0C-411A-9F1A-393159C8F161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76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5982D1-5D0C-411A-9F1A-393159C8F161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8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5982D1-5D0C-411A-9F1A-393159C8F161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52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5982D1-5D0C-411A-9F1A-393159C8F161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31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5982D1-5D0C-411A-9F1A-393159C8F161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1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5982D1-5D0C-411A-9F1A-393159C8F161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87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640B1D-EE9E-BD43-886A-25895E509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8C7B10-74BE-F340-AC06-33C7EFF9F704}"/>
              </a:ext>
            </a:extLst>
          </p:cNvPr>
          <p:cNvSpPr/>
          <p:nvPr/>
        </p:nvSpPr>
        <p:spPr>
          <a:xfrm>
            <a:off x="723900" y="1540702"/>
            <a:ext cx="3653947" cy="4557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45729C-54E3-5F4A-8F31-912AB3CD3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187" y="2242159"/>
            <a:ext cx="3141181" cy="2283721"/>
          </a:xfrm>
        </p:spPr>
        <p:txBody>
          <a:bodyPr anchor="t">
            <a:normAutofit/>
          </a:bodyPr>
          <a:lstStyle>
            <a:lvl1pPr algn="l">
              <a:defRPr sz="3300" b="1" i="0">
                <a:solidFill>
                  <a:schemeClr val="tx1"/>
                </a:solidFill>
                <a:latin typeface="Montserrat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F3DD6-9C6E-6E4B-B5A8-A9F551682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2186" y="4993323"/>
            <a:ext cx="3141182" cy="895584"/>
          </a:xfrm>
        </p:spPr>
        <p:txBody>
          <a:bodyPr>
            <a:normAutofit/>
          </a:bodyPr>
          <a:lstStyle>
            <a:lvl1pPr marL="0" indent="0" algn="l">
              <a:buNone/>
              <a:defRPr sz="1350" b="1" i="0" cap="all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56D99B-B573-0A44-9E95-EC1701CF9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548" y="4706859"/>
            <a:ext cx="565785" cy="1117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3C7027-BCF0-2C4D-BDFC-6BC893F422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344597" y="1132912"/>
            <a:ext cx="2282693" cy="85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6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640B1D-EE9E-BD43-886A-25895E5092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D457BC2-A423-9641-B5F9-21E32C74F84D}"/>
              </a:ext>
            </a:extLst>
          </p:cNvPr>
          <p:cNvSpPr/>
          <p:nvPr/>
        </p:nvSpPr>
        <p:spPr>
          <a:xfrm>
            <a:off x="695885" y="0"/>
            <a:ext cx="360045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45729C-54E3-5F4A-8F31-912AB3CD3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528" y="1575386"/>
            <a:ext cx="3052528" cy="1705697"/>
          </a:xfrm>
        </p:spPr>
        <p:txBody>
          <a:bodyPr anchor="t">
            <a:normAutofit/>
          </a:bodyPr>
          <a:lstStyle>
            <a:lvl1pPr algn="l">
              <a:defRPr sz="27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F37B7-C550-974E-806C-7514A4F5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5FB9350D-E641-4E18-83D0-197C827322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0F8EB9-B174-2949-B6F3-0A3B278501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315689" y="6181304"/>
            <a:ext cx="1030432" cy="68118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B2795B2-0C0D-0D43-91FE-2230C789B9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2039" y="3321051"/>
            <a:ext cx="3052528" cy="3394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915862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5388CBC-6F41-EA41-8D1F-F87D0046C5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457BC2-A423-9641-B5F9-21E32C74F84D}"/>
              </a:ext>
            </a:extLst>
          </p:cNvPr>
          <p:cNvSpPr/>
          <p:nvPr/>
        </p:nvSpPr>
        <p:spPr>
          <a:xfrm>
            <a:off x="695885" y="0"/>
            <a:ext cx="360045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45729C-54E3-5F4A-8F31-912AB3CD3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528" y="1575386"/>
            <a:ext cx="3052528" cy="1705697"/>
          </a:xfrm>
        </p:spPr>
        <p:txBody>
          <a:bodyPr anchor="t">
            <a:normAutofit/>
          </a:bodyPr>
          <a:lstStyle>
            <a:lvl1pPr algn="l">
              <a:defRPr sz="27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F37B7-C550-974E-806C-7514A4F5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5FB9350D-E641-4E18-83D0-197C827322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0F8EB9-B174-2949-B6F3-0A3B278501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15689" y="6181304"/>
            <a:ext cx="1030432" cy="68118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B2795B2-0C0D-0D43-91FE-2230C789B9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2039" y="3321051"/>
            <a:ext cx="3052528" cy="3394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162590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5388CBC-6F41-EA41-8D1F-F87D0046C5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457BC2-A423-9641-B5F9-21E32C74F84D}"/>
              </a:ext>
            </a:extLst>
          </p:cNvPr>
          <p:cNvSpPr/>
          <p:nvPr/>
        </p:nvSpPr>
        <p:spPr>
          <a:xfrm>
            <a:off x="695885" y="0"/>
            <a:ext cx="360045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45729C-54E3-5F4A-8F31-912AB3CD3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528" y="1575386"/>
            <a:ext cx="3052528" cy="1705697"/>
          </a:xfrm>
        </p:spPr>
        <p:txBody>
          <a:bodyPr anchor="t">
            <a:normAutofit/>
          </a:bodyPr>
          <a:lstStyle>
            <a:lvl1pPr algn="l">
              <a:defRPr sz="27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F37B7-C550-974E-806C-7514A4F5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5FB9350D-E641-4E18-83D0-197C827322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0F8EB9-B174-2949-B6F3-0A3B278501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15689" y="6181304"/>
            <a:ext cx="1030432" cy="68118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B2795B2-0C0D-0D43-91FE-2230C789B9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2039" y="3321051"/>
            <a:ext cx="3052528" cy="3394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342763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7E8659-F33A-5643-A6C5-851D2BCFB782}"/>
              </a:ext>
            </a:extLst>
          </p:cNvPr>
          <p:cNvSpPr/>
          <p:nvPr/>
        </p:nvSpPr>
        <p:spPr>
          <a:xfrm>
            <a:off x="0" y="6176964"/>
            <a:ext cx="9144000" cy="6810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45729C-54E3-5F4A-8F31-912AB3CD3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528" y="1575386"/>
            <a:ext cx="2568434" cy="4448897"/>
          </a:xfrm>
        </p:spPr>
        <p:txBody>
          <a:bodyPr anchor="t">
            <a:normAutofit/>
          </a:bodyPr>
          <a:lstStyle>
            <a:lvl1pPr algn="l">
              <a:defRPr sz="27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F37B7-C550-974E-806C-7514A4F5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5FB9350D-E641-4E18-83D0-197C827322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0F8EB9-B174-2949-B6F3-0A3B278501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15689" y="6181304"/>
            <a:ext cx="1030432" cy="68118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B2795B2-0C0D-0D43-91FE-2230C789B9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1815" y="1584044"/>
            <a:ext cx="5058094" cy="44402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7033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110EF04-39E8-5147-8FD3-D4A401249F83}"/>
              </a:ext>
            </a:extLst>
          </p:cNvPr>
          <p:cNvSpPr/>
          <p:nvPr/>
        </p:nvSpPr>
        <p:spPr>
          <a:xfrm>
            <a:off x="0" y="6176964"/>
            <a:ext cx="9144000" cy="6810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441DB-3E4D-4D49-86A3-9B65166A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FEE03-396F-E840-B080-91298A2D0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24618-5386-C34E-8900-FB5CC575F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FAC967-ABA1-422D-A499-8022E865C8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96FC10-5E08-FA4D-AD77-4CBF0C346B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15689" y="6181304"/>
            <a:ext cx="1030432" cy="681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7828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9EC87A-26B7-5B43-8E90-00DF46577D2A}"/>
              </a:ext>
            </a:extLst>
          </p:cNvPr>
          <p:cNvSpPr/>
          <p:nvPr/>
        </p:nvSpPr>
        <p:spPr>
          <a:xfrm>
            <a:off x="0" y="6176964"/>
            <a:ext cx="9144000" cy="6810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1AA74-8534-FE4A-91D8-4ABDE4A53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33CA6-0465-D247-A8A4-1C685E9A4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F412FB-5D7B-9A45-82D7-25DC0292B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203BA-C20F-134F-BDF2-FF4A699F1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CA906D-2EBF-4ECD-8A4F-58F1CD886E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41992B-9E41-BF47-A761-4D943871B4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15689" y="6181304"/>
            <a:ext cx="1030432" cy="681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1416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B6FBEF3-F738-C047-BE80-EBC6F5503DB9}"/>
              </a:ext>
            </a:extLst>
          </p:cNvPr>
          <p:cNvSpPr/>
          <p:nvPr/>
        </p:nvSpPr>
        <p:spPr>
          <a:xfrm>
            <a:off x="0" y="6176964"/>
            <a:ext cx="9144000" cy="6810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82A001-DC09-2C43-A1B1-30DE74F916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15689" y="6181304"/>
            <a:ext cx="1030432" cy="6811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5AA25B-52D5-9643-8069-781BBFD8F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B697909-95ED-457C-ACAC-62F90204F2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39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36591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640B1D-EE9E-BD43-886A-25895E5092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45729C-54E3-5F4A-8F31-912AB3CD3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187" y="2242158"/>
            <a:ext cx="3898448" cy="3707229"/>
          </a:xfrm>
        </p:spPr>
        <p:txBody>
          <a:bodyPr anchor="t">
            <a:normAutofit/>
          </a:bodyPr>
          <a:lstStyle>
            <a:lvl1pPr algn="l">
              <a:defRPr sz="33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F3DD6-9C6E-6E4B-B5A8-A9F551682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2186" y="1448458"/>
            <a:ext cx="3898448" cy="793701"/>
          </a:xfrm>
        </p:spPr>
        <p:txBody>
          <a:bodyPr>
            <a:normAutofit/>
          </a:bodyPr>
          <a:lstStyle>
            <a:lvl1pPr marL="0" indent="0" algn="l">
              <a:buNone/>
              <a:defRPr sz="1350" b="1" i="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F37B7-C550-974E-806C-7514A4F5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5FB9350D-E641-4E18-83D0-197C827322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0F8EB9-B174-2949-B6F3-0A3B278501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315689" y="6181304"/>
            <a:ext cx="1030432" cy="681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245330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640B1D-EE9E-BD43-886A-25895E5092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45729C-54E3-5F4A-8F31-912AB3CD3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187" y="2242158"/>
            <a:ext cx="3898448" cy="3707229"/>
          </a:xfrm>
        </p:spPr>
        <p:txBody>
          <a:bodyPr anchor="t">
            <a:normAutofit/>
          </a:bodyPr>
          <a:lstStyle>
            <a:lvl1pPr algn="l">
              <a:defRPr sz="33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F3DD6-9C6E-6E4B-B5A8-A9F551682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2186" y="1448458"/>
            <a:ext cx="3898448" cy="793701"/>
          </a:xfrm>
        </p:spPr>
        <p:txBody>
          <a:bodyPr>
            <a:normAutofit/>
          </a:bodyPr>
          <a:lstStyle>
            <a:lvl1pPr marL="0" indent="0" algn="l">
              <a:buNone/>
              <a:defRPr sz="1350" b="1" i="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F37B7-C550-974E-806C-7514A4F5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5FB9350D-E641-4E18-83D0-197C827322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0F8EB9-B174-2949-B6F3-0A3B278501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315689" y="6181304"/>
            <a:ext cx="1030432" cy="681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585295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640B1D-EE9E-BD43-886A-25895E5092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45729C-54E3-5F4A-8F31-912AB3CD3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187" y="2242158"/>
            <a:ext cx="3898448" cy="3707229"/>
          </a:xfrm>
        </p:spPr>
        <p:txBody>
          <a:bodyPr anchor="t">
            <a:normAutofit/>
          </a:bodyPr>
          <a:lstStyle>
            <a:lvl1pPr algn="l">
              <a:defRPr sz="33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F3DD6-9C6E-6E4B-B5A8-A9F551682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2186" y="1448458"/>
            <a:ext cx="3898448" cy="793701"/>
          </a:xfrm>
        </p:spPr>
        <p:txBody>
          <a:bodyPr>
            <a:normAutofit/>
          </a:bodyPr>
          <a:lstStyle>
            <a:lvl1pPr marL="0" indent="0" algn="l">
              <a:buNone/>
              <a:defRPr sz="1350" b="1" i="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F37B7-C550-974E-806C-7514A4F5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5FB9350D-E641-4E18-83D0-197C827322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0F8EB9-B174-2949-B6F3-0A3B278501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315689" y="6181304"/>
            <a:ext cx="1030432" cy="681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51814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640B1D-EE9E-BD43-886A-25895E5092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45729C-54E3-5F4A-8F31-912AB3CD3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187" y="2242158"/>
            <a:ext cx="3898448" cy="3707229"/>
          </a:xfrm>
        </p:spPr>
        <p:txBody>
          <a:bodyPr anchor="t">
            <a:normAutofit/>
          </a:bodyPr>
          <a:lstStyle>
            <a:lvl1pPr algn="l">
              <a:defRPr sz="33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F3DD6-9C6E-6E4B-B5A8-A9F551682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2186" y="1448458"/>
            <a:ext cx="3898448" cy="793701"/>
          </a:xfrm>
        </p:spPr>
        <p:txBody>
          <a:bodyPr>
            <a:normAutofit/>
          </a:bodyPr>
          <a:lstStyle>
            <a:lvl1pPr marL="0" indent="0" algn="l">
              <a:buNone/>
              <a:defRPr sz="1350" b="1" i="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F37B7-C550-974E-806C-7514A4F5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5FB9350D-E641-4E18-83D0-197C827322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0F8EB9-B174-2949-B6F3-0A3B278501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315689" y="6181304"/>
            <a:ext cx="1030432" cy="681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78819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F9E119F-D100-6D47-8465-908EAA75AF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45729C-54E3-5F4A-8F31-912AB3CD3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187" y="2242158"/>
            <a:ext cx="3898448" cy="3707229"/>
          </a:xfrm>
        </p:spPr>
        <p:txBody>
          <a:bodyPr anchor="t">
            <a:normAutofit/>
          </a:bodyPr>
          <a:lstStyle>
            <a:lvl1pPr algn="l">
              <a:defRPr sz="33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F3DD6-9C6E-6E4B-B5A8-A9F551682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2186" y="1448458"/>
            <a:ext cx="3898448" cy="793701"/>
          </a:xfrm>
        </p:spPr>
        <p:txBody>
          <a:bodyPr>
            <a:normAutofit/>
          </a:bodyPr>
          <a:lstStyle>
            <a:lvl1pPr marL="0" indent="0" algn="l">
              <a:buNone/>
              <a:defRPr sz="1350" b="1" i="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F37B7-C550-974E-806C-7514A4F5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5FB9350D-E641-4E18-83D0-197C827322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0F8EB9-B174-2949-B6F3-0A3B278501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15689" y="6181304"/>
            <a:ext cx="1030432" cy="681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784820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5729C-54E3-5F4A-8F31-912AB3CD3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187" y="2242159"/>
            <a:ext cx="3898448" cy="2373684"/>
          </a:xfrm>
        </p:spPr>
        <p:txBody>
          <a:bodyPr anchor="t">
            <a:normAutofit/>
          </a:bodyPr>
          <a:lstStyle>
            <a:lvl1pPr algn="l">
              <a:defRPr sz="3300" b="1" i="0">
                <a:solidFill>
                  <a:schemeClr val="tx1"/>
                </a:solidFill>
                <a:latin typeface="Montserrat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F3DD6-9C6E-6E4B-B5A8-A9F551682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2186" y="1448458"/>
            <a:ext cx="3898448" cy="793701"/>
          </a:xfrm>
        </p:spPr>
        <p:txBody>
          <a:bodyPr>
            <a:normAutofit/>
          </a:bodyPr>
          <a:lstStyle>
            <a:lvl1pPr marL="0" indent="0" algn="l">
              <a:buNone/>
              <a:defRPr sz="1350" b="1" i="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F37B7-C550-974E-806C-7514A4F5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5FB9350D-E641-4E18-83D0-197C827322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0F8EB9-B174-2949-B6F3-0A3B278501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15689" y="6181304"/>
            <a:ext cx="1030432" cy="6811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51368B-C81A-5A4D-84EA-40CE0DFA3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2528" y="4615843"/>
            <a:ext cx="3898106" cy="103505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841584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5729C-54E3-5F4A-8F31-912AB3CD3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187" y="2242159"/>
            <a:ext cx="3898448" cy="2373684"/>
          </a:xfrm>
        </p:spPr>
        <p:txBody>
          <a:bodyPr anchor="t">
            <a:normAutofit/>
          </a:bodyPr>
          <a:lstStyle>
            <a:lvl1pPr algn="l">
              <a:defRPr sz="3300" b="1" i="0">
                <a:solidFill>
                  <a:schemeClr val="tx1"/>
                </a:solidFill>
                <a:latin typeface="Montserrat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F3DD6-9C6E-6E4B-B5A8-A9F551682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2186" y="1448458"/>
            <a:ext cx="3898448" cy="793701"/>
          </a:xfrm>
        </p:spPr>
        <p:txBody>
          <a:bodyPr>
            <a:normAutofit/>
          </a:bodyPr>
          <a:lstStyle>
            <a:lvl1pPr marL="0" indent="0" algn="l">
              <a:buNone/>
              <a:defRPr sz="1350" b="1" i="0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F37B7-C550-974E-806C-7514A4F5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5FB9350D-E641-4E18-83D0-197C827322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0F8EB9-B174-2949-B6F3-0A3B278501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15689" y="6181304"/>
            <a:ext cx="1030432" cy="6811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51368B-C81A-5A4D-84EA-40CE0DFA3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2528" y="4615843"/>
            <a:ext cx="3898106" cy="103505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402198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640B1D-EE9E-BD43-886A-25895E5092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D457BC2-A423-9641-B5F9-21E32C74F84D}"/>
              </a:ext>
            </a:extLst>
          </p:cNvPr>
          <p:cNvSpPr/>
          <p:nvPr/>
        </p:nvSpPr>
        <p:spPr>
          <a:xfrm>
            <a:off x="695885" y="0"/>
            <a:ext cx="360045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45729C-54E3-5F4A-8F31-912AB3CD3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528" y="1575386"/>
            <a:ext cx="3052528" cy="1705697"/>
          </a:xfrm>
        </p:spPr>
        <p:txBody>
          <a:bodyPr anchor="t">
            <a:normAutofit/>
          </a:bodyPr>
          <a:lstStyle>
            <a:lvl1pPr algn="l">
              <a:defRPr sz="27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F37B7-C550-974E-806C-7514A4F5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5FB9350D-E641-4E18-83D0-197C827322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0F8EB9-B174-2949-B6F3-0A3B278501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315689" y="6181304"/>
            <a:ext cx="1030432" cy="68118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B2795B2-0C0D-0D43-91FE-2230C789B9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2039" y="3321051"/>
            <a:ext cx="3052528" cy="3394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617407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44B9DD-EBA0-3B4C-9137-A48C9D1CB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19C94-DC99-DF42-9B03-5DF1BB14B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B61C2-AC70-8D43-92F2-4820FFBB5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1" y="6349479"/>
            <a:ext cx="464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5FB9350D-E641-4E18-83D0-197C827322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1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8.sv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6.sv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4DAD0B9-6DAB-4A75-838B-5B34591E9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"/>
            <a:ext cx="9144000" cy="61768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1FC975-1D99-C64C-B646-B9B76900C4B3}"/>
              </a:ext>
            </a:extLst>
          </p:cNvPr>
          <p:cNvSpPr txBox="1"/>
          <p:nvPr/>
        </p:nvSpPr>
        <p:spPr>
          <a:xfrm>
            <a:off x="428915" y="5300237"/>
            <a:ext cx="8715085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 i="1">
                <a:solidFill>
                  <a:schemeClr val="bg1"/>
                </a:solidFill>
                <a:latin typeface="+mn-lt"/>
              </a:rPr>
              <a:t>Jason Ackley, </a:t>
            </a:r>
            <a:r>
              <a:rPr lang="en-US" i="1">
                <a:solidFill>
                  <a:schemeClr val="bg1"/>
                </a:solidFill>
              </a:rPr>
              <a:t>Tam Gregersen, Jesse</a:t>
            </a:r>
            <a:r>
              <a:rPr lang="en-US" sz="1800" i="1">
                <a:solidFill>
                  <a:schemeClr val="bg1"/>
                </a:solidFill>
                <a:latin typeface="+mn-lt"/>
              </a:rPr>
              <a:t> Emerick</a:t>
            </a:r>
            <a:r>
              <a:rPr lang="en-US" i="1">
                <a:solidFill>
                  <a:schemeClr val="bg1"/>
                </a:solidFill>
              </a:rPr>
              <a:t>,</a:t>
            </a:r>
            <a:r>
              <a:rPr lang="en-US" sz="1800" i="1">
                <a:solidFill>
                  <a:schemeClr val="bg1"/>
                </a:solidFill>
                <a:latin typeface="+mn-lt"/>
              </a:rPr>
              <a:t> Caroline Karanja</a:t>
            </a:r>
            <a:r>
              <a:rPr lang="en-US" i="1">
                <a:solidFill>
                  <a:schemeClr val="bg1"/>
                </a:solidFill>
              </a:rPr>
              <a:t>, Michelle Hines</a:t>
            </a:r>
            <a:endParaRPr lang="en-US" sz="1800" i="1">
              <a:solidFill>
                <a:schemeClr val="bg1"/>
              </a:solidFill>
              <a:latin typeface="+mn-lt"/>
            </a:endParaRPr>
          </a:p>
          <a:p>
            <a:r>
              <a:rPr lang="en-US" sz="1600">
                <a:solidFill>
                  <a:schemeClr val="bg1"/>
                </a:solidFill>
              </a:rPr>
              <a:t>October</a:t>
            </a:r>
            <a:r>
              <a:rPr lang="en-US" sz="1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>
                <a:solidFill>
                  <a:schemeClr val="bg1"/>
                </a:solidFill>
              </a:rPr>
              <a:t>9</a:t>
            </a:r>
            <a:r>
              <a:rPr lang="en-US" sz="1600">
                <a:solidFill>
                  <a:schemeClr val="bg1"/>
                </a:solidFill>
                <a:latin typeface="+mn-lt"/>
              </a:rPr>
              <a:t>, 2020</a:t>
            </a:r>
            <a:endParaRPr lang="en-US" sz="1600">
              <a:solidFill>
                <a:schemeClr val="bg1"/>
              </a:solidFill>
              <a:latin typeface="+mn-lt"/>
              <a:cs typeface="Calibri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04C921-A66C-AC4B-BE06-B0304BD3F652}"/>
              </a:ext>
            </a:extLst>
          </p:cNvPr>
          <p:cNvGrpSpPr/>
          <p:nvPr/>
        </p:nvGrpSpPr>
        <p:grpSpPr>
          <a:xfrm>
            <a:off x="338384" y="174856"/>
            <a:ext cx="8459606" cy="2330471"/>
            <a:chOff x="532100" y="1123233"/>
            <a:chExt cx="8459606" cy="233047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2EF4C6C-A34D-1745-8ED7-3C8E4295FF18}"/>
                </a:ext>
              </a:extLst>
            </p:cNvPr>
            <p:cNvSpPr txBox="1"/>
            <p:nvPr/>
          </p:nvSpPr>
          <p:spPr>
            <a:xfrm>
              <a:off x="859979" y="2868929"/>
              <a:ext cx="81317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haroni" panose="02010803020104030203" pitchFamily="2" charset="-79"/>
                  <a:cs typeface="Aharoni" panose="02010803020104030203" pitchFamily="2" charset="-79"/>
                </a:rPr>
                <a:t>Technology Skills for the Future</a:t>
              </a:r>
            </a:p>
          </p:txBody>
        </p:sp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871E24FC-6DA8-6F4F-9A7E-91562B5EE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100" y="1123233"/>
              <a:ext cx="3596554" cy="1745696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50F644F-1F72-4953-A13D-B7C4E298E1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63" y="3374244"/>
            <a:ext cx="2937796" cy="93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6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7E8E966-8E97-4474-9DF0-8FC973D44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" y="1"/>
            <a:ext cx="9144000" cy="61752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00800"/>
            <a:ext cx="361950" cy="323850"/>
          </a:xfrm>
        </p:spPr>
        <p:txBody>
          <a:bodyPr/>
          <a:lstStyle/>
          <a:p>
            <a:pPr>
              <a:defRPr/>
            </a:pPr>
            <a:fld id="{ECFAC967-ABA1-422D-A499-8022E865C81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5E3C6FA7-9C7E-4795-9346-FDCCB11A4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3414"/>
            <a:ext cx="6038850" cy="2394848"/>
          </a:xfrm>
          <a:prstGeom prst="homePlate">
            <a:avLst>
              <a:gd name="adj" fmla="val 57497"/>
            </a:avLst>
          </a:prstGeom>
          <a:solidFill>
            <a:srgbClr val="9E3D8F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cs typeface="Calibri"/>
              </a:rPr>
              <a:t>The methodology:</a:t>
            </a:r>
            <a:endParaRPr lang="en-US" altLang="en-US" sz="18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Calibri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cs typeface="Calibri"/>
              </a:rPr>
              <a:t>Genesys Works asked ACE leaders to evaluate and recommend relevant skills needed for entry-level technology positions in the next 3 to 5 years.</a:t>
            </a:r>
            <a:endParaRPr lang="en-US" alt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Calibri"/>
              <a:cs typeface="Calibri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endParaRPr kumimoji="0" lang="en-US" altLang="en-US" sz="10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SzPts val="1000"/>
              <a:buFont typeface="Arial" panose="020B0604020202020204" pitchFamily="34" charset="0"/>
              <a:buChar char="•"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cs typeface="Calibri"/>
              </a:rPr>
              <a:t>Through research, analysis, and experience, </a:t>
            </a:r>
            <a:r>
              <a:rPr lang="en-US" altLang="en-US" sz="1600">
                <a:solidFill>
                  <a:srgbClr val="FFFFFF"/>
                </a:solidFill>
                <a:latin typeface="Calibri"/>
                <a:cs typeface="Calibri"/>
              </a:rPr>
              <a:t>ACE leaders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cs typeface="Calibri"/>
              </a:rPr>
              <a:t> </a:t>
            </a:r>
            <a:r>
              <a:rPr lang="en-US" altLang="en-US" sz="1600">
                <a:solidFill>
                  <a:srgbClr val="FFFFFF"/>
                </a:solidFill>
                <a:latin typeface="Calibri"/>
                <a:cs typeface="Calibri"/>
              </a:rPr>
              <a:t>identified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cs typeface="Calibri"/>
              </a:rPr>
              <a:t> several areas of improvement.</a:t>
            </a:r>
            <a:r>
              <a:rPr lang="en-US" altLang="en-US" sz="1600">
                <a:solidFill>
                  <a:srgbClr val="FFFFFF"/>
                </a:solidFill>
                <a:latin typeface="Calibri"/>
                <a:cs typeface="Calibri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7F1E68D1-D167-4DA3-8143-6CE5E0B5A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" y="3241676"/>
            <a:ext cx="6038850" cy="2482983"/>
          </a:xfrm>
          <a:prstGeom prst="homePlate">
            <a:avLst>
              <a:gd name="adj" fmla="val 53608"/>
            </a:avLst>
          </a:prstGeom>
          <a:solidFill>
            <a:srgbClr val="0852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What you will learn: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key technology strategies that are shaping organizations.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endParaRPr kumimoji="0" lang="en-US" altLang="en-US" sz="10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skills &amp; talent businesses need to support their objectives.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endParaRPr kumimoji="0" lang="en-US" altLang="en-US" sz="10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Recommendations to consider when preparing high school students for successful internships and careers in   technology.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12E333AD-D689-40D2-957F-5EA6E31BF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399" y="1630907"/>
            <a:ext cx="2801398" cy="279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177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2059">
            <a:extLst>
              <a:ext uri="{FF2B5EF4-FFF2-40B4-BE49-F238E27FC236}">
                <a16:creationId xmlns:a16="http://schemas.microsoft.com/office/drawing/2014/main" id="{D420393E-11FA-481B-8BB1-51F665A07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" y="1"/>
            <a:ext cx="9135152" cy="617572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00800"/>
            <a:ext cx="361950" cy="323850"/>
          </a:xfrm>
        </p:spPr>
        <p:txBody>
          <a:bodyPr/>
          <a:lstStyle/>
          <a:p>
            <a:pPr>
              <a:defRPr/>
            </a:pPr>
            <a:fld id="{ECFAC967-ABA1-422D-A499-8022E865C81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7D7FD30-F21E-4C29-A34A-8EBEC72BE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" y="1053624"/>
            <a:ext cx="7404665" cy="506412"/>
          </a:xfrm>
          <a:prstGeom prst="rect">
            <a:avLst/>
          </a:prstGeom>
          <a:solidFill>
            <a:srgbClr val="ED7D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5028CE1D-20FD-47FB-9AA5-E6534E5FD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234" y="1060063"/>
            <a:ext cx="7134896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Business Improvements, incl. Customer Experience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E14F5554-AA7C-4995-A20C-85A96862D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989" y="4740080"/>
            <a:ext cx="7404665" cy="5461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66B7FAB0-1AA6-4CB0-86AF-A1A00074A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658" y="4740902"/>
            <a:ext cx="7322396" cy="40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600">
                <a:solidFill>
                  <a:srgbClr val="FFFFFF"/>
                </a:solidFill>
                <a:latin typeface="Calibri"/>
                <a:cs typeface="Calibri"/>
              </a:rPr>
              <a:t>Technology Strategies for Digital Transformation</a:t>
            </a:r>
            <a:endParaRPr lang="en-US" sz="2600"/>
          </a:p>
        </p:txBody>
      </p:sp>
      <p:sp>
        <p:nvSpPr>
          <p:cNvPr id="26" name="Text Box 20">
            <a:extLst>
              <a:ext uri="{FF2B5EF4-FFF2-40B4-BE49-F238E27FC236}">
                <a16:creationId xmlns:a16="http://schemas.microsoft.com/office/drawing/2014/main" id="{7D54270B-4805-47C1-88A5-5306B7B46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" y="78814"/>
            <a:ext cx="9137649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chemeClr val="bg1"/>
                </a:solidFill>
                <a:latin typeface="Gotham Light"/>
              </a:rPr>
              <a:t>Digital Transformation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tham Light"/>
              </a:rPr>
              <a:t>Driving Technology Skills</a:t>
            </a:r>
            <a:r>
              <a:rPr lang="en-US" altLang="en-US" sz="2800" dirty="0">
                <a:solidFill>
                  <a:schemeClr val="bg1"/>
                </a:solidFill>
                <a:latin typeface="Gotham Light"/>
              </a:rPr>
              <a:t>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43097063-5F23-4B47-898A-F57046522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333" y="1828612"/>
            <a:ext cx="843541" cy="2253490"/>
          </a:xfrm>
          <a:prstGeom prst="rect">
            <a:avLst/>
          </a:prstGeom>
          <a:solidFill>
            <a:srgbClr val="9E3D8F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 sz="1200">
                <a:solidFill>
                  <a:srgbClr val="FFFFFF"/>
                </a:solidFill>
                <a:latin typeface="Calibri"/>
                <a:cs typeface="Calibri"/>
              </a:rPr>
              <a:t>Process Automation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2052" name="Rectangle 25">
            <a:extLst>
              <a:ext uri="{FF2B5EF4-FFF2-40B4-BE49-F238E27FC236}">
                <a16:creationId xmlns:a16="http://schemas.microsoft.com/office/drawing/2014/main" id="{97CC6CCA-35D8-42D8-9E74-B692C52BA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96" y="1822190"/>
            <a:ext cx="843541" cy="2253490"/>
          </a:xfrm>
          <a:prstGeom prst="rect">
            <a:avLst/>
          </a:prstGeom>
          <a:solidFill>
            <a:srgbClr val="9E3D8F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 sz="1200">
                <a:solidFill>
                  <a:srgbClr val="FFFFFF"/>
                </a:solidFill>
                <a:latin typeface="Calibri"/>
                <a:cs typeface="Calibri"/>
              </a:rPr>
              <a:t>Hybrid Cloud</a:t>
            </a:r>
            <a:endParaRPr lang="en-US" altLang="en-US" sz="1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2053" name="Rectangle 25">
            <a:extLst>
              <a:ext uri="{FF2B5EF4-FFF2-40B4-BE49-F238E27FC236}">
                <a16:creationId xmlns:a16="http://schemas.microsoft.com/office/drawing/2014/main" id="{5060D219-ED53-4AB7-8D7D-EC98367C9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2366" y="1822190"/>
            <a:ext cx="843541" cy="2253490"/>
          </a:xfrm>
          <a:prstGeom prst="rect">
            <a:avLst/>
          </a:prstGeom>
          <a:solidFill>
            <a:srgbClr val="9E3D8F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cs typeface="Calibri"/>
              </a:rPr>
              <a:t>Artificial Intelligence</a:t>
            </a:r>
            <a:endParaRPr lang="en-US" altLang="en-US" sz="1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Calibri"/>
              <a:cs typeface="Calibri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  <a:cs typeface="Calibri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>
                <a:solidFill>
                  <a:srgbClr val="FFFFFF"/>
                </a:solidFill>
                <a:latin typeface="Calibri"/>
                <a:cs typeface="Calibri"/>
              </a:rPr>
              <a:t>Machine Learning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2054" name="Rectangle 25">
            <a:extLst>
              <a:ext uri="{FF2B5EF4-FFF2-40B4-BE49-F238E27FC236}">
                <a16:creationId xmlns:a16="http://schemas.microsoft.com/office/drawing/2014/main" id="{8C87D221-64B3-4B3D-9B7D-2CF44BDCE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053" y="1838815"/>
            <a:ext cx="843541" cy="2253490"/>
          </a:xfrm>
          <a:prstGeom prst="rect">
            <a:avLst/>
          </a:prstGeom>
          <a:solidFill>
            <a:srgbClr val="9E3D8F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cs typeface="Calibri"/>
              </a:rPr>
              <a:t>Business Intelligence</a:t>
            </a:r>
            <a:endParaRPr lang="en-US" altLang="en-US" sz="1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Calibri"/>
              <a:cs typeface="Calibri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>
              <a:solidFill>
                <a:srgbClr val="FFFFFF"/>
              </a:solidFill>
              <a:latin typeface="Calibri" panose="020F0502020204030204" pitchFamily="34" charset="0"/>
              <a:cs typeface="Calibri"/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cs typeface="Calibri"/>
              </a:rPr>
              <a:t>Data Analytics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2055" name="Rectangle 25">
            <a:extLst>
              <a:ext uri="{FF2B5EF4-FFF2-40B4-BE49-F238E27FC236}">
                <a16:creationId xmlns:a16="http://schemas.microsoft.com/office/drawing/2014/main" id="{9F62BDBC-1449-414F-9FB8-791E0BCD9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4397" y="1825622"/>
            <a:ext cx="843541" cy="2253490"/>
          </a:xfrm>
          <a:prstGeom prst="rect">
            <a:avLst/>
          </a:prstGeom>
          <a:solidFill>
            <a:srgbClr val="9E3D8F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cs typeface="Calibri"/>
              </a:rPr>
              <a:t>Cyber security</a:t>
            </a:r>
          </a:p>
        </p:txBody>
      </p:sp>
      <p:sp>
        <p:nvSpPr>
          <p:cNvPr id="2056" name="Rectangle 25">
            <a:extLst>
              <a:ext uri="{FF2B5EF4-FFF2-40B4-BE49-F238E27FC236}">
                <a16:creationId xmlns:a16="http://schemas.microsoft.com/office/drawing/2014/main" id="{D4E61FF9-EBD3-47C9-9CAE-DBE3721FE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654" y="1825251"/>
            <a:ext cx="843541" cy="2253490"/>
          </a:xfrm>
          <a:prstGeom prst="rect">
            <a:avLst/>
          </a:prstGeom>
          <a:solidFill>
            <a:srgbClr val="9E3D8F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cs typeface="Calibri"/>
              </a:rPr>
              <a:t>Agile </a:t>
            </a:r>
            <a:r>
              <a:rPr lang="en-US" altLang="en-US" sz="1200">
                <a:solidFill>
                  <a:srgbClr val="FFFFFF"/>
                </a:solidFill>
                <a:latin typeface="Calibri"/>
                <a:cs typeface="Calibri"/>
              </a:rPr>
              <a:t>Enterprise</a:t>
            </a:r>
            <a:endParaRPr lang="en-US" altLang="en-US" sz="1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7D81BE6F-4AC0-46A1-9A56-76DF8EED1AE0}"/>
              </a:ext>
            </a:extLst>
          </p:cNvPr>
          <p:cNvSpPr/>
          <p:nvPr/>
        </p:nvSpPr>
        <p:spPr bwMode="auto">
          <a:xfrm>
            <a:off x="858501" y="4257090"/>
            <a:ext cx="7449785" cy="488679"/>
          </a:xfrm>
          <a:prstGeom prst="triangle">
            <a:avLst>
              <a:gd name="adj" fmla="val 50087"/>
            </a:avLst>
          </a:prstGeom>
          <a:solidFill>
            <a:srgbClr val="92D05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1400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C33B20-D8E7-4A38-879B-2F854C4A8380}"/>
              </a:ext>
            </a:extLst>
          </p:cNvPr>
          <p:cNvSpPr txBox="1"/>
          <p:nvPr/>
        </p:nvSpPr>
        <p:spPr>
          <a:xfrm>
            <a:off x="940738" y="5329403"/>
            <a:ext cx="7400180" cy="6924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bg1"/>
                </a:solidFill>
                <a:ea typeface="+mn-lt"/>
                <a:cs typeface="+mn-lt"/>
              </a:rPr>
              <a:t>Digital transformation is the integration of digital technology into all areas of a business, fundamentally changing ways they operate and deliver value to customers. It's also a cultural change that requires organizations to adopt new ways of working.</a:t>
            </a:r>
            <a:endParaRPr lang="en-US" sz="13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246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1B5BE492-2100-47F1-A806-767CDB122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885"/>
            <a:ext cx="9144000" cy="61690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00800"/>
            <a:ext cx="361950" cy="323850"/>
          </a:xfrm>
        </p:spPr>
        <p:txBody>
          <a:bodyPr/>
          <a:lstStyle/>
          <a:p>
            <a:pPr>
              <a:defRPr/>
            </a:pPr>
            <a:fld id="{ECFAC967-ABA1-422D-A499-8022E865C81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088" name="Rectangle 41">
            <a:extLst>
              <a:ext uri="{FF2B5EF4-FFF2-40B4-BE49-F238E27FC236}">
                <a16:creationId xmlns:a16="http://schemas.microsoft.com/office/drawing/2014/main" id="{19F6428E-6A6D-4B2F-B1B1-27DFA463E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34" y="1934755"/>
            <a:ext cx="2666475" cy="398844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  <a:latin typeface="Calibri"/>
                <a:cs typeface="Calibri"/>
              </a:rPr>
              <a:t>         </a:t>
            </a:r>
            <a:endParaRPr lang="en-US" altLang="en-US" sz="1200" b="1">
              <a:solidFill>
                <a:srgbClr val="FFFFFF"/>
              </a:solidFill>
              <a:latin typeface="Calibri" panose="020F0502020204030204" pitchFamily="34" charset="0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altLang="en-US" sz="1200" b="1">
                <a:solidFill>
                  <a:srgbClr val="FFFFFF"/>
                </a:solidFill>
                <a:latin typeface="Calibri"/>
                <a:cs typeface="Calibri"/>
              </a:rPr>
              <a:t>  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cs typeface="Calibri"/>
              </a:rPr>
              <a:t>Soft Skills</a:t>
            </a:r>
            <a:endParaRPr lang="en-US">
              <a:cs typeface="Calibri"/>
            </a:endParaRPr>
          </a:p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altLang="en-US">
                <a:solidFill>
                  <a:srgbClr val="FFFFFF"/>
                </a:solidFill>
                <a:latin typeface="Calibri"/>
                <a:cs typeface="Calibri"/>
              </a:rPr>
              <a:t> 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cs typeface="Calibri"/>
              </a:rPr>
              <a:t>General IT fundamentals</a:t>
            </a:r>
            <a:endParaRPr lang="en-US" altLang="en-US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Calibri"/>
              <a:cs typeface="Calibri"/>
            </a:endParaRPr>
          </a:p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altLang="en-US">
                <a:solidFill>
                  <a:srgbClr val="FFFFFF"/>
                </a:solidFill>
                <a:latin typeface="Calibri"/>
                <a:cs typeface="Calibri"/>
              </a:rPr>
              <a:t> 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cs typeface="Calibri"/>
              </a:rPr>
              <a:t>Networking concepts</a:t>
            </a:r>
            <a:endParaRPr lang="en-US" altLang="en-US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Calibri"/>
              <a:cs typeface="Calibri"/>
            </a:endParaRPr>
          </a:p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altLang="en-US">
                <a:solidFill>
                  <a:srgbClr val="FFFFFF"/>
                </a:solidFill>
                <a:latin typeface="Calibri"/>
                <a:cs typeface="Calibri"/>
              </a:rPr>
              <a:t> 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cs typeface="Calibri"/>
              </a:rPr>
              <a:t>Cybersecurity </a:t>
            </a:r>
            <a:r>
              <a:rPr lang="en-US" altLang="en-US">
                <a:solidFill>
                  <a:srgbClr val="FFFFFF"/>
                </a:solidFill>
                <a:latin typeface="Calibri"/>
                <a:cs typeface="Calibri"/>
              </a:rPr>
              <a:t>basics</a:t>
            </a:r>
            <a:endParaRPr lang="en-US" altLang="en-US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Calibri"/>
              <a:cs typeface="Calibri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 Programming foundations</a:t>
            </a:r>
            <a:endParaRPr lang="en-US">
              <a:solidFill>
                <a:schemeClr val="bg1"/>
              </a:solidFill>
              <a:latin typeface="Calibri"/>
              <a:ea typeface="+mn-lt"/>
              <a:cs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 Data, BI concepts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 Cloud computing intro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>
                <a:solidFill>
                  <a:schemeClr val="bg1"/>
                </a:solidFill>
                <a:cs typeface="Calibri"/>
              </a:rPr>
              <a:t> Agile</a:t>
            </a:r>
            <a:endParaRPr lang="en-US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1600">
              <a:solidFill>
                <a:schemeClr val="bg1"/>
              </a:solidFill>
              <a:highlight>
                <a:srgbClr val="000000"/>
              </a:highlight>
              <a:cs typeface="Calibri"/>
            </a:endParaRPr>
          </a:p>
        </p:txBody>
      </p:sp>
      <p:sp>
        <p:nvSpPr>
          <p:cNvPr id="3091" name="Rectangle 44">
            <a:extLst>
              <a:ext uri="{FF2B5EF4-FFF2-40B4-BE49-F238E27FC236}">
                <a16:creationId xmlns:a16="http://schemas.microsoft.com/office/drawing/2014/main" id="{B162EFEC-EA9E-4EB6-B383-E0EF623FD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0514" y="1936671"/>
            <a:ext cx="2565833" cy="3989870"/>
          </a:xfrm>
          <a:prstGeom prst="rect">
            <a:avLst/>
          </a:prstGeom>
          <a:solidFill>
            <a:srgbClr val="56A2D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  <a:latin typeface="Calibri"/>
                <a:cs typeface="Calibri"/>
              </a:rPr>
              <a:t>  Systems Administrator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  <a:latin typeface="Calibri"/>
                <a:cs typeface="Calibri"/>
              </a:rPr>
              <a:t>  Network Administrator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  <a:latin typeface="Calibri"/>
                <a:cs typeface="Calibri"/>
              </a:rPr>
              <a:t>  Project / Program Mgmt.</a:t>
            </a:r>
            <a:endParaRPr lang="en-US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  <a:latin typeface="Calibri"/>
                <a:cs typeface="Calibri"/>
              </a:rPr>
              <a:t>  Security Analyst </a:t>
            </a:r>
            <a:endParaRPr lang="en-US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>
                <a:solidFill>
                  <a:srgbClr val="FFFFFF"/>
                </a:solidFill>
                <a:latin typeface="Calibri"/>
                <a:cs typeface="Calibri"/>
              </a:rPr>
              <a:t>  Web Developer</a:t>
            </a:r>
            <a:endParaRPr lang="en-US">
              <a:cs typeface="Calibri"/>
            </a:endParaRPr>
          </a:p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altLang="en-US">
                <a:solidFill>
                  <a:srgbClr val="FFFFFF"/>
                </a:solidFill>
                <a:latin typeface="Calibri"/>
                <a:cs typeface="Calibri"/>
              </a:rPr>
              <a:t>  Software Developer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altLang="en-US">
                <a:solidFill>
                  <a:srgbClr val="FFFFFF"/>
                </a:solidFill>
                <a:latin typeface="Calibri"/>
                <a:cs typeface="Calibri"/>
              </a:rPr>
              <a:t>  Data, BI Analyst 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altLang="en-US">
                <a:solidFill>
                  <a:srgbClr val="FFFFFF"/>
                </a:solidFill>
                <a:latin typeface="Calibri"/>
                <a:cs typeface="Calibri"/>
              </a:rPr>
              <a:t>  Database Administrator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  <a:latin typeface="Calibri"/>
                <a:cs typeface="Calibri"/>
              </a:rPr>
              <a:t>  Cloud / DevOps Engineer</a:t>
            </a:r>
            <a:endParaRPr lang="en-US">
              <a:cs typeface="Calibri"/>
            </a:endParaRPr>
          </a:p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endParaRPr lang="en-US" altLang="en-US">
              <a:solidFill>
                <a:srgbClr val="FFFFFF"/>
              </a:solidFill>
              <a:latin typeface="Calibri"/>
              <a:cs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6" name="Text Box 51">
            <a:extLst>
              <a:ext uri="{FF2B5EF4-FFF2-40B4-BE49-F238E27FC236}">
                <a16:creationId xmlns:a16="http://schemas.microsoft.com/office/drawing/2014/main" id="{04EB3D59-E307-4730-AF45-EC8A03BA0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01276"/>
            <a:ext cx="9144000" cy="45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Gotham Light"/>
              </a:rPr>
              <a:t>Technology Jobs Pipeline</a:t>
            </a:r>
            <a:endParaRPr lang="en-US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otham Light"/>
            </a:endParaRP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E9185791-182D-44A2-B7F9-944938BCBC1D}"/>
              </a:ext>
            </a:extLst>
          </p:cNvPr>
          <p:cNvSpPr/>
          <p:nvPr/>
        </p:nvSpPr>
        <p:spPr>
          <a:xfrm>
            <a:off x="6619316" y="1078136"/>
            <a:ext cx="2463449" cy="720246"/>
          </a:xfrm>
          <a:prstGeom prst="homePlate">
            <a:avLst/>
          </a:prstGeom>
          <a:solidFill>
            <a:srgbClr val="9E3D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        Skilled Talent Pool</a:t>
            </a:r>
            <a:endParaRPr lang="en-US"/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3DE094F3-9B1E-4849-9659-64A947768A6C}"/>
              </a:ext>
            </a:extLst>
          </p:cNvPr>
          <p:cNvSpPr/>
          <p:nvPr/>
        </p:nvSpPr>
        <p:spPr>
          <a:xfrm>
            <a:off x="3915781" y="1078136"/>
            <a:ext cx="3173257" cy="720246"/>
          </a:xfrm>
          <a:prstGeom prst="homePlate">
            <a:avLst/>
          </a:prstGeom>
          <a:solidFill>
            <a:srgbClr val="56A2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0"/>
              </a:spcBef>
            </a:pPr>
            <a:r>
              <a:rPr lang="en-US">
                <a:cs typeface="Calibri"/>
              </a:rPr>
              <a:t>    Career Paths</a:t>
            </a:r>
            <a:endParaRPr lang="en-US"/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FF84FB8A-73DD-4B6F-A349-3BCE70DD5133}"/>
              </a:ext>
            </a:extLst>
          </p:cNvPr>
          <p:cNvSpPr/>
          <p:nvPr/>
        </p:nvSpPr>
        <p:spPr>
          <a:xfrm>
            <a:off x="2610987" y="1078136"/>
            <a:ext cx="1931094" cy="720246"/>
          </a:xfrm>
          <a:prstGeom prst="homePlat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         Internships</a:t>
            </a:r>
            <a:endParaRPr lang="en-US"/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46D05BC1-0B5F-4333-AA52-57C877891778}"/>
              </a:ext>
            </a:extLst>
          </p:cNvPr>
          <p:cNvSpPr/>
          <p:nvPr/>
        </p:nvSpPr>
        <p:spPr>
          <a:xfrm>
            <a:off x="64027" y="1078136"/>
            <a:ext cx="3016684" cy="720246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cs typeface="Calibri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45D0785-3097-44C8-A538-0C7989CE70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59" y="1003287"/>
            <a:ext cx="1334421" cy="6534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296F1F-986F-4EFA-8B29-ABD4032C6D00}"/>
              </a:ext>
            </a:extLst>
          </p:cNvPr>
          <p:cNvSpPr txBox="1"/>
          <p:nvPr/>
        </p:nvSpPr>
        <p:spPr>
          <a:xfrm>
            <a:off x="361168" y="1478072"/>
            <a:ext cx="1981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Foundational Skills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DFA847-E7E7-4864-AE49-E21E71B2B816}"/>
              </a:ext>
            </a:extLst>
          </p:cNvPr>
          <p:cNvSpPr/>
          <p:nvPr/>
        </p:nvSpPr>
        <p:spPr>
          <a:xfrm>
            <a:off x="68634" y="3695960"/>
            <a:ext cx="2640901" cy="1680573"/>
          </a:xfrm>
          <a:prstGeom prst="rect">
            <a:avLst/>
          </a:prstGeom>
          <a:noFill/>
          <a:ln w="28575">
            <a:solidFill>
              <a:srgbClr val="9E3D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2140B4-5A1D-4C7C-A9F7-78EAB37BF436}"/>
              </a:ext>
            </a:extLst>
          </p:cNvPr>
          <p:cNvSpPr/>
          <p:nvPr/>
        </p:nvSpPr>
        <p:spPr>
          <a:xfrm>
            <a:off x="4170907" y="3612453"/>
            <a:ext cx="2557396" cy="2171175"/>
          </a:xfrm>
          <a:prstGeom prst="rect">
            <a:avLst/>
          </a:prstGeom>
          <a:noFill/>
          <a:ln w="28575">
            <a:solidFill>
              <a:srgbClr val="9E3D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68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467797-6151-4C11-9F51-8F3C08319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1752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00800"/>
            <a:ext cx="361950" cy="323850"/>
          </a:xfrm>
        </p:spPr>
        <p:txBody>
          <a:bodyPr/>
          <a:lstStyle/>
          <a:p>
            <a:pPr>
              <a:defRPr/>
            </a:pPr>
            <a:fld id="{ECFAC967-ABA1-422D-A499-8022E865C81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FA518F0B-93E1-469C-A7EF-92FDED273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08" y="745637"/>
            <a:ext cx="8519362" cy="508000"/>
          </a:xfrm>
          <a:prstGeom prst="rect">
            <a:avLst/>
          </a:prstGeom>
          <a:solidFill>
            <a:srgbClr val="56A2D6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FFFFFF"/>
                </a:solidFill>
                <a:latin typeface="Calibri"/>
                <a:cs typeface="Calibri"/>
              </a:rPr>
              <a:t> 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cs typeface="Calibri"/>
              </a:rPr>
              <a:t>Create </a:t>
            </a:r>
            <a:r>
              <a:rPr lang="en-US" altLang="en-US" sz="2200">
                <a:solidFill>
                  <a:srgbClr val="FFFFFF"/>
                </a:solidFill>
                <a:latin typeface="Calibri"/>
                <a:cs typeface="Calibri"/>
              </a:rPr>
              <a:t>Learning Paths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altLang="en-US" sz="220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89BCFE5-6ED0-49DE-8CC2-029A76957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808" y="1253637"/>
            <a:ext cx="8519362" cy="4739409"/>
          </a:xfrm>
          <a:prstGeom prst="rect">
            <a:avLst/>
          </a:prstGeom>
          <a:solidFill>
            <a:srgbClr val="00558E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marL="285750" indent="-285750" eaLnBrk="0" hangingPunct="0">
              <a:lnSpc>
                <a:spcPct val="100000"/>
              </a:lnSpc>
              <a:spcBef>
                <a:spcPct val="0"/>
              </a:spcBef>
              <a:buSzPts val="1000"/>
              <a:buFont typeface="Arial" panose="020B0604020202020204" pitchFamily="34" charset="0"/>
              <a:buChar char="•"/>
            </a:pPr>
            <a:endParaRPr lang="en-US" altLang="en-US" sz="1800">
              <a:solidFill>
                <a:srgbClr val="FFFFFF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SzPts val="1000"/>
              <a:buFont typeface="Arial" panose="020B0604020202020204" pitchFamily="34" charset="0"/>
              <a:buChar char="•"/>
            </a:pPr>
            <a:endParaRPr lang="en-US" altLang="en-US" sz="1800">
              <a:solidFill>
                <a:srgbClr val="FFFFFF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SzPts val="1000"/>
              <a:buFont typeface="Arial" panose="020B0604020202020204" pitchFamily="34" charset="0"/>
              <a:buChar char="•"/>
            </a:pPr>
            <a:endParaRPr lang="en-US" altLang="en-US" sz="1800">
              <a:solidFill>
                <a:srgbClr val="FFFFFF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SzPts val="1000"/>
              <a:buFont typeface="Arial" panose="020B0604020202020204" pitchFamily="34" charset="0"/>
              <a:buChar char="•"/>
            </a:pPr>
            <a:endParaRPr lang="en-US" altLang="en-US" sz="1800">
              <a:solidFill>
                <a:srgbClr val="FFFFFF"/>
              </a:solidFill>
              <a:latin typeface="Calibri"/>
              <a:cs typeface="Calibri"/>
            </a:endParaRPr>
          </a:p>
          <a:p>
            <a:pPr marL="285750" indent="-285750">
              <a:spcBef>
                <a:spcPct val="0"/>
              </a:spcBef>
              <a:buSzPts val="1000"/>
              <a:buFont typeface="Arial" panose="020B0604020202020204" pitchFamily="34" charset="0"/>
              <a:buChar char="•"/>
            </a:pPr>
            <a:endParaRPr lang="en-US" altLang="en-US">
              <a:solidFill>
                <a:srgbClr val="FFFFFF"/>
              </a:solidFill>
              <a:latin typeface="Calibri"/>
              <a:cs typeface="Calibri"/>
            </a:endParaRPr>
          </a:p>
          <a:p>
            <a:pPr marL="285750" indent="-285750">
              <a:spcBef>
                <a:spcPct val="0"/>
              </a:spcBef>
              <a:buSzPts val="1000"/>
              <a:buFont typeface="Arial" panose="020B0604020202020204" pitchFamily="34" charset="0"/>
              <a:buChar char="•"/>
            </a:pPr>
            <a:endParaRPr lang="en-US" altLang="en-US">
              <a:solidFill>
                <a:srgbClr val="FFFFFF"/>
              </a:solidFill>
              <a:latin typeface="Calibri"/>
              <a:cs typeface="Calibri"/>
            </a:endParaRPr>
          </a:p>
          <a:p>
            <a:pPr marL="285750" indent="-285750">
              <a:spcBef>
                <a:spcPct val="0"/>
              </a:spcBef>
              <a:buSzPts val="1000"/>
              <a:buFont typeface="Arial" panose="020B0604020202020204" pitchFamily="34" charset="0"/>
              <a:buChar char="•"/>
            </a:pPr>
            <a:endParaRPr lang="en-US" altLang="en-US">
              <a:solidFill>
                <a:srgbClr val="FFFFFF"/>
              </a:solidFill>
              <a:latin typeface="Calibri"/>
              <a:cs typeface="Calibri"/>
            </a:endParaRPr>
          </a:p>
          <a:p>
            <a:pPr marL="285750" indent="-285750">
              <a:spcBef>
                <a:spcPct val="0"/>
              </a:spcBef>
              <a:buSzPts val="1000"/>
              <a:buFont typeface="Arial" panose="020B0604020202020204" pitchFamily="34" charset="0"/>
              <a:buChar char="•"/>
            </a:pPr>
            <a:endParaRPr lang="en-US" altLang="en-US">
              <a:solidFill>
                <a:srgbClr val="FFFFFF"/>
              </a:solidFill>
              <a:latin typeface="Calibri"/>
              <a:cs typeface="Calibri"/>
            </a:endParaRPr>
          </a:p>
          <a:p>
            <a:pPr marL="285750" indent="-285750">
              <a:spcBef>
                <a:spcPct val="0"/>
              </a:spcBef>
              <a:buSzPts val="1000"/>
              <a:buFont typeface="Arial" panose="020B0604020202020204" pitchFamily="34" charset="0"/>
              <a:buChar char="•"/>
            </a:pPr>
            <a:endParaRPr lang="en-US" altLang="en-US">
              <a:solidFill>
                <a:srgbClr val="FFFFFF"/>
              </a:solidFill>
              <a:latin typeface="Calibri"/>
              <a:cs typeface="Calibri"/>
            </a:endParaRPr>
          </a:p>
          <a:p>
            <a:pPr marL="285750" indent="-285750">
              <a:spcBef>
                <a:spcPct val="0"/>
              </a:spcBef>
              <a:buSzPts val="1000"/>
              <a:buFont typeface="Arial" panose="020B0604020202020204" pitchFamily="34" charset="0"/>
              <a:buChar char="•"/>
            </a:pPr>
            <a:endParaRPr lang="en-US" altLang="en-US">
              <a:solidFill>
                <a:srgbClr val="FFFFFF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  <a:buSzPts val="1000"/>
            </a:pPr>
            <a:endParaRPr lang="en-US" altLang="en-US">
              <a:solidFill>
                <a:srgbClr val="FFFFFF"/>
              </a:solidFill>
              <a:latin typeface="Calibri"/>
              <a:cs typeface="Calibri"/>
            </a:endParaRPr>
          </a:p>
          <a:p>
            <a:pPr marL="285750" marR="0" lvl="0" indent="-285750" algn="l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endParaRPr lang="en-US" altLang="en-US" sz="16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0" latinLnBrk="0" hangingPunct="0">
              <a:lnSpc>
                <a:spcPct val="100000"/>
              </a:lnSpc>
              <a:spcBef>
                <a:spcPct val="0"/>
              </a:spcBef>
              <a:buClrTx/>
              <a:buSzPts val="1000"/>
              <a:buFont typeface="Arial" panose="020B0604020202020204" pitchFamily="34" charset="0"/>
              <a:buChar char="•"/>
              <a:tabLst/>
            </a:pPr>
            <a:endParaRPr lang="en-US" alt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8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490E20AE-5B6F-4BB9-A484-E56F7814F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211" y="61270"/>
            <a:ext cx="6551613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chemeClr val="bg1"/>
                </a:solidFill>
                <a:latin typeface="Gotham Light"/>
              </a:rPr>
              <a:t>   Recommendations</a:t>
            </a:r>
            <a:endParaRPr lang="en-US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rrow: Bent 7">
            <a:extLst>
              <a:ext uri="{FF2B5EF4-FFF2-40B4-BE49-F238E27FC236}">
                <a16:creationId xmlns:a16="http://schemas.microsoft.com/office/drawing/2014/main" id="{0B8DC91E-9574-4CB5-B630-A75F1A208F5D}"/>
              </a:ext>
            </a:extLst>
          </p:cNvPr>
          <p:cNvSpPr/>
          <p:nvPr/>
        </p:nvSpPr>
        <p:spPr bwMode="auto">
          <a:xfrm flipV="1">
            <a:off x="5066194" y="2936020"/>
            <a:ext cx="1073762" cy="1189790"/>
          </a:xfrm>
          <a:prstGeom prst="bentArrow">
            <a:avLst/>
          </a:prstGeom>
          <a:solidFill>
            <a:srgbClr val="FF99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marR="0" indent="-1714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A6D4B53B-F433-48FF-AF62-577E9DDDCAAD}"/>
              </a:ext>
            </a:extLst>
          </p:cNvPr>
          <p:cNvSpPr/>
          <p:nvPr/>
        </p:nvSpPr>
        <p:spPr bwMode="auto">
          <a:xfrm rot="10800000">
            <a:off x="4332393" y="2941902"/>
            <a:ext cx="484632" cy="1183907"/>
          </a:xfrm>
          <a:prstGeom prst="upArrow">
            <a:avLst/>
          </a:prstGeom>
          <a:solidFill>
            <a:srgbClr val="9E3D8F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marR="0" indent="-1714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Arrow: Bent 11">
            <a:extLst>
              <a:ext uri="{FF2B5EF4-FFF2-40B4-BE49-F238E27FC236}">
                <a16:creationId xmlns:a16="http://schemas.microsoft.com/office/drawing/2014/main" id="{F2945C4F-0D0B-4B7A-BEDC-3E9E5333EAB5}"/>
              </a:ext>
            </a:extLst>
          </p:cNvPr>
          <p:cNvSpPr/>
          <p:nvPr/>
        </p:nvSpPr>
        <p:spPr bwMode="auto">
          <a:xfrm flipH="1" flipV="1">
            <a:off x="3096277" y="2947488"/>
            <a:ext cx="982016" cy="1166853"/>
          </a:xfrm>
          <a:prstGeom prst="bentArrow">
            <a:avLst/>
          </a:prstGeom>
          <a:solidFill>
            <a:srgbClr val="FF99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marR="0" indent="-1714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Graphic 13" descr="Cmd Terminal">
            <a:extLst>
              <a:ext uri="{FF2B5EF4-FFF2-40B4-BE49-F238E27FC236}">
                <a16:creationId xmlns:a16="http://schemas.microsoft.com/office/drawing/2014/main" id="{9D995A2C-260A-45F2-AE4C-E3C09E1BC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36881" y="4297555"/>
            <a:ext cx="914400" cy="914400"/>
          </a:xfrm>
          <a:prstGeom prst="rect">
            <a:avLst/>
          </a:prstGeom>
        </p:spPr>
      </p:pic>
      <p:pic>
        <p:nvPicPr>
          <p:cNvPr id="15" name="Graphic 15" descr="Cloud">
            <a:extLst>
              <a:ext uri="{FF2B5EF4-FFF2-40B4-BE49-F238E27FC236}">
                <a16:creationId xmlns:a16="http://schemas.microsoft.com/office/drawing/2014/main" id="{855C734A-1CF4-4E95-8733-23CC08DE73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74273" y="3297268"/>
            <a:ext cx="1030485" cy="1021556"/>
          </a:xfrm>
          <a:prstGeom prst="rect">
            <a:avLst/>
          </a:prstGeom>
        </p:spPr>
      </p:pic>
      <p:pic>
        <p:nvPicPr>
          <p:cNvPr id="16" name="Graphic 16" descr="Database">
            <a:extLst>
              <a:ext uri="{FF2B5EF4-FFF2-40B4-BE49-F238E27FC236}">
                <a16:creationId xmlns:a16="http://schemas.microsoft.com/office/drawing/2014/main" id="{81A1C3B6-C53C-4D62-99E3-DDC3C040F2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40901" y="3374791"/>
            <a:ext cx="914400" cy="9144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9FAE7B4-1982-4635-A8CD-B3C7613E7C7C}"/>
              </a:ext>
            </a:extLst>
          </p:cNvPr>
          <p:cNvSpPr/>
          <p:nvPr/>
        </p:nvSpPr>
        <p:spPr>
          <a:xfrm>
            <a:off x="2660609" y="1397467"/>
            <a:ext cx="3868614" cy="138832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>
                <a:cs typeface="Calibri"/>
              </a:rPr>
              <a:t>IT Foundations</a:t>
            </a:r>
            <a:endParaRPr lang="en-US" sz="2400"/>
          </a:p>
          <a:p>
            <a:pPr algn="ctr"/>
            <a:r>
              <a:rPr lang="en-US" sz="2400">
                <a:cs typeface="Calibri"/>
              </a:rPr>
              <a:t>Programming Basics</a:t>
            </a:r>
          </a:p>
          <a:p>
            <a:pPr algn="ctr"/>
            <a:r>
              <a:rPr lang="en-US" sz="2400">
                <a:ea typeface="+mn-lt"/>
                <a:cs typeface="+mn-lt"/>
              </a:rPr>
              <a:t>Soft Skills</a:t>
            </a:r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A09952-27B4-414B-B987-F76C70CBF012}"/>
              </a:ext>
            </a:extLst>
          </p:cNvPr>
          <p:cNvSpPr txBox="1"/>
          <p:nvPr/>
        </p:nvSpPr>
        <p:spPr>
          <a:xfrm>
            <a:off x="1968004" y="4718172"/>
            <a:ext cx="17319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cs typeface="Calibri"/>
              </a:rPr>
              <a:t>Cybersecurity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9E5871-E97C-4288-8287-C2ED15BF4D96}"/>
              </a:ext>
            </a:extLst>
          </p:cNvPr>
          <p:cNvSpPr txBox="1"/>
          <p:nvPr/>
        </p:nvSpPr>
        <p:spPr>
          <a:xfrm>
            <a:off x="5678275" y="4764837"/>
            <a:ext cx="13919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cs typeface="Calibri"/>
              </a:rPr>
              <a:t>Networking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18C312-821C-453D-A5FA-8D26DD7CA68B}"/>
              </a:ext>
            </a:extLst>
          </p:cNvPr>
          <p:cNvSpPr txBox="1"/>
          <p:nvPr/>
        </p:nvSpPr>
        <p:spPr>
          <a:xfrm>
            <a:off x="3756101" y="5174049"/>
            <a:ext cx="1475960" cy="3781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cs typeface="Calibri"/>
              </a:rPr>
              <a:t>Programming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0166E5-2400-481B-B1ED-E5ED24EDCFDB}"/>
              </a:ext>
            </a:extLst>
          </p:cNvPr>
          <p:cNvSpPr txBox="1"/>
          <p:nvPr/>
        </p:nvSpPr>
        <p:spPr>
          <a:xfrm>
            <a:off x="6747493" y="4275293"/>
            <a:ext cx="200386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cs typeface="Calibri"/>
              </a:rPr>
              <a:t>Cloud computing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7F9DEA-F867-4FBB-8E6F-F927A917C450}"/>
              </a:ext>
            </a:extLst>
          </p:cNvPr>
          <p:cNvSpPr txBox="1"/>
          <p:nvPr/>
        </p:nvSpPr>
        <p:spPr>
          <a:xfrm>
            <a:off x="481015" y="4313708"/>
            <a:ext cx="21483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cs typeface="Calibri"/>
              </a:rPr>
              <a:t>Business Intelligence</a:t>
            </a:r>
          </a:p>
        </p:txBody>
      </p:sp>
    </p:spTree>
    <p:extLst>
      <p:ext uri="{BB962C8B-B14F-4D97-AF65-F5344CB8AC3E}">
        <p14:creationId xmlns:p14="http://schemas.microsoft.com/office/powerpoint/2010/main" val="126256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467797-6151-4C11-9F51-8F3C08319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1752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00800"/>
            <a:ext cx="361950" cy="323850"/>
          </a:xfrm>
        </p:spPr>
        <p:txBody>
          <a:bodyPr/>
          <a:lstStyle/>
          <a:p>
            <a:pPr>
              <a:defRPr/>
            </a:pPr>
            <a:fld id="{ECFAC967-ABA1-422D-A499-8022E865C81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FA518F0B-93E1-469C-A7EF-92FDED273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38" y="745637"/>
            <a:ext cx="8519362" cy="508000"/>
          </a:xfrm>
          <a:prstGeom prst="rect">
            <a:avLst/>
          </a:prstGeom>
          <a:solidFill>
            <a:srgbClr val="56A2D6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FFFFFF"/>
                </a:solidFill>
                <a:latin typeface="Calibri"/>
                <a:cs typeface="Calibri"/>
              </a:rPr>
              <a:t> Practical Project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89BCFE5-6ED0-49DE-8CC2-029A76957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808" y="1253637"/>
            <a:ext cx="8519362" cy="4739409"/>
          </a:xfrm>
          <a:prstGeom prst="rect">
            <a:avLst/>
          </a:prstGeom>
          <a:solidFill>
            <a:srgbClr val="00558E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marL="285750" indent="-285750" eaLnBrk="0" hangingPunct="0">
              <a:lnSpc>
                <a:spcPct val="100000"/>
              </a:lnSpc>
              <a:spcBef>
                <a:spcPct val="0"/>
              </a:spcBef>
              <a:buSzPts val="1000"/>
              <a:buFont typeface="Arial" panose="020B0604020202020204" pitchFamily="34" charset="0"/>
              <a:buChar char="•"/>
            </a:pPr>
            <a:endParaRPr lang="en-US" altLang="en-US" sz="1800">
              <a:solidFill>
                <a:srgbClr val="FFFFFF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SzPts val="1000"/>
              <a:buFont typeface="Arial" panose="020B0604020202020204" pitchFamily="34" charset="0"/>
              <a:buChar char="•"/>
            </a:pPr>
            <a:endParaRPr lang="en-US" altLang="en-US" sz="1800">
              <a:solidFill>
                <a:srgbClr val="FFFFFF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SzPts val="1000"/>
              <a:buFont typeface="Arial" panose="020B0604020202020204" pitchFamily="34" charset="0"/>
              <a:buChar char="•"/>
            </a:pPr>
            <a:endParaRPr lang="en-US" altLang="en-US" sz="1800">
              <a:solidFill>
                <a:srgbClr val="FFFFFF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SzPts val="1000"/>
              <a:buFont typeface="Arial" panose="020B0604020202020204" pitchFamily="34" charset="0"/>
              <a:buChar char="•"/>
            </a:pPr>
            <a:endParaRPr lang="en-US" altLang="en-US" sz="1800">
              <a:solidFill>
                <a:srgbClr val="FFFFFF"/>
              </a:solidFill>
              <a:latin typeface="Calibri"/>
              <a:cs typeface="Calibri"/>
            </a:endParaRPr>
          </a:p>
          <a:p>
            <a:pPr marL="285750" indent="-285750">
              <a:spcBef>
                <a:spcPct val="0"/>
              </a:spcBef>
              <a:buSzPts val="1000"/>
              <a:buFont typeface="Arial" panose="020B0604020202020204" pitchFamily="34" charset="0"/>
              <a:buChar char="•"/>
            </a:pPr>
            <a:endParaRPr lang="en-US" altLang="en-US">
              <a:solidFill>
                <a:srgbClr val="FFFFFF"/>
              </a:solidFill>
              <a:latin typeface="Calibri"/>
              <a:cs typeface="Calibri"/>
            </a:endParaRPr>
          </a:p>
          <a:p>
            <a:pPr marL="285750" indent="-285750">
              <a:spcBef>
                <a:spcPct val="0"/>
              </a:spcBef>
              <a:buSzPts val="1000"/>
              <a:buFont typeface="Arial" panose="020B0604020202020204" pitchFamily="34" charset="0"/>
              <a:buChar char="•"/>
            </a:pPr>
            <a:endParaRPr lang="en-US" altLang="en-US">
              <a:solidFill>
                <a:srgbClr val="FFFFFF"/>
              </a:solidFill>
              <a:latin typeface="Calibri"/>
              <a:cs typeface="Calibri"/>
            </a:endParaRPr>
          </a:p>
          <a:p>
            <a:pPr marL="285750" indent="-285750">
              <a:spcBef>
                <a:spcPct val="0"/>
              </a:spcBef>
              <a:buSzPts val="1000"/>
              <a:buFont typeface="Arial" panose="020B0604020202020204" pitchFamily="34" charset="0"/>
              <a:buChar char="•"/>
            </a:pPr>
            <a:endParaRPr lang="en-US" altLang="en-US">
              <a:solidFill>
                <a:srgbClr val="FFFFFF"/>
              </a:solidFill>
              <a:latin typeface="Calibri"/>
              <a:cs typeface="Calibri"/>
            </a:endParaRPr>
          </a:p>
          <a:p>
            <a:pPr marL="285750" indent="-285750">
              <a:spcBef>
                <a:spcPct val="0"/>
              </a:spcBef>
              <a:buSzPts val="1000"/>
              <a:buFont typeface="Arial" panose="020B0604020202020204" pitchFamily="34" charset="0"/>
              <a:buChar char="•"/>
            </a:pPr>
            <a:endParaRPr lang="en-US" altLang="en-US">
              <a:solidFill>
                <a:srgbClr val="FFFFFF"/>
              </a:solidFill>
              <a:latin typeface="Calibri"/>
              <a:cs typeface="Calibri"/>
            </a:endParaRPr>
          </a:p>
          <a:p>
            <a:pPr marL="285750" indent="-285750">
              <a:spcBef>
                <a:spcPct val="0"/>
              </a:spcBef>
              <a:buSzPts val="1000"/>
              <a:buFont typeface="Arial" panose="020B0604020202020204" pitchFamily="34" charset="0"/>
              <a:buChar char="•"/>
            </a:pPr>
            <a:endParaRPr lang="en-US" altLang="en-US">
              <a:solidFill>
                <a:srgbClr val="FFFFFF"/>
              </a:solidFill>
              <a:latin typeface="Calibri"/>
              <a:cs typeface="Calibri"/>
            </a:endParaRPr>
          </a:p>
          <a:p>
            <a:pPr marL="285750" indent="-285750">
              <a:spcBef>
                <a:spcPct val="0"/>
              </a:spcBef>
              <a:buSzPts val="1000"/>
              <a:buFont typeface="Arial" panose="020B0604020202020204" pitchFamily="34" charset="0"/>
              <a:buChar char="•"/>
            </a:pPr>
            <a:endParaRPr lang="en-US" altLang="en-US">
              <a:solidFill>
                <a:srgbClr val="FFFFFF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  <a:buSzPts val="1000"/>
            </a:pPr>
            <a:endParaRPr lang="en-US" altLang="en-US">
              <a:solidFill>
                <a:srgbClr val="FFFFFF"/>
              </a:solidFill>
              <a:latin typeface="Calibri"/>
              <a:cs typeface="Calibri"/>
            </a:endParaRPr>
          </a:p>
          <a:p>
            <a:pPr marL="285750" marR="0" lvl="0" indent="-285750" algn="l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endParaRPr lang="en-US" altLang="en-US" sz="16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0" latinLnBrk="0" hangingPunct="0">
              <a:lnSpc>
                <a:spcPct val="100000"/>
              </a:lnSpc>
              <a:spcBef>
                <a:spcPct val="0"/>
              </a:spcBef>
              <a:buClrTx/>
              <a:buSzPts val="1000"/>
              <a:buFont typeface="Arial" panose="020B0604020202020204" pitchFamily="34" charset="0"/>
              <a:buChar char="•"/>
              <a:tabLst/>
            </a:pPr>
            <a:endParaRPr lang="en-US" alt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8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490E20AE-5B6F-4BB9-A484-E56F7814F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211" y="61270"/>
            <a:ext cx="6551613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chemeClr val="bg1"/>
                </a:solidFill>
                <a:latin typeface="Gotham Light"/>
              </a:rPr>
              <a:t>   Recommendations Continued…</a:t>
            </a:r>
            <a:endParaRPr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c 13" descr="Cmd Terminal">
            <a:extLst>
              <a:ext uri="{FF2B5EF4-FFF2-40B4-BE49-F238E27FC236}">
                <a16:creationId xmlns:a16="http://schemas.microsoft.com/office/drawing/2014/main" id="{9D995A2C-260A-45F2-AE4C-E3C09E1BC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32616" y="3668014"/>
            <a:ext cx="914400" cy="914400"/>
          </a:xfrm>
          <a:prstGeom prst="rect">
            <a:avLst/>
          </a:prstGeom>
        </p:spPr>
      </p:pic>
      <p:pic>
        <p:nvPicPr>
          <p:cNvPr id="15" name="Graphic 15" descr="Cloud">
            <a:extLst>
              <a:ext uri="{FF2B5EF4-FFF2-40B4-BE49-F238E27FC236}">
                <a16:creationId xmlns:a16="http://schemas.microsoft.com/office/drawing/2014/main" id="{855C734A-1CF4-4E95-8733-23CC08DE73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80270" y="3612315"/>
            <a:ext cx="1030485" cy="1030485"/>
          </a:xfrm>
          <a:prstGeom prst="rect">
            <a:avLst/>
          </a:prstGeom>
        </p:spPr>
      </p:pic>
      <p:pic>
        <p:nvPicPr>
          <p:cNvPr id="16" name="Graphic 16" descr="Database">
            <a:extLst>
              <a:ext uri="{FF2B5EF4-FFF2-40B4-BE49-F238E27FC236}">
                <a16:creationId xmlns:a16="http://schemas.microsoft.com/office/drawing/2014/main" id="{81A1C3B6-C53C-4D62-99E3-DDC3C040F2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5208" y="3645051"/>
            <a:ext cx="914400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3831" y="4807855"/>
            <a:ext cx="7959096" cy="384721"/>
          </a:xfrm>
          <a:prstGeom prst="rect">
            <a:avLst/>
          </a:prstGeom>
          <a:solidFill>
            <a:srgbClr val="FF99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900">
                <a:solidFill>
                  <a:schemeClr val="bg1"/>
                </a:solidFill>
              </a:rPr>
              <a:t>Develop a practical project utilizing multiple technologies for hands-on learning</a:t>
            </a:r>
          </a:p>
        </p:txBody>
      </p:sp>
      <p:pic>
        <p:nvPicPr>
          <p:cNvPr id="22" name="Picture 22" descr="Icon&#10;&#10;Description automatically generated">
            <a:extLst>
              <a:ext uri="{FF2B5EF4-FFF2-40B4-BE49-F238E27FC236}">
                <a16:creationId xmlns:a16="http://schemas.microsoft.com/office/drawing/2014/main" id="{D7850966-6B09-42A9-BAAB-FEEC75FF33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47339" y="3737915"/>
            <a:ext cx="751881" cy="748411"/>
          </a:xfrm>
          <a:prstGeom prst="rect">
            <a:avLst/>
          </a:prstGeom>
        </p:spPr>
      </p:pic>
      <p:pic>
        <p:nvPicPr>
          <p:cNvPr id="25" name="Picture 25" descr="Icon&#10;&#10;Description automatically generated">
            <a:extLst>
              <a:ext uri="{FF2B5EF4-FFF2-40B4-BE49-F238E27FC236}">
                <a16:creationId xmlns:a16="http://schemas.microsoft.com/office/drawing/2014/main" id="{420A9826-6F3A-4B8B-B887-6E1AE6CD19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6517" y="1499168"/>
            <a:ext cx="2002037" cy="1520089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F63189C-5486-4F7D-BC36-56F98DF8BF7E}"/>
              </a:ext>
            </a:extLst>
          </p:cNvPr>
          <p:cNvCxnSpPr/>
          <p:nvPr/>
        </p:nvCxnSpPr>
        <p:spPr>
          <a:xfrm>
            <a:off x="2007395" y="3311128"/>
            <a:ext cx="4804170" cy="1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135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955555-F5CC-4872-A8F5-63AAD483B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1875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00800"/>
            <a:ext cx="361950" cy="323850"/>
          </a:xfrm>
        </p:spPr>
        <p:txBody>
          <a:bodyPr/>
          <a:lstStyle/>
          <a:p>
            <a:pPr>
              <a:defRPr/>
            </a:pPr>
            <a:fld id="{ECFAC967-ABA1-422D-A499-8022E865C81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315C9AA8-EF16-4D97-A77C-7C0797EE8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52" y="690452"/>
            <a:ext cx="8746523" cy="522377"/>
          </a:xfrm>
          <a:prstGeom prst="rect">
            <a:avLst/>
          </a:prstGeom>
          <a:solidFill>
            <a:srgbClr val="56A2D6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D8AB4FC-7E87-4190-9463-E2DFFAC4C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74" y="1198452"/>
            <a:ext cx="8760901" cy="4837762"/>
          </a:xfrm>
          <a:prstGeom prst="rect">
            <a:avLst/>
          </a:prstGeom>
          <a:solidFill>
            <a:srgbClr val="00558E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marL="285750" indent="-285750" eaLnBrk="0" hangingPunct="0">
              <a:lnSpc>
                <a:spcPct val="100000"/>
              </a:lnSpc>
              <a:spcBef>
                <a:spcPct val="0"/>
              </a:spcBef>
              <a:buSzPts val="1000"/>
              <a:buFont typeface="Arial" panose="020B0604020202020204" pitchFamily="34" charset="0"/>
              <a:buChar char="•"/>
            </a:pPr>
            <a:endParaRPr lang="en-US" altLang="en-US" sz="1800">
              <a:solidFill>
                <a:srgbClr val="FFFFFF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SzPts val="1000"/>
              <a:buFont typeface="Arial" panose="020B0604020202020204" pitchFamily="34" charset="0"/>
              <a:buChar char="•"/>
            </a:pPr>
            <a:endParaRPr lang="en-US" altLang="en-US" sz="1800">
              <a:solidFill>
                <a:srgbClr val="FFFFFF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SzPts val="1000"/>
              <a:buFont typeface="Arial" panose="020B0604020202020204" pitchFamily="34" charset="0"/>
              <a:buChar char="•"/>
            </a:pPr>
            <a:endParaRPr lang="en-US" altLang="en-US" sz="1800">
              <a:solidFill>
                <a:srgbClr val="FFFFFF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SzPts val="1000"/>
              <a:buFont typeface="Arial" panose="020B0604020202020204" pitchFamily="34" charset="0"/>
              <a:buChar char="•"/>
            </a:pPr>
            <a:endParaRPr lang="en-US" altLang="en-US" sz="1800">
              <a:solidFill>
                <a:srgbClr val="FFFFFF"/>
              </a:solidFill>
              <a:latin typeface="Calibri"/>
              <a:cs typeface="Calibri"/>
            </a:endParaRP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SzPts val="1000"/>
              <a:buFont typeface="Arial" panose="020B0604020202020204" pitchFamily="34" charset="0"/>
              <a:buChar char="•"/>
            </a:pPr>
            <a:endParaRPr lang="en-US" altLang="en-US" sz="1800">
              <a:solidFill>
                <a:srgbClr val="FFFFFF"/>
              </a:solidFill>
              <a:latin typeface="Calibri"/>
              <a:cs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SzPts val="1000"/>
            </a:pPr>
            <a:endParaRPr lang="en-US" altLang="en-US" sz="1800">
              <a:solidFill>
                <a:srgbClr val="FFFFFF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000"/>
            </a:pPr>
            <a:endParaRPr lang="en-US" altLang="en-US" sz="1800">
              <a:solidFill>
                <a:srgbClr val="FFFFFF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Pts val="1000"/>
            </a:pPr>
            <a:endParaRPr lang="en-US" altLang="en-US">
              <a:solidFill>
                <a:srgbClr val="FFFFFF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Pts val="1000"/>
            </a:pPr>
            <a:endParaRPr lang="en-US" altLang="en-US">
              <a:solidFill>
                <a:srgbClr val="FFFFFF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Pts val="1000"/>
            </a:pPr>
            <a:endParaRPr lang="en-US" altLang="en-US">
              <a:solidFill>
                <a:srgbClr val="FFFFFF"/>
              </a:solidFill>
              <a:latin typeface="Calibri"/>
              <a:cs typeface="Calibri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SzPts val="1000"/>
              <a:buFont typeface="Arial" panose="020B0604020202020204" pitchFamily="34" charset="0"/>
              <a:buChar char="•"/>
            </a:pPr>
            <a:endParaRPr lang="en-US" altLang="en-US">
              <a:solidFill>
                <a:srgbClr val="FFFFFF"/>
              </a:solidFill>
              <a:latin typeface="Calibri"/>
              <a:cs typeface="Calibri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endParaRPr lang="en-US" altLang="en-US" sz="1800">
              <a:solidFill>
                <a:srgbClr val="FFFFFF"/>
              </a:solidFill>
              <a:latin typeface="Calibri"/>
              <a:cs typeface="Calibri"/>
            </a:endParaRPr>
          </a:p>
          <a:p>
            <a:pPr marL="285750" marR="0" lvl="0" indent="-285750" algn="l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Calibri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8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E678B830-2F67-4A1B-BFD4-1AD82FCE4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91" y="112490"/>
            <a:ext cx="8087349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chemeClr val="bg1"/>
                </a:solidFill>
                <a:latin typeface="Gotham Light"/>
              </a:rPr>
              <a:t>Additional </a:t>
            </a:r>
            <a:r>
              <a:rPr lang="en-US" altLang="en-US" sz="2800" dirty="0" smtClean="0">
                <a:solidFill>
                  <a:schemeClr val="bg1"/>
                </a:solidFill>
                <a:latin typeface="Gotham Light"/>
              </a:rPr>
              <a:t>Opportunities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otham Light"/>
            </a:endParaRPr>
          </a:p>
        </p:txBody>
      </p:sp>
      <p:pic>
        <p:nvPicPr>
          <p:cNvPr id="8" name="Graphic 4" descr="Boardroom">
            <a:extLst>
              <a:ext uri="{FF2B5EF4-FFF2-40B4-BE49-F238E27FC236}">
                <a16:creationId xmlns:a16="http://schemas.microsoft.com/office/drawing/2014/main" id="{3692CAC7-4E55-47AA-A4B7-E42578AA51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48968" y="1465497"/>
            <a:ext cx="1975791" cy="19943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4B9819-96A2-4EA7-BA02-35F25B8FEF9E}"/>
              </a:ext>
            </a:extLst>
          </p:cNvPr>
          <p:cNvSpPr txBox="1"/>
          <p:nvPr/>
        </p:nvSpPr>
        <p:spPr>
          <a:xfrm>
            <a:off x="5201813" y="3414832"/>
            <a:ext cx="306586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92D050"/>
                </a:solidFill>
              </a:rPr>
              <a:t>Local Partnerships</a:t>
            </a:r>
            <a:endParaRPr lang="en-US" sz="2800">
              <a:solidFill>
                <a:srgbClr val="92D050"/>
              </a:solidFill>
              <a:cs typeface="Calibri" panose="020F0502020204030204"/>
            </a:endParaRPr>
          </a:p>
        </p:txBody>
      </p:sp>
      <p:pic>
        <p:nvPicPr>
          <p:cNvPr id="7" name="Picture 11" descr="Icon&#10;&#10;Description automatically generated">
            <a:extLst>
              <a:ext uri="{FF2B5EF4-FFF2-40B4-BE49-F238E27FC236}">
                <a16:creationId xmlns:a16="http://schemas.microsoft.com/office/drawing/2014/main" id="{0F12888F-067B-4703-B35F-9C26BAE984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8814" y="1656810"/>
            <a:ext cx="1493921" cy="15658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64FE5C-D5CD-4059-BB47-36E271E10F67}"/>
              </a:ext>
            </a:extLst>
          </p:cNvPr>
          <p:cNvSpPr txBox="1"/>
          <p:nvPr/>
        </p:nvSpPr>
        <p:spPr>
          <a:xfrm>
            <a:off x="741943" y="3433494"/>
            <a:ext cx="374421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92D050"/>
                </a:solidFill>
              </a:rPr>
              <a:t>Certification Programs</a:t>
            </a:r>
            <a:endParaRPr lang="en-US" sz="2800">
              <a:solidFill>
                <a:srgbClr val="92D050"/>
              </a:solidFill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D1FA78-06B1-41B2-96BE-62681FF90795}"/>
              </a:ext>
            </a:extLst>
          </p:cNvPr>
          <p:cNvSpPr txBox="1"/>
          <p:nvPr/>
        </p:nvSpPr>
        <p:spPr>
          <a:xfrm>
            <a:off x="917415" y="3977568"/>
            <a:ext cx="4000713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</a:rPr>
              <a:t>CompTIA IT Fundamentals</a:t>
            </a:r>
            <a:endParaRPr lang="en-US" sz="200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cs typeface="Calibri"/>
              </a:rPr>
              <a:t>Google IT Automation w/ Python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cs typeface="Calibri"/>
              </a:rPr>
              <a:t>AWS Cloud Practitioner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cs typeface="Calibri"/>
              </a:rPr>
              <a:t>Microsoft Azure Fundamentals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64FDC6-3EC0-4C23-A784-23952B5EA1F7}"/>
              </a:ext>
            </a:extLst>
          </p:cNvPr>
          <p:cNvSpPr txBox="1"/>
          <p:nvPr/>
        </p:nvSpPr>
        <p:spPr>
          <a:xfrm>
            <a:off x="5259088" y="3973485"/>
            <a:ext cx="342037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</a:rPr>
              <a:t>Hands-on training</a:t>
            </a:r>
            <a:endParaRPr lang="en-US" sz="200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cs typeface="Calibri"/>
              </a:rPr>
              <a:t>Curriculum</a:t>
            </a:r>
          </a:p>
          <a:p>
            <a:endParaRPr lang="en-US" sz="20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9960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938775-B2A1-452E-9090-57622A296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17508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A1A38-80BA-471E-92E1-3754260A503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00800"/>
            <a:ext cx="361950" cy="323850"/>
          </a:xfrm>
        </p:spPr>
        <p:txBody>
          <a:bodyPr/>
          <a:lstStyle/>
          <a:p>
            <a:pPr>
              <a:defRPr/>
            </a:pPr>
            <a:fld id="{ECFAC967-ABA1-422D-A499-8022E865C81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7C8894B-FF36-4DA4-9657-C028C0F08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16" y="1288344"/>
            <a:ext cx="8621676" cy="4657020"/>
          </a:xfrm>
          <a:prstGeom prst="rect">
            <a:avLst/>
          </a:prstGeom>
          <a:solidFill>
            <a:srgbClr val="00558E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285750" lvl="0" indent="-285750" eaLnBrk="0" hangingPunct="0">
              <a:lnSpc>
                <a:spcPct val="100000"/>
              </a:lnSpc>
              <a:spcBef>
                <a:spcPct val="0"/>
              </a:spcBef>
              <a:buSzPts val="1000"/>
              <a:buFont typeface="Arial" panose="020B0604020202020204" pitchFamily="34" charset="0"/>
              <a:buChar char="•"/>
            </a:pPr>
            <a:endParaRPr lang="en-US" altLang="en-US" sz="16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285750" indent="-285750" eaLnBrk="0" hangingPunct="0">
              <a:spcBef>
                <a:spcPct val="0"/>
              </a:spcBef>
              <a:buSzPts val="1000"/>
              <a:buFont typeface="Arial" panose="020B0604020202020204" pitchFamily="34" charset="0"/>
              <a:buChar char="•"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285750" indent="-285750" eaLnBrk="0" hangingPunct="0">
              <a:lnSpc>
                <a:spcPct val="100000"/>
              </a:lnSpc>
              <a:spcBef>
                <a:spcPct val="0"/>
              </a:spcBef>
              <a:buSzPts val="1000"/>
              <a:buFont typeface="Arial" panose="020B0604020202020204" pitchFamily="34" charset="0"/>
              <a:buChar char="•"/>
            </a:pPr>
            <a:endParaRPr lang="en-US" altLang="en-US" sz="180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47CE85B4-8719-475D-A43C-D370270C8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774" y="147338"/>
            <a:ext cx="6551613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chemeClr val="bg1"/>
                </a:solidFill>
                <a:latin typeface="Gotham Light"/>
              </a:rPr>
              <a:t> 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Gotham Light"/>
              </a:rPr>
              <a:t>Summary</a:t>
            </a:r>
            <a:endParaRPr kumimoji="0" lang="en-US" altLang="en-US" sz="1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Gotham Light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85C6149F-5980-4FCF-96D1-E09FA8338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15" y="791581"/>
            <a:ext cx="8617589" cy="493623"/>
          </a:xfrm>
          <a:prstGeom prst="rect">
            <a:avLst/>
          </a:prstGeom>
          <a:solidFill>
            <a:srgbClr val="56A2D6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Calibri"/>
              <a:cs typeface="Calibri"/>
            </a:endParaRPr>
          </a:p>
        </p:txBody>
      </p:sp>
      <p:pic>
        <p:nvPicPr>
          <p:cNvPr id="12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03A8EE0-A096-44BC-B500-9D99A7509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855" y="1552537"/>
            <a:ext cx="1502473" cy="1441433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2D36447E-6A26-4914-B1BE-104BC74799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9" y="4364438"/>
            <a:ext cx="2806228" cy="13632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7851B7C-B6E3-45FA-B900-6CF783FBE0B4}"/>
              </a:ext>
            </a:extLst>
          </p:cNvPr>
          <p:cNvSpPr txBox="1"/>
          <p:nvPr/>
        </p:nvSpPr>
        <p:spPr>
          <a:xfrm>
            <a:off x="7118043" y="1713225"/>
            <a:ext cx="163844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cs typeface="Calibri"/>
              </a:rPr>
              <a:t>Digital Transformation</a:t>
            </a:r>
            <a:endParaRPr lang="en-US"/>
          </a:p>
        </p:txBody>
      </p:sp>
      <p:pic>
        <p:nvPicPr>
          <p:cNvPr id="17" name="Picture 17" descr="Icon&#10;&#10;Description automatically generated">
            <a:extLst>
              <a:ext uri="{FF2B5EF4-FFF2-40B4-BE49-F238E27FC236}">
                <a16:creationId xmlns:a16="http://schemas.microsoft.com/office/drawing/2014/main" id="{2D67FA48-3022-47FE-A95E-C92B6EA792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0837" y="2786209"/>
            <a:ext cx="1612949" cy="16085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C9F839-5D4D-4681-A13D-0BB07AAE236C}"/>
              </a:ext>
            </a:extLst>
          </p:cNvPr>
          <p:cNvSpPr txBox="1"/>
          <p:nvPr/>
        </p:nvSpPr>
        <p:spPr>
          <a:xfrm>
            <a:off x="4985009" y="3761276"/>
            <a:ext cx="16384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cs typeface="Calibri"/>
              </a:rPr>
              <a:t>Essential Skills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8673C-BBB8-4209-9A47-12D9731F5F4C}"/>
              </a:ext>
            </a:extLst>
          </p:cNvPr>
          <p:cNvSpPr txBox="1"/>
          <p:nvPr/>
        </p:nvSpPr>
        <p:spPr>
          <a:xfrm>
            <a:off x="582138" y="1390689"/>
            <a:ext cx="340455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Genesys works can provide the foundational technology skills needed to support emerging business needs.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709DB9-195F-4FF8-A6B8-4FBABFEE2F19}"/>
              </a:ext>
            </a:extLst>
          </p:cNvPr>
          <p:cNvSpPr txBox="1"/>
          <p:nvPr/>
        </p:nvSpPr>
        <p:spPr>
          <a:xfrm>
            <a:off x="638326" y="5547307"/>
            <a:ext cx="28980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genesysworks.org/twin-cities</a:t>
            </a:r>
          </a:p>
        </p:txBody>
      </p:sp>
    </p:spTree>
    <p:extLst>
      <p:ext uri="{BB962C8B-B14F-4D97-AF65-F5344CB8AC3E}">
        <p14:creationId xmlns:p14="http://schemas.microsoft.com/office/powerpoint/2010/main" val="13370432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c8599643-444b-4eae-ba50-c9604bb825e0"/>
</p:tagLst>
</file>

<file path=ppt/theme/theme1.xml><?xml version="1.0" encoding="utf-8"?>
<a:theme xmlns:a="http://schemas.openxmlformats.org/drawingml/2006/main" name="MN Tech-Template - no master">
  <a:themeElements>
    <a:clrScheme name="MN Tech">
      <a:dk1>
        <a:srgbClr val="000000"/>
      </a:dk1>
      <a:lt1>
        <a:srgbClr val="FFFFFF"/>
      </a:lt1>
      <a:dk2>
        <a:srgbClr val="00A1DD"/>
      </a:dk2>
      <a:lt2>
        <a:srgbClr val="A7B2AB"/>
      </a:lt2>
      <a:accent1>
        <a:srgbClr val="00628A"/>
      </a:accent1>
      <a:accent2>
        <a:srgbClr val="FEAD4D"/>
      </a:accent2>
      <a:accent3>
        <a:srgbClr val="A7B2AB"/>
      </a:accent3>
      <a:accent4>
        <a:srgbClr val="FFDB6D"/>
      </a:accent4>
      <a:accent5>
        <a:srgbClr val="00A1DD"/>
      </a:accent5>
      <a:accent6>
        <a:srgbClr val="659048"/>
      </a:accent6>
      <a:hlink>
        <a:srgbClr val="00A1DD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MN Tech-Template - no master</Template>
  <TotalTime>1</TotalTime>
  <Words>402</Words>
  <Application>Microsoft Office PowerPoint</Application>
  <PresentationFormat>Letter Paper (8.5x11 in)</PresentationFormat>
  <Paragraphs>141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Aharoni</vt:lpstr>
      <vt:lpstr>Arial</vt:lpstr>
      <vt:lpstr>Calibri</vt:lpstr>
      <vt:lpstr>Gotham Light</vt:lpstr>
      <vt:lpstr>Montserrat</vt:lpstr>
      <vt:lpstr>Montserrat SemiBold</vt:lpstr>
      <vt:lpstr>Open Sans</vt:lpstr>
      <vt:lpstr>MN Tech-Template - no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Hines, Michelle (TR Technology)</dc:creator>
  <cp:lastModifiedBy>Tam Gregersen</cp:lastModifiedBy>
  <cp:revision>4</cp:revision>
  <dcterms:created xsi:type="dcterms:W3CDTF">2020-09-16T03:38:07Z</dcterms:created>
  <dcterms:modified xsi:type="dcterms:W3CDTF">2020-10-07T13:48:43Z</dcterms:modified>
</cp:coreProperties>
</file>