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5d6cb3f5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95d6cb3f5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 part of phase 3, we are looking to add the ability for students to create a personal profile that represents their interests and shows the projects they have completed.  </a:t>
            </a:r>
            <a:endParaRPr/>
          </a:p>
          <a:p>
            <a:pPr indent="0" lvl="0" marL="0" rtl="0" algn="l">
              <a:spcBef>
                <a:spcPts val="0"/>
              </a:spcBef>
              <a:spcAft>
                <a:spcPts val="0"/>
              </a:spcAft>
              <a:buNone/>
            </a:pPr>
            <a:r>
              <a:rPr lang="en"/>
              <a:t>Obviously, we are not trying to re-create Facebook and all of its features here, but we do feel </a:t>
            </a:r>
            <a:r>
              <a:rPr lang="en"/>
              <a:t>it's</a:t>
            </a:r>
            <a:r>
              <a:rPr lang="en"/>
              <a:t> important to implement something that will </a:t>
            </a:r>
            <a:r>
              <a:rPr lang="en"/>
              <a:t>aggregate</a:t>
            </a:r>
            <a:r>
              <a:rPr lang="en"/>
              <a:t> the student’s accomplishments and allow them to share their accomplishments with others.</a:t>
            </a:r>
            <a:endParaRPr/>
          </a:p>
          <a:p>
            <a:pPr indent="0" lvl="0" marL="0" rtl="0" algn="l">
              <a:spcBef>
                <a:spcPts val="0"/>
              </a:spcBef>
              <a:spcAft>
                <a:spcPts val="0"/>
              </a:spcAft>
              <a:buNone/>
            </a:pPr>
            <a:r>
              <a:rPr lang="en"/>
              <a:t>Ultimately, we want to bring the students </a:t>
            </a:r>
            <a:r>
              <a:rPr lang="en"/>
              <a:t>achievements</a:t>
            </a:r>
            <a:r>
              <a:rPr lang="en"/>
              <a:t> together into the directory and allow them to share their accomplishments through integrations with other social networking sites. There is a lot to gain by allowing the students to share their accomplishments… It will increase awareness of the available STEM programs and act as a sort-of advertisement for the student’s social media followers.</a:t>
            </a:r>
            <a:endParaRPr/>
          </a:p>
          <a:p>
            <a:pPr indent="0" lvl="0" marL="0" rtl="0" algn="l">
              <a:spcBef>
                <a:spcPts val="0"/>
              </a:spcBef>
              <a:spcAft>
                <a:spcPts val="0"/>
              </a:spcAft>
              <a:buNone/>
            </a:pPr>
            <a:r>
              <a:rPr lang="en"/>
              <a:t>The students profile and social networking will also help to connect mentors with similar interests.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 where the students are…”</a:t>
            </a:r>
            <a:endParaRPr/>
          </a:p>
          <a:p>
            <a:pPr indent="0" lvl="0" marL="0" rtl="0" algn="l">
              <a:spcBef>
                <a:spcPts val="0"/>
              </a:spcBef>
              <a:spcAft>
                <a:spcPts val="0"/>
              </a:spcAft>
              <a:buNone/>
            </a:pPr>
            <a:r>
              <a:rPr lang="en"/>
              <a:t>Slack and Discord</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5d6cb3f50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5d6cb3f50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Badges for programs they complete</a:t>
            </a:r>
            <a:endParaRPr/>
          </a:p>
          <a:p>
            <a:pPr indent="0" lvl="0" marL="0" rtl="0" algn="l">
              <a:spcBef>
                <a:spcPts val="0"/>
              </a:spcBef>
              <a:spcAft>
                <a:spcPts val="0"/>
              </a:spcAft>
              <a:buNone/>
            </a:pPr>
            <a:r>
              <a:rPr lang="en"/>
              <a:t>Profile to showcase stem achievements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8f49233233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8f49233233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Should we break these out into dedicated slides?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95d6cb3f50_6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95d6cb3f50_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Should we break these out into dedicated slides?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97d720d889_1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97d720d889_1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8f49233233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8f49233233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95d6cb3f50_8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95d6cb3f50_8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we have time, we could walk through how the pages would look?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95d6cb3f5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95d6cb3f5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Required: Brief description of our organization and what their mission/challenge is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Assessment of challenge and landscape analysis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97d720d88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97d720d88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95d6cb3f5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95d6cb3f5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97d720d889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97d720d889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8f4923323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f4923323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there some data visualization we can show that suggests that STEM is very important?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f49233233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f49233233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Could they have a </a:t>
            </a:r>
            <a:r>
              <a:rPr lang="en"/>
              <a:t>competition</a:t>
            </a:r>
            <a:r>
              <a:rPr lang="en"/>
              <a:t> to create the technovation directory? Then compile the best of the entries to make the final product?</a:t>
            </a:r>
            <a:endParaRPr/>
          </a:p>
          <a:p>
            <a:pPr indent="0" lvl="0" marL="0" rtl="0" algn="l">
              <a:spcBef>
                <a:spcPts val="0"/>
              </a:spcBef>
              <a:spcAft>
                <a:spcPts val="0"/>
              </a:spcAft>
              <a:buNone/>
            </a:pPr>
            <a:r>
              <a:rPr lang="en"/>
              <a:t>How can we compile all of the contacts - initial data population of the directory….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5d6cb3f5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95d6cb3f5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Elements of an Online MN STEM Resource Directory for girls:</a:t>
            </a:r>
            <a:endParaRPr b="1">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000">
                <a:solidFill>
                  <a:schemeClr val="dk1"/>
                </a:solidFill>
                <a:latin typeface="Calibri"/>
                <a:ea typeface="Calibri"/>
                <a:cs typeface="Calibri"/>
                <a:sym typeface="Calibri"/>
              </a:rPr>
              <a:t>Structure</a:t>
            </a:r>
            <a:endParaRPr b="1"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000">
                <a:solidFill>
                  <a:schemeClr val="dk1"/>
                </a:solidFill>
                <a:latin typeface="Calibri"/>
                <a:ea typeface="Calibri"/>
                <a:cs typeface="Calibri"/>
                <a:sym typeface="Calibri"/>
              </a:rPr>
              <a:t>Search function</a:t>
            </a:r>
            <a:endParaRPr b="1" sz="1000">
              <a:solidFill>
                <a:schemeClr val="dk1"/>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By area in MN, category</a:t>
            </a:r>
            <a:endParaRPr sz="1000">
              <a:solidFill>
                <a:schemeClr val="dk1"/>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Subscribe to email newsletter or for updates on certain categories</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000">
                <a:solidFill>
                  <a:schemeClr val="dk1"/>
                </a:solidFill>
                <a:latin typeface="Calibri"/>
                <a:ea typeface="Calibri"/>
                <a:cs typeface="Calibri"/>
                <a:sym typeface="Calibri"/>
              </a:rPr>
              <a:t>Add Listings</a:t>
            </a:r>
            <a:endParaRPr b="1" sz="1000">
              <a:solidFill>
                <a:schemeClr val="dk1"/>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Non-profits, organizations, schools, companies</a:t>
            </a:r>
            <a:endParaRPr sz="1000">
              <a:solidFill>
                <a:schemeClr val="dk1"/>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Membership to the network? </a:t>
            </a:r>
            <a:endParaRPr sz="1000">
              <a:solidFill>
                <a:schemeClr val="dk1"/>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Events / calendar</a:t>
            </a:r>
            <a:endParaRPr sz="1000">
              <a:solidFill>
                <a:schemeClr val="dk1"/>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Career center</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000">
                <a:solidFill>
                  <a:schemeClr val="dk1"/>
                </a:solidFill>
                <a:latin typeface="Calibri"/>
                <a:ea typeface="Calibri"/>
                <a:cs typeface="Calibri"/>
                <a:sym typeface="Calibri"/>
              </a:rPr>
              <a:t>Network guidelines</a:t>
            </a:r>
            <a:endParaRPr b="1" sz="1000">
              <a:solidFill>
                <a:schemeClr val="dk1"/>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Tips / templates for listings and reviews</a:t>
            </a:r>
            <a:endParaRPr sz="1000">
              <a:solidFill>
                <a:schemeClr val="dk1"/>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Policy for postings </a:t>
            </a:r>
            <a:endParaRPr sz="1000">
              <a:solidFill>
                <a:schemeClr val="dk1"/>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Online behavior</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000">
                <a:solidFill>
                  <a:schemeClr val="dk1"/>
                </a:solidFill>
                <a:latin typeface="Calibri"/>
                <a:ea typeface="Calibri"/>
                <a:cs typeface="Calibri"/>
                <a:sym typeface="Calibri"/>
              </a:rPr>
              <a:t>Maintenance / Support</a:t>
            </a:r>
            <a:endParaRPr b="1" sz="1000">
              <a:solidFill>
                <a:schemeClr val="dk1"/>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Website management services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95d6cb3f5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95d6cb3f50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of the challenges for technovation is getting enough mentors. In this phase, we want to remove as many barriers to entry as possible for mentorship. We want to make it easy for mentors to apply and to find nearby mentees with similar interests and passions and we want to actively engage existing business partners to seek out more mentors.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11.jp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technovationmn.org/about-us/" TargetMode="External"/><Relationship Id="rId4" Type="http://schemas.openxmlformats.org/officeDocument/2006/relationships/hyperlink" Target="https://www.manymentors.org/how-it-works" TargetMode="External"/><Relationship Id="rId5"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8.png"/><Relationship Id="rId13" Type="http://schemas.openxmlformats.org/officeDocument/2006/relationships/image" Target="../media/image16.png"/><Relationship Id="rId12"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9.png"/><Relationship Id="rId15" Type="http://schemas.openxmlformats.org/officeDocument/2006/relationships/image" Target="../media/image27.png"/><Relationship Id="rId14" Type="http://schemas.openxmlformats.org/officeDocument/2006/relationships/image" Target="../media/image23.png"/><Relationship Id="rId5" Type="http://schemas.openxmlformats.org/officeDocument/2006/relationships/image" Target="../media/image7.png"/><Relationship Id="rId6" Type="http://schemas.openxmlformats.org/officeDocument/2006/relationships/image" Target="../media/image20.png"/><Relationship Id="rId7" Type="http://schemas.openxmlformats.org/officeDocument/2006/relationships/image" Target="../media/image6.png"/><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0"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0.png"/><Relationship Id="rId4" Type="http://schemas.openxmlformats.org/officeDocument/2006/relationships/image" Target="../media/image18.png"/><Relationship Id="rId9" Type="http://schemas.openxmlformats.org/officeDocument/2006/relationships/image" Target="../media/image29.png"/><Relationship Id="rId5" Type="http://schemas.openxmlformats.org/officeDocument/2006/relationships/image" Target="../media/image33.png"/><Relationship Id="rId6" Type="http://schemas.openxmlformats.org/officeDocument/2006/relationships/image" Target="../media/image26.png"/><Relationship Id="rId7" Type="http://schemas.openxmlformats.org/officeDocument/2006/relationships/image" Target="../media/image28.png"/><Relationship Id="rId8"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610250"/>
            <a:ext cx="8520600" cy="82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sz="3000"/>
          </a:p>
          <a:p>
            <a:pPr indent="0" lvl="0" marL="0" rtl="0" algn="ctr">
              <a:spcBef>
                <a:spcPts val="0"/>
              </a:spcBef>
              <a:spcAft>
                <a:spcPts val="0"/>
              </a:spcAft>
              <a:buNone/>
            </a:pPr>
            <a:r>
              <a:rPr lang="en" sz="3000"/>
              <a:t>Building a </a:t>
            </a:r>
            <a:r>
              <a:rPr lang="en" sz="3000"/>
              <a:t>STEM Directory for Young Women</a:t>
            </a:r>
            <a:endParaRPr sz="3000"/>
          </a:p>
        </p:txBody>
      </p:sp>
      <p:sp>
        <p:nvSpPr>
          <p:cNvPr id="55" name="Google Shape;55;p13"/>
          <p:cNvSpPr txBox="1"/>
          <p:nvPr>
            <p:ph idx="1" type="subTitle"/>
          </p:nvPr>
        </p:nvSpPr>
        <p:spPr>
          <a:xfrm>
            <a:off x="7287000" y="3861375"/>
            <a:ext cx="1704600" cy="40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Andrea Geer</a:t>
            </a:r>
            <a:endParaRPr sz="1600"/>
          </a:p>
        </p:txBody>
      </p:sp>
      <p:pic>
        <p:nvPicPr>
          <p:cNvPr id="56" name="Google Shape;56;p13"/>
          <p:cNvPicPr preferRelativeResize="0"/>
          <p:nvPr/>
        </p:nvPicPr>
        <p:blipFill>
          <a:blip r:embed="rId3">
            <a:alphaModFix/>
          </a:blip>
          <a:stretch>
            <a:fillRect/>
          </a:stretch>
        </p:blipFill>
        <p:spPr>
          <a:xfrm>
            <a:off x="5843925" y="2689750"/>
            <a:ext cx="1195575" cy="1195575"/>
          </a:xfrm>
          <a:prstGeom prst="rect">
            <a:avLst/>
          </a:prstGeom>
          <a:noFill/>
          <a:ln>
            <a:noFill/>
          </a:ln>
        </p:spPr>
      </p:pic>
      <p:pic>
        <p:nvPicPr>
          <p:cNvPr id="57" name="Google Shape;57;p13"/>
          <p:cNvPicPr preferRelativeResize="0"/>
          <p:nvPr/>
        </p:nvPicPr>
        <p:blipFill>
          <a:blip r:embed="rId4">
            <a:alphaModFix/>
          </a:blip>
          <a:stretch>
            <a:fillRect/>
          </a:stretch>
        </p:blipFill>
        <p:spPr>
          <a:xfrm>
            <a:off x="2272625" y="2634250"/>
            <a:ext cx="1241825" cy="1241825"/>
          </a:xfrm>
          <a:prstGeom prst="rect">
            <a:avLst/>
          </a:prstGeom>
          <a:noFill/>
          <a:ln>
            <a:noFill/>
          </a:ln>
        </p:spPr>
      </p:pic>
      <p:pic>
        <p:nvPicPr>
          <p:cNvPr id="58" name="Google Shape;58;p13"/>
          <p:cNvPicPr preferRelativeResize="0"/>
          <p:nvPr/>
        </p:nvPicPr>
        <p:blipFill>
          <a:blip r:embed="rId5">
            <a:alphaModFix/>
          </a:blip>
          <a:stretch>
            <a:fillRect/>
          </a:stretch>
        </p:blipFill>
        <p:spPr>
          <a:xfrm>
            <a:off x="3972200" y="2689750"/>
            <a:ext cx="1241825" cy="1241825"/>
          </a:xfrm>
          <a:prstGeom prst="rect">
            <a:avLst/>
          </a:prstGeom>
          <a:noFill/>
          <a:ln>
            <a:noFill/>
          </a:ln>
        </p:spPr>
      </p:pic>
      <p:sp>
        <p:nvSpPr>
          <p:cNvPr id="59" name="Google Shape;59;p13"/>
          <p:cNvSpPr txBox="1"/>
          <p:nvPr>
            <p:ph idx="1" type="subTitle"/>
          </p:nvPr>
        </p:nvSpPr>
        <p:spPr>
          <a:xfrm>
            <a:off x="3710525" y="3906075"/>
            <a:ext cx="1797000" cy="46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Natalie Wires</a:t>
            </a:r>
            <a:endParaRPr sz="1600"/>
          </a:p>
        </p:txBody>
      </p:sp>
      <p:sp>
        <p:nvSpPr>
          <p:cNvPr id="60" name="Google Shape;60;p13"/>
          <p:cNvSpPr txBox="1"/>
          <p:nvPr>
            <p:ph idx="1" type="subTitle"/>
          </p:nvPr>
        </p:nvSpPr>
        <p:spPr>
          <a:xfrm>
            <a:off x="152400" y="3876075"/>
            <a:ext cx="1954800" cy="46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Kati Longsdorf</a:t>
            </a:r>
            <a:endParaRPr sz="1600"/>
          </a:p>
        </p:txBody>
      </p:sp>
      <p:sp>
        <p:nvSpPr>
          <p:cNvPr id="61" name="Google Shape;61;p13"/>
          <p:cNvSpPr txBox="1"/>
          <p:nvPr>
            <p:ph idx="1" type="subTitle"/>
          </p:nvPr>
        </p:nvSpPr>
        <p:spPr>
          <a:xfrm>
            <a:off x="1960550" y="3871400"/>
            <a:ext cx="1832400" cy="46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Michael Klotz</a:t>
            </a:r>
            <a:endParaRPr sz="1600"/>
          </a:p>
        </p:txBody>
      </p:sp>
      <p:sp>
        <p:nvSpPr>
          <p:cNvPr id="62" name="Google Shape;62;p13"/>
          <p:cNvSpPr txBox="1"/>
          <p:nvPr>
            <p:ph idx="1" type="subTitle"/>
          </p:nvPr>
        </p:nvSpPr>
        <p:spPr>
          <a:xfrm>
            <a:off x="5468950" y="3876075"/>
            <a:ext cx="2063700" cy="40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Dan Chamberlain</a:t>
            </a:r>
            <a:endParaRPr sz="1600"/>
          </a:p>
          <a:p>
            <a:pPr indent="0" lvl="0" marL="0" rtl="0" algn="ctr">
              <a:spcBef>
                <a:spcPts val="0"/>
              </a:spcBef>
              <a:spcAft>
                <a:spcPts val="0"/>
              </a:spcAft>
              <a:buNone/>
            </a:pPr>
            <a:r>
              <a:t/>
            </a:r>
            <a:endParaRPr sz="1800"/>
          </a:p>
        </p:txBody>
      </p:sp>
      <p:pic>
        <p:nvPicPr>
          <p:cNvPr id="63" name="Google Shape;63;p13"/>
          <p:cNvPicPr preferRelativeResize="0"/>
          <p:nvPr/>
        </p:nvPicPr>
        <p:blipFill>
          <a:blip r:embed="rId6">
            <a:alphaModFix/>
          </a:blip>
          <a:stretch>
            <a:fillRect/>
          </a:stretch>
        </p:blipFill>
        <p:spPr>
          <a:xfrm>
            <a:off x="2042538" y="278175"/>
            <a:ext cx="2159199" cy="1271526"/>
          </a:xfrm>
          <a:prstGeom prst="rect">
            <a:avLst/>
          </a:prstGeom>
          <a:noFill/>
          <a:ln>
            <a:noFill/>
          </a:ln>
        </p:spPr>
      </p:pic>
      <p:pic>
        <p:nvPicPr>
          <p:cNvPr id="64" name="Google Shape;64;p13"/>
          <p:cNvPicPr preferRelativeResize="0"/>
          <p:nvPr/>
        </p:nvPicPr>
        <p:blipFill>
          <a:blip r:embed="rId7">
            <a:alphaModFix/>
          </a:blip>
          <a:stretch>
            <a:fillRect/>
          </a:stretch>
        </p:blipFill>
        <p:spPr>
          <a:xfrm>
            <a:off x="542475" y="2689750"/>
            <a:ext cx="1208252" cy="1195574"/>
          </a:xfrm>
          <a:prstGeom prst="rect">
            <a:avLst/>
          </a:prstGeom>
          <a:noFill/>
          <a:ln>
            <a:noFill/>
          </a:ln>
        </p:spPr>
      </p:pic>
      <p:pic>
        <p:nvPicPr>
          <p:cNvPr id="65" name="Google Shape;65;p13"/>
          <p:cNvPicPr preferRelativeResize="0"/>
          <p:nvPr/>
        </p:nvPicPr>
        <p:blipFill>
          <a:blip r:embed="rId8">
            <a:alphaModFix/>
          </a:blip>
          <a:stretch>
            <a:fillRect/>
          </a:stretch>
        </p:blipFill>
        <p:spPr>
          <a:xfrm>
            <a:off x="7574562" y="2666625"/>
            <a:ext cx="1129475" cy="1241825"/>
          </a:xfrm>
          <a:prstGeom prst="rect">
            <a:avLst/>
          </a:prstGeom>
          <a:noFill/>
          <a:ln>
            <a:noFill/>
          </a:ln>
        </p:spPr>
      </p:pic>
      <p:pic>
        <p:nvPicPr>
          <p:cNvPr id="66" name="Google Shape;66;p13"/>
          <p:cNvPicPr preferRelativeResize="0"/>
          <p:nvPr/>
        </p:nvPicPr>
        <p:blipFill>
          <a:blip r:embed="rId9">
            <a:alphaModFix/>
          </a:blip>
          <a:stretch>
            <a:fillRect/>
          </a:stretch>
        </p:blipFill>
        <p:spPr>
          <a:xfrm>
            <a:off x="4326890" y="430575"/>
            <a:ext cx="3035235" cy="1082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Phase 3: Student Social Network</a:t>
            </a:r>
            <a:endParaRPr/>
          </a:p>
        </p:txBody>
      </p:sp>
      <p:sp>
        <p:nvSpPr>
          <p:cNvPr id="154" name="Google Shape;154;p22"/>
          <p:cNvSpPr txBox="1"/>
          <p:nvPr>
            <p:ph idx="1" type="body"/>
          </p:nvPr>
        </p:nvSpPr>
        <p:spPr>
          <a:xfrm>
            <a:off x="311700" y="1179950"/>
            <a:ext cx="4697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666666"/>
                </a:solidFill>
              </a:rPr>
              <a:t>Students create a profile to showcase their STEM achievements and interests.</a:t>
            </a:r>
            <a:endParaRPr sz="1400">
              <a:solidFill>
                <a:srgbClr val="666666"/>
              </a:solidFill>
            </a:endParaRPr>
          </a:p>
          <a:p>
            <a:pPr indent="-317500" lvl="0" marL="457200" rtl="0" algn="l">
              <a:spcBef>
                <a:spcPts val="1600"/>
              </a:spcBef>
              <a:spcAft>
                <a:spcPts val="0"/>
              </a:spcAft>
              <a:buClr>
                <a:srgbClr val="666666"/>
              </a:buClr>
              <a:buSzPts val="1400"/>
              <a:buChar char="●"/>
            </a:pPr>
            <a:r>
              <a:rPr lang="en" sz="1400">
                <a:solidFill>
                  <a:srgbClr val="666666"/>
                </a:solidFill>
              </a:rPr>
              <a:t>Badges for programs they’ve completed</a:t>
            </a:r>
            <a:endParaRPr sz="1400">
              <a:solidFill>
                <a:srgbClr val="666666"/>
              </a:solidFill>
            </a:endParaRPr>
          </a:p>
          <a:p>
            <a:pPr indent="-317500" lvl="0" marL="457200" rtl="0" algn="l">
              <a:spcBef>
                <a:spcPts val="0"/>
              </a:spcBef>
              <a:spcAft>
                <a:spcPts val="0"/>
              </a:spcAft>
              <a:buClr>
                <a:srgbClr val="666666"/>
              </a:buClr>
              <a:buSzPts val="1400"/>
              <a:buChar char="●"/>
            </a:pPr>
            <a:r>
              <a:rPr lang="en" sz="1400">
                <a:solidFill>
                  <a:srgbClr val="666666"/>
                </a:solidFill>
              </a:rPr>
              <a:t>Portfolio of projects</a:t>
            </a:r>
            <a:endParaRPr sz="1400">
              <a:solidFill>
                <a:srgbClr val="666666"/>
              </a:solidFill>
            </a:endParaRPr>
          </a:p>
          <a:p>
            <a:pPr indent="-317500" lvl="0" marL="457200" rtl="0" algn="l">
              <a:spcBef>
                <a:spcPts val="0"/>
              </a:spcBef>
              <a:spcAft>
                <a:spcPts val="0"/>
              </a:spcAft>
              <a:buClr>
                <a:srgbClr val="666666"/>
              </a:buClr>
              <a:buSzPts val="1400"/>
              <a:buChar char="●"/>
            </a:pPr>
            <a:r>
              <a:rPr lang="en" sz="1400">
                <a:solidFill>
                  <a:srgbClr val="666666"/>
                </a:solidFill>
              </a:rPr>
              <a:t>Connect with other girls with similar interests</a:t>
            </a:r>
            <a:endParaRPr sz="1400">
              <a:solidFill>
                <a:srgbClr val="666666"/>
              </a:solidFill>
            </a:endParaRPr>
          </a:p>
          <a:p>
            <a:pPr indent="-317500" lvl="0" marL="457200" rtl="0" algn="l">
              <a:spcBef>
                <a:spcPts val="0"/>
              </a:spcBef>
              <a:spcAft>
                <a:spcPts val="0"/>
              </a:spcAft>
              <a:buClr>
                <a:srgbClr val="666666"/>
              </a:buClr>
              <a:buSzPts val="1400"/>
              <a:buChar char="●"/>
            </a:pPr>
            <a:r>
              <a:rPr lang="en" sz="1400">
                <a:solidFill>
                  <a:srgbClr val="666666"/>
                </a:solidFill>
              </a:rPr>
              <a:t>Connect with potential mentors</a:t>
            </a:r>
            <a:endParaRPr sz="1400">
              <a:solidFill>
                <a:srgbClr val="666666"/>
              </a:solidFill>
            </a:endParaRPr>
          </a:p>
          <a:p>
            <a:pPr indent="-317500" lvl="0" marL="457200" rtl="0" algn="l">
              <a:spcBef>
                <a:spcPts val="0"/>
              </a:spcBef>
              <a:spcAft>
                <a:spcPts val="0"/>
              </a:spcAft>
              <a:buClr>
                <a:srgbClr val="666666"/>
              </a:buClr>
              <a:buSzPts val="1400"/>
              <a:buChar char="●"/>
            </a:pPr>
            <a:r>
              <a:rPr lang="en" sz="1400">
                <a:solidFill>
                  <a:srgbClr val="666666"/>
                </a:solidFill>
              </a:rPr>
              <a:t>Ability to transfer to LinkedIn, </a:t>
            </a:r>
            <a:r>
              <a:rPr lang="en" sz="1400">
                <a:solidFill>
                  <a:srgbClr val="666666"/>
                </a:solidFill>
              </a:rPr>
              <a:t>Instagram, Slack, Discord</a:t>
            </a:r>
            <a:r>
              <a:rPr lang="en" sz="1400">
                <a:solidFill>
                  <a:srgbClr val="666666"/>
                </a:solidFill>
              </a:rPr>
              <a:t> or other social networks to share updates</a:t>
            </a:r>
            <a:endParaRPr sz="1400">
              <a:solidFill>
                <a:srgbClr val="666666"/>
              </a:solidFill>
            </a:endParaRPr>
          </a:p>
          <a:p>
            <a:pPr indent="-317500" lvl="1" marL="914400" rtl="0" algn="l">
              <a:spcBef>
                <a:spcPts val="0"/>
              </a:spcBef>
              <a:spcAft>
                <a:spcPts val="0"/>
              </a:spcAft>
              <a:buClr>
                <a:srgbClr val="666666"/>
              </a:buClr>
              <a:buSzPts val="1400"/>
              <a:buChar char="○"/>
            </a:pPr>
            <a:r>
              <a:rPr lang="en">
                <a:solidFill>
                  <a:srgbClr val="666666"/>
                </a:solidFill>
              </a:rPr>
              <a:t>“Go where the students are”</a:t>
            </a:r>
            <a:endParaRPr sz="1400">
              <a:solidFill>
                <a:srgbClr val="666666"/>
              </a:solidFill>
            </a:endParaRPr>
          </a:p>
        </p:txBody>
      </p:sp>
      <p:pic>
        <p:nvPicPr>
          <p:cNvPr id="155" name="Google Shape;155;p22"/>
          <p:cNvPicPr preferRelativeResize="0"/>
          <p:nvPr/>
        </p:nvPicPr>
        <p:blipFill>
          <a:blip r:embed="rId3">
            <a:alphaModFix/>
          </a:blip>
          <a:stretch>
            <a:fillRect/>
          </a:stretch>
        </p:blipFill>
        <p:spPr>
          <a:xfrm>
            <a:off x="8206825" y="4520527"/>
            <a:ext cx="838175" cy="525250"/>
          </a:xfrm>
          <a:prstGeom prst="rect">
            <a:avLst/>
          </a:prstGeom>
          <a:noFill/>
          <a:ln>
            <a:noFill/>
          </a:ln>
        </p:spPr>
      </p:pic>
      <p:pic>
        <p:nvPicPr>
          <p:cNvPr id="156" name="Google Shape;156;p22"/>
          <p:cNvPicPr preferRelativeResize="0"/>
          <p:nvPr/>
        </p:nvPicPr>
        <p:blipFill>
          <a:blip r:embed="rId4">
            <a:alphaModFix/>
          </a:blip>
          <a:stretch>
            <a:fillRect/>
          </a:stretch>
        </p:blipFill>
        <p:spPr>
          <a:xfrm>
            <a:off x="5352225" y="1208250"/>
            <a:ext cx="2918827" cy="2987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Phase 4: Company Recruitment </a:t>
            </a:r>
            <a:endParaRPr/>
          </a:p>
        </p:txBody>
      </p:sp>
      <p:sp>
        <p:nvSpPr>
          <p:cNvPr id="162" name="Google Shape;162;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666666"/>
                </a:solidFill>
              </a:rPr>
              <a:t>Companies and organizations can create profiles to share their STEM-focused programs and find </a:t>
            </a:r>
            <a:r>
              <a:rPr lang="en" sz="1400">
                <a:solidFill>
                  <a:srgbClr val="666666"/>
                </a:solidFill>
              </a:rPr>
              <a:t>participants</a:t>
            </a:r>
            <a:r>
              <a:rPr lang="en" sz="1400">
                <a:solidFill>
                  <a:srgbClr val="666666"/>
                </a:solidFill>
              </a:rPr>
              <a:t>/talent, and kids can learn more about companies hiring tech talent.</a:t>
            </a:r>
            <a:endParaRPr sz="1400">
              <a:solidFill>
                <a:srgbClr val="666666"/>
              </a:solidFill>
            </a:endParaRPr>
          </a:p>
          <a:p>
            <a:pPr indent="-317500" lvl="0" marL="457200" rtl="0" algn="l">
              <a:spcBef>
                <a:spcPts val="1600"/>
              </a:spcBef>
              <a:spcAft>
                <a:spcPts val="0"/>
              </a:spcAft>
              <a:buClr>
                <a:srgbClr val="666666"/>
              </a:buClr>
              <a:buSzPts val="1400"/>
              <a:buChar char="●"/>
            </a:pPr>
            <a:r>
              <a:rPr lang="en" sz="1400">
                <a:solidFill>
                  <a:srgbClr val="666666"/>
                </a:solidFill>
              </a:rPr>
              <a:t>Contact </a:t>
            </a:r>
            <a:r>
              <a:rPr lang="en" sz="1400">
                <a:solidFill>
                  <a:srgbClr val="666666"/>
                </a:solidFill>
              </a:rPr>
              <a:t>HR recruiting contacts (can usually be found on their job openings site or LinkedIn profile)</a:t>
            </a:r>
            <a:endParaRPr sz="1400">
              <a:solidFill>
                <a:srgbClr val="666666"/>
              </a:solidFill>
            </a:endParaRPr>
          </a:p>
          <a:p>
            <a:pPr indent="-317500" lvl="0" marL="457200" rtl="0" algn="l">
              <a:spcBef>
                <a:spcPts val="0"/>
              </a:spcBef>
              <a:spcAft>
                <a:spcPts val="0"/>
              </a:spcAft>
              <a:buClr>
                <a:srgbClr val="666666"/>
              </a:buClr>
              <a:buSzPts val="1400"/>
              <a:buChar char="●"/>
            </a:pPr>
            <a:r>
              <a:rPr lang="en" sz="1400">
                <a:solidFill>
                  <a:srgbClr val="666666"/>
                </a:solidFill>
              </a:rPr>
              <a:t>Present specific options for involvement, at different commitment levels</a:t>
            </a:r>
            <a:endParaRPr sz="1400">
              <a:solidFill>
                <a:srgbClr val="666666"/>
              </a:solidFill>
            </a:endParaRPr>
          </a:p>
          <a:p>
            <a:pPr indent="-317500" lvl="1" marL="914400" rtl="0" algn="l">
              <a:spcBef>
                <a:spcPts val="0"/>
              </a:spcBef>
              <a:spcAft>
                <a:spcPts val="0"/>
              </a:spcAft>
              <a:buClr>
                <a:srgbClr val="666666"/>
              </a:buClr>
              <a:buSzPts val="1400"/>
              <a:buChar char="○"/>
            </a:pPr>
            <a:r>
              <a:rPr lang="en">
                <a:solidFill>
                  <a:srgbClr val="666666"/>
                </a:solidFill>
              </a:rPr>
              <a:t>Mentoring Opportunities</a:t>
            </a:r>
            <a:endParaRPr>
              <a:solidFill>
                <a:srgbClr val="666666"/>
              </a:solidFill>
            </a:endParaRPr>
          </a:p>
          <a:p>
            <a:pPr indent="-317500" lvl="1" marL="914400" rtl="0" algn="l">
              <a:spcBef>
                <a:spcPts val="0"/>
              </a:spcBef>
              <a:spcAft>
                <a:spcPts val="0"/>
              </a:spcAft>
              <a:buClr>
                <a:srgbClr val="666666"/>
              </a:buClr>
              <a:buSzPts val="1400"/>
              <a:buChar char="○"/>
            </a:pPr>
            <a:r>
              <a:rPr lang="en">
                <a:solidFill>
                  <a:srgbClr val="666666"/>
                </a:solidFill>
              </a:rPr>
              <a:t>Paid or Unpaid Internships</a:t>
            </a:r>
            <a:endParaRPr>
              <a:solidFill>
                <a:srgbClr val="666666"/>
              </a:solidFill>
            </a:endParaRPr>
          </a:p>
          <a:p>
            <a:pPr indent="-317500" lvl="1" marL="914400" rtl="0" algn="l">
              <a:spcBef>
                <a:spcPts val="0"/>
              </a:spcBef>
              <a:spcAft>
                <a:spcPts val="0"/>
              </a:spcAft>
              <a:buClr>
                <a:srgbClr val="666666"/>
              </a:buClr>
              <a:buSzPts val="1400"/>
              <a:buChar char="○"/>
            </a:pPr>
            <a:r>
              <a:rPr lang="en">
                <a:solidFill>
                  <a:srgbClr val="666666"/>
                </a:solidFill>
              </a:rPr>
              <a:t>Short-Term Job Shadowing or Informational Interviews</a:t>
            </a:r>
            <a:endParaRPr>
              <a:solidFill>
                <a:srgbClr val="666666"/>
              </a:solidFill>
            </a:endParaRPr>
          </a:p>
          <a:p>
            <a:pPr indent="-317500" lvl="1" marL="914400" rtl="0" algn="l">
              <a:spcBef>
                <a:spcPts val="0"/>
              </a:spcBef>
              <a:spcAft>
                <a:spcPts val="0"/>
              </a:spcAft>
              <a:buClr>
                <a:srgbClr val="666666"/>
              </a:buClr>
              <a:buSzPts val="1400"/>
              <a:buChar char="○"/>
            </a:pPr>
            <a:r>
              <a:rPr lang="en">
                <a:solidFill>
                  <a:srgbClr val="666666"/>
                </a:solidFill>
              </a:rPr>
              <a:t>One-time Field Trips or Site Visits</a:t>
            </a:r>
            <a:endParaRPr>
              <a:solidFill>
                <a:srgbClr val="666666"/>
              </a:solidFill>
            </a:endParaRPr>
          </a:p>
          <a:p>
            <a:pPr indent="-317500" lvl="1" marL="914400" rtl="0" algn="l">
              <a:spcBef>
                <a:spcPts val="0"/>
              </a:spcBef>
              <a:spcAft>
                <a:spcPts val="0"/>
              </a:spcAft>
              <a:buClr>
                <a:srgbClr val="666666"/>
              </a:buClr>
              <a:buSzPts val="1400"/>
              <a:buChar char="○"/>
            </a:pPr>
            <a:r>
              <a:rPr lang="en">
                <a:solidFill>
                  <a:srgbClr val="666666"/>
                </a:solidFill>
              </a:rPr>
              <a:t>Host or Sponsor a Single Event</a:t>
            </a:r>
            <a:endParaRPr>
              <a:solidFill>
                <a:srgbClr val="666666"/>
              </a:solidFill>
            </a:endParaRPr>
          </a:p>
          <a:p>
            <a:pPr indent="-317500" lvl="1" marL="914400" rtl="0" algn="l">
              <a:spcBef>
                <a:spcPts val="0"/>
              </a:spcBef>
              <a:spcAft>
                <a:spcPts val="0"/>
              </a:spcAft>
              <a:buClr>
                <a:srgbClr val="666666"/>
              </a:buClr>
              <a:buSzPts val="1400"/>
              <a:buChar char="○"/>
            </a:pPr>
            <a:r>
              <a:rPr lang="en">
                <a:solidFill>
                  <a:srgbClr val="666666"/>
                </a:solidFill>
              </a:rPr>
              <a:t>Volunteer opportunities</a:t>
            </a:r>
            <a:endParaRPr>
              <a:solidFill>
                <a:srgbClr val="666666"/>
              </a:solidFill>
            </a:endParaRPr>
          </a:p>
        </p:txBody>
      </p:sp>
      <p:pic>
        <p:nvPicPr>
          <p:cNvPr id="163" name="Google Shape;163;p23"/>
          <p:cNvPicPr preferRelativeResize="0"/>
          <p:nvPr/>
        </p:nvPicPr>
        <p:blipFill>
          <a:blip r:embed="rId3">
            <a:alphaModFix/>
          </a:blip>
          <a:stretch>
            <a:fillRect/>
          </a:stretch>
        </p:blipFill>
        <p:spPr>
          <a:xfrm>
            <a:off x="8206825" y="4520527"/>
            <a:ext cx="838175" cy="525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Additional Considerations</a:t>
            </a:r>
            <a:endParaRPr/>
          </a:p>
        </p:txBody>
      </p:sp>
      <p:sp>
        <p:nvSpPr>
          <p:cNvPr id="169" name="Google Shape;169;p24"/>
          <p:cNvSpPr txBox="1"/>
          <p:nvPr>
            <p:ph idx="1" type="body"/>
          </p:nvPr>
        </p:nvSpPr>
        <p:spPr>
          <a:xfrm>
            <a:off x="311700" y="1152475"/>
            <a:ext cx="8520600" cy="3837300"/>
          </a:xfrm>
          <a:prstGeom prst="rect">
            <a:avLst/>
          </a:prstGeom>
        </p:spPr>
        <p:txBody>
          <a:bodyPr anchorCtr="0" anchor="t" bIns="91425" lIns="91425" spcFirstLastPara="1" rIns="91425" wrap="square" tIns="91425">
            <a:noAutofit/>
          </a:bodyPr>
          <a:lstStyle/>
          <a:p>
            <a:pPr indent="-298450" lvl="0" marL="342900" rtl="0" algn="l">
              <a:lnSpc>
                <a:spcPct val="100000"/>
              </a:lnSpc>
              <a:spcBef>
                <a:spcPts val="0"/>
              </a:spcBef>
              <a:spcAft>
                <a:spcPts val="0"/>
              </a:spcAft>
              <a:buClr>
                <a:srgbClr val="666666"/>
              </a:buClr>
              <a:buSzPts val="1100"/>
              <a:buFont typeface="Arial"/>
              <a:buChar char="●"/>
            </a:pPr>
            <a:r>
              <a:rPr lang="en" sz="1100">
                <a:solidFill>
                  <a:srgbClr val="666666"/>
                </a:solidFill>
              </a:rPr>
              <a:t>Marketing </a:t>
            </a:r>
            <a:endParaRPr sz="1100">
              <a:solidFill>
                <a:srgbClr val="666666"/>
              </a:solidFill>
            </a:endParaRPr>
          </a:p>
          <a:p>
            <a:pPr indent="-298450" lvl="1" marL="914400" rtl="0" algn="l">
              <a:lnSpc>
                <a:spcPct val="100000"/>
              </a:lnSpc>
              <a:spcBef>
                <a:spcPts val="0"/>
              </a:spcBef>
              <a:spcAft>
                <a:spcPts val="0"/>
              </a:spcAft>
              <a:buClr>
                <a:srgbClr val="666666"/>
              </a:buClr>
              <a:buSzPts val="1100"/>
              <a:buFont typeface="Arial"/>
              <a:buChar char="o"/>
            </a:pPr>
            <a:r>
              <a:rPr lang="en" sz="1100">
                <a:solidFill>
                  <a:srgbClr val="666666"/>
                </a:solidFill>
              </a:rPr>
              <a:t>Engaging business partners for mentors and sponsorship </a:t>
            </a:r>
            <a:endParaRPr sz="1100">
              <a:solidFill>
                <a:srgbClr val="666666"/>
              </a:solidFill>
            </a:endParaRPr>
          </a:p>
          <a:p>
            <a:pPr indent="-298450" lvl="1" marL="914400" rtl="0" algn="l">
              <a:lnSpc>
                <a:spcPct val="100000"/>
              </a:lnSpc>
              <a:spcBef>
                <a:spcPts val="0"/>
              </a:spcBef>
              <a:spcAft>
                <a:spcPts val="0"/>
              </a:spcAft>
              <a:buClr>
                <a:srgbClr val="666666"/>
              </a:buClr>
              <a:buSzPts val="1100"/>
              <a:buFont typeface="Arial"/>
              <a:buChar char="o"/>
            </a:pPr>
            <a:r>
              <a:rPr lang="en" sz="1100">
                <a:solidFill>
                  <a:srgbClr val="666666"/>
                </a:solidFill>
              </a:rPr>
              <a:t>Engaging schools for on-going student projects/workshops, after-school programs </a:t>
            </a:r>
            <a:endParaRPr sz="1100">
              <a:solidFill>
                <a:srgbClr val="666666"/>
              </a:solidFill>
            </a:endParaRPr>
          </a:p>
          <a:p>
            <a:pPr indent="0" lvl="0" marL="914400" rtl="0" algn="l">
              <a:lnSpc>
                <a:spcPct val="100000"/>
              </a:lnSpc>
              <a:spcBef>
                <a:spcPts val="0"/>
              </a:spcBef>
              <a:spcAft>
                <a:spcPts val="0"/>
              </a:spcAft>
              <a:buNone/>
            </a:pPr>
            <a:r>
              <a:t/>
            </a:r>
            <a:endParaRPr sz="1100">
              <a:solidFill>
                <a:srgbClr val="666666"/>
              </a:solidFill>
            </a:endParaRPr>
          </a:p>
          <a:p>
            <a:pPr indent="-298450" lvl="0" marL="342900" rtl="0" algn="l">
              <a:lnSpc>
                <a:spcPct val="100000"/>
              </a:lnSpc>
              <a:spcBef>
                <a:spcPts val="0"/>
              </a:spcBef>
              <a:spcAft>
                <a:spcPts val="0"/>
              </a:spcAft>
              <a:buClr>
                <a:srgbClr val="666666"/>
              </a:buClr>
              <a:buSzPts val="1100"/>
              <a:buFont typeface="Arial"/>
              <a:buChar char="●"/>
            </a:pPr>
            <a:r>
              <a:rPr lang="en" sz="1100">
                <a:solidFill>
                  <a:srgbClr val="666666"/>
                </a:solidFill>
              </a:rPr>
              <a:t>Online Repository/Directory of Resources &amp; Programs</a:t>
            </a:r>
            <a:endParaRPr sz="1100">
              <a:solidFill>
                <a:srgbClr val="666666"/>
              </a:solidFill>
            </a:endParaRPr>
          </a:p>
          <a:p>
            <a:pPr indent="-298450" lvl="1" marL="914400" rtl="0" algn="l">
              <a:lnSpc>
                <a:spcPct val="100000"/>
              </a:lnSpc>
              <a:spcBef>
                <a:spcPts val="0"/>
              </a:spcBef>
              <a:spcAft>
                <a:spcPts val="0"/>
              </a:spcAft>
              <a:buClr>
                <a:srgbClr val="666666"/>
              </a:buClr>
              <a:buSzPts val="1100"/>
              <a:buFont typeface="Arial"/>
              <a:buChar char="o"/>
            </a:pPr>
            <a:r>
              <a:rPr lang="en" sz="1100">
                <a:solidFill>
                  <a:srgbClr val="666666"/>
                </a:solidFill>
              </a:rPr>
              <a:t>Engaging community, crowd-sourcing resources and contacts</a:t>
            </a:r>
            <a:endParaRPr sz="1100">
              <a:solidFill>
                <a:srgbClr val="666666"/>
              </a:solidFill>
            </a:endParaRPr>
          </a:p>
          <a:p>
            <a:pPr indent="-298450" lvl="1" marL="914400" rtl="0" algn="l">
              <a:lnSpc>
                <a:spcPct val="100000"/>
              </a:lnSpc>
              <a:spcBef>
                <a:spcPts val="0"/>
              </a:spcBef>
              <a:spcAft>
                <a:spcPts val="0"/>
              </a:spcAft>
              <a:buClr>
                <a:srgbClr val="666666"/>
              </a:buClr>
              <a:buSzPts val="1100"/>
              <a:buFont typeface="Arial"/>
              <a:buChar char="o"/>
            </a:pPr>
            <a:r>
              <a:rPr lang="en" sz="1100">
                <a:solidFill>
                  <a:srgbClr val="666666"/>
                </a:solidFill>
              </a:rPr>
              <a:t>Companies and schools can create and update their own listing </a:t>
            </a:r>
            <a:endParaRPr sz="1100">
              <a:solidFill>
                <a:srgbClr val="666666"/>
              </a:solidFill>
            </a:endParaRPr>
          </a:p>
          <a:p>
            <a:pPr indent="-298450" lvl="1" marL="914400" rtl="0" algn="l">
              <a:lnSpc>
                <a:spcPct val="100000"/>
              </a:lnSpc>
              <a:spcBef>
                <a:spcPts val="0"/>
              </a:spcBef>
              <a:spcAft>
                <a:spcPts val="0"/>
              </a:spcAft>
              <a:buClr>
                <a:srgbClr val="666666"/>
              </a:buClr>
              <a:buSzPts val="1100"/>
              <a:buFont typeface="Arial"/>
              <a:buChar char="o"/>
            </a:pPr>
            <a:r>
              <a:rPr lang="en" sz="1100">
                <a:solidFill>
                  <a:srgbClr val="666666"/>
                </a:solidFill>
              </a:rPr>
              <a:t>Schools or Organizations could sponsor an event or workshop</a:t>
            </a:r>
            <a:endParaRPr sz="1100">
              <a:solidFill>
                <a:srgbClr val="666666"/>
              </a:solidFill>
            </a:endParaRPr>
          </a:p>
          <a:p>
            <a:pPr indent="0" lvl="0" marL="914400" rtl="0" algn="l">
              <a:lnSpc>
                <a:spcPct val="100000"/>
              </a:lnSpc>
              <a:spcBef>
                <a:spcPts val="0"/>
              </a:spcBef>
              <a:spcAft>
                <a:spcPts val="0"/>
              </a:spcAft>
              <a:buNone/>
            </a:pPr>
            <a:r>
              <a:t/>
            </a:r>
            <a:endParaRPr sz="1100">
              <a:solidFill>
                <a:srgbClr val="666666"/>
              </a:solidFill>
            </a:endParaRPr>
          </a:p>
          <a:p>
            <a:pPr indent="-298450" lvl="0" marL="342900" rtl="0" algn="l">
              <a:lnSpc>
                <a:spcPct val="100000"/>
              </a:lnSpc>
              <a:spcBef>
                <a:spcPts val="0"/>
              </a:spcBef>
              <a:spcAft>
                <a:spcPts val="0"/>
              </a:spcAft>
              <a:buClr>
                <a:srgbClr val="666666"/>
              </a:buClr>
              <a:buSzPts val="1100"/>
              <a:buFont typeface="Arial"/>
              <a:buChar char="●"/>
            </a:pPr>
            <a:r>
              <a:rPr lang="en" sz="1100">
                <a:solidFill>
                  <a:srgbClr val="666666"/>
                </a:solidFill>
              </a:rPr>
              <a:t>Social Network for Students </a:t>
            </a:r>
            <a:endParaRPr sz="1100">
              <a:solidFill>
                <a:srgbClr val="666666"/>
              </a:solidFill>
            </a:endParaRPr>
          </a:p>
          <a:p>
            <a:pPr indent="-298450" lvl="1" marL="914400" rtl="0" algn="l">
              <a:lnSpc>
                <a:spcPct val="100000"/>
              </a:lnSpc>
              <a:spcBef>
                <a:spcPts val="0"/>
              </a:spcBef>
              <a:spcAft>
                <a:spcPts val="0"/>
              </a:spcAft>
              <a:buClr>
                <a:srgbClr val="666666"/>
              </a:buClr>
              <a:buSzPts val="1100"/>
              <a:buFont typeface="Arial"/>
              <a:buChar char="o"/>
            </a:pPr>
            <a:r>
              <a:rPr lang="en" sz="1100">
                <a:solidFill>
                  <a:srgbClr val="666666"/>
                </a:solidFill>
              </a:rPr>
              <a:t>Students could build a personal profile, add to it as they gain experience or interests; define and change their personal path </a:t>
            </a:r>
            <a:endParaRPr sz="1100">
              <a:solidFill>
                <a:srgbClr val="666666"/>
              </a:solidFill>
            </a:endParaRPr>
          </a:p>
          <a:p>
            <a:pPr indent="-298450" lvl="1" marL="914400" rtl="0" algn="l">
              <a:lnSpc>
                <a:spcPct val="100000"/>
              </a:lnSpc>
              <a:spcBef>
                <a:spcPts val="0"/>
              </a:spcBef>
              <a:spcAft>
                <a:spcPts val="0"/>
              </a:spcAft>
              <a:buClr>
                <a:srgbClr val="666666"/>
              </a:buClr>
              <a:buSzPts val="1100"/>
              <a:buFont typeface="Arial"/>
              <a:buChar char="o"/>
            </a:pPr>
            <a:r>
              <a:rPr lang="en" sz="1100">
                <a:solidFill>
                  <a:srgbClr val="666666"/>
                </a:solidFill>
              </a:rPr>
              <a:t>Connect with mentors, schools, and/or organizations</a:t>
            </a:r>
            <a:endParaRPr sz="1100">
              <a:solidFill>
                <a:srgbClr val="666666"/>
              </a:solidFill>
            </a:endParaRPr>
          </a:p>
          <a:p>
            <a:pPr indent="-298450" lvl="1" marL="914400" rtl="0" algn="l">
              <a:lnSpc>
                <a:spcPct val="100000"/>
              </a:lnSpc>
              <a:spcBef>
                <a:spcPts val="0"/>
              </a:spcBef>
              <a:spcAft>
                <a:spcPts val="0"/>
              </a:spcAft>
              <a:buClr>
                <a:srgbClr val="666666"/>
              </a:buClr>
              <a:buSzPts val="1100"/>
              <a:buFont typeface="Arial"/>
              <a:buChar char="o"/>
            </a:pPr>
            <a:r>
              <a:rPr lang="en" sz="1100">
                <a:solidFill>
                  <a:srgbClr val="666666"/>
                </a:solidFill>
              </a:rPr>
              <a:t>Connect with internships</a:t>
            </a:r>
            <a:endParaRPr sz="1100">
              <a:solidFill>
                <a:srgbClr val="666666"/>
              </a:solidFill>
            </a:endParaRPr>
          </a:p>
          <a:p>
            <a:pPr indent="-298450" lvl="1" marL="914400" rtl="0" algn="l">
              <a:lnSpc>
                <a:spcPct val="100000"/>
              </a:lnSpc>
              <a:spcBef>
                <a:spcPts val="0"/>
              </a:spcBef>
              <a:spcAft>
                <a:spcPts val="0"/>
              </a:spcAft>
              <a:buClr>
                <a:srgbClr val="666666"/>
              </a:buClr>
              <a:buSzPts val="1100"/>
              <a:buFont typeface="Arial"/>
              <a:buChar char="o"/>
            </a:pPr>
            <a:r>
              <a:rPr lang="en" sz="1100">
                <a:solidFill>
                  <a:srgbClr val="666666"/>
                </a:solidFill>
              </a:rPr>
              <a:t>Connect with companies for recruiting </a:t>
            </a:r>
            <a:endParaRPr sz="1100">
              <a:solidFill>
                <a:srgbClr val="666666"/>
              </a:solidFill>
            </a:endParaRPr>
          </a:p>
          <a:p>
            <a:pPr indent="0" lvl="0" marL="914400" rtl="0" algn="l">
              <a:lnSpc>
                <a:spcPct val="100000"/>
              </a:lnSpc>
              <a:spcBef>
                <a:spcPts val="0"/>
              </a:spcBef>
              <a:spcAft>
                <a:spcPts val="0"/>
              </a:spcAft>
              <a:buNone/>
            </a:pPr>
            <a:r>
              <a:t/>
            </a:r>
            <a:endParaRPr sz="1100">
              <a:solidFill>
                <a:srgbClr val="666666"/>
              </a:solidFill>
            </a:endParaRPr>
          </a:p>
          <a:p>
            <a:pPr indent="-298450" lvl="0" marL="342900" rtl="0" algn="l">
              <a:lnSpc>
                <a:spcPct val="100000"/>
              </a:lnSpc>
              <a:spcBef>
                <a:spcPts val="0"/>
              </a:spcBef>
              <a:spcAft>
                <a:spcPts val="0"/>
              </a:spcAft>
              <a:buClr>
                <a:srgbClr val="666666"/>
              </a:buClr>
              <a:buSzPts val="1100"/>
              <a:buFont typeface="Arial"/>
              <a:buChar char="●"/>
            </a:pPr>
            <a:r>
              <a:rPr lang="en" sz="1100">
                <a:solidFill>
                  <a:srgbClr val="666666"/>
                </a:solidFill>
              </a:rPr>
              <a:t>Other Considerations </a:t>
            </a:r>
            <a:endParaRPr sz="1100">
              <a:solidFill>
                <a:srgbClr val="666666"/>
              </a:solidFill>
            </a:endParaRPr>
          </a:p>
          <a:p>
            <a:pPr indent="-298450" lvl="1" marL="914400" rtl="0" algn="l">
              <a:lnSpc>
                <a:spcPct val="100000"/>
              </a:lnSpc>
              <a:spcBef>
                <a:spcPts val="0"/>
              </a:spcBef>
              <a:spcAft>
                <a:spcPts val="0"/>
              </a:spcAft>
              <a:buClr>
                <a:srgbClr val="666666"/>
              </a:buClr>
              <a:buSzPts val="1100"/>
              <a:buFont typeface="Arial"/>
              <a:buChar char="o"/>
            </a:pPr>
            <a:r>
              <a:rPr lang="en" sz="1100">
                <a:solidFill>
                  <a:srgbClr val="666666"/>
                </a:solidFill>
              </a:rPr>
              <a:t>What will have costs to implement, what kinds of costs (up-front, on-going, etc) </a:t>
            </a:r>
            <a:endParaRPr sz="1100">
              <a:solidFill>
                <a:srgbClr val="666666"/>
              </a:solidFill>
            </a:endParaRPr>
          </a:p>
          <a:p>
            <a:pPr indent="-298450" lvl="1" marL="914400" rtl="0" algn="l">
              <a:lnSpc>
                <a:spcPct val="100000"/>
              </a:lnSpc>
              <a:spcBef>
                <a:spcPts val="0"/>
              </a:spcBef>
              <a:spcAft>
                <a:spcPts val="0"/>
              </a:spcAft>
              <a:buClr>
                <a:srgbClr val="666666"/>
              </a:buClr>
              <a:buSzPts val="1100"/>
              <a:buFont typeface="Arial"/>
              <a:buChar char="o"/>
            </a:pPr>
            <a:r>
              <a:rPr lang="en" sz="1100">
                <a:solidFill>
                  <a:srgbClr val="666666"/>
                </a:solidFill>
              </a:rPr>
              <a:t>Technology to use, how to build; What resources are available to maintain</a:t>
            </a:r>
            <a:endParaRPr sz="1100">
              <a:solidFill>
                <a:srgbClr val="666666"/>
              </a:solidFill>
            </a:endParaRPr>
          </a:p>
          <a:p>
            <a:pPr indent="-298450" lvl="1" marL="914400" rtl="0" algn="l">
              <a:lnSpc>
                <a:spcPct val="100000"/>
              </a:lnSpc>
              <a:spcBef>
                <a:spcPts val="0"/>
              </a:spcBef>
              <a:spcAft>
                <a:spcPts val="0"/>
              </a:spcAft>
              <a:buClr>
                <a:srgbClr val="666666"/>
              </a:buClr>
              <a:buSzPts val="1100"/>
              <a:buFont typeface="Arial"/>
              <a:buChar char="o"/>
            </a:pPr>
            <a:r>
              <a:rPr lang="en" sz="1100">
                <a:solidFill>
                  <a:srgbClr val="666666"/>
                </a:solidFill>
              </a:rPr>
              <a:t>Privacy considerations of children, parental consent and access</a:t>
            </a:r>
            <a:endParaRPr sz="1100">
              <a:solidFill>
                <a:srgbClr val="666666"/>
              </a:solidFill>
            </a:endParaRPr>
          </a:p>
          <a:p>
            <a:pPr indent="-298450" lvl="1" marL="914400" rtl="0" algn="l">
              <a:lnSpc>
                <a:spcPct val="100000"/>
              </a:lnSpc>
              <a:spcBef>
                <a:spcPts val="0"/>
              </a:spcBef>
              <a:spcAft>
                <a:spcPts val="0"/>
              </a:spcAft>
              <a:buClr>
                <a:srgbClr val="666666"/>
              </a:buClr>
              <a:buSzPts val="1100"/>
              <a:buFont typeface="Arial"/>
              <a:buChar char="o"/>
            </a:pPr>
            <a:r>
              <a:rPr lang="en" sz="1100">
                <a:solidFill>
                  <a:srgbClr val="666666"/>
                </a:solidFill>
              </a:rPr>
              <a:t>Measures of success to track during roll-out</a:t>
            </a:r>
            <a:endParaRPr sz="1100">
              <a:solidFill>
                <a:srgbClr val="666666"/>
              </a:solidFill>
            </a:endParaRPr>
          </a:p>
          <a:p>
            <a:pPr indent="0" lvl="0" marL="0" rtl="0" algn="l">
              <a:spcBef>
                <a:spcPts val="0"/>
              </a:spcBef>
              <a:spcAft>
                <a:spcPts val="1600"/>
              </a:spcAft>
              <a:buNone/>
            </a:pPr>
            <a:r>
              <a:t/>
            </a:r>
            <a:endParaRPr sz="1100">
              <a:solidFill>
                <a:srgbClr val="666666"/>
              </a:solidFill>
            </a:endParaRPr>
          </a:p>
        </p:txBody>
      </p:sp>
      <p:pic>
        <p:nvPicPr>
          <p:cNvPr id="170" name="Google Shape;170;p24"/>
          <p:cNvPicPr preferRelativeResize="0"/>
          <p:nvPr/>
        </p:nvPicPr>
        <p:blipFill>
          <a:blip r:embed="rId3">
            <a:alphaModFix/>
          </a:blip>
          <a:stretch>
            <a:fillRect/>
          </a:stretch>
        </p:blipFill>
        <p:spPr>
          <a:xfrm>
            <a:off x="8206825" y="4520527"/>
            <a:ext cx="838175" cy="525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Roadblocks &amp; Challenges</a:t>
            </a:r>
            <a:endParaRPr/>
          </a:p>
        </p:txBody>
      </p:sp>
      <p:sp>
        <p:nvSpPr>
          <p:cNvPr id="176" name="Google Shape;176;p25"/>
          <p:cNvSpPr txBox="1"/>
          <p:nvPr>
            <p:ph idx="1" type="body"/>
          </p:nvPr>
        </p:nvSpPr>
        <p:spPr>
          <a:xfrm>
            <a:off x="311700" y="1152475"/>
            <a:ext cx="8520600" cy="3837300"/>
          </a:xfrm>
          <a:prstGeom prst="rect">
            <a:avLst/>
          </a:prstGeom>
        </p:spPr>
        <p:txBody>
          <a:bodyPr anchorCtr="0" anchor="t" bIns="91425" lIns="91425" spcFirstLastPara="1" rIns="91425" wrap="square" tIns="91425">
            <a:noAutofit/>
          </a:bodyPr>
          <a:lstStyle/>
          <a:p>
            <a:pPr indent="-336550" lvl="0" marL="914400" rtl="0" algn="l">
              <a:lnSpc>
                <a:spcPct val="100000"/>
              </a:lnSpc>
              <a:spcBef>
                <a:spcPts val="0"/>
              </a:spcBef>
              <a:spcAft>
                <a:spcPts val="0"/>
              </a:spcAft>
              <a:buClr>
                <a:srgbClr val="666666"/>
              </a:buClr>
              <a:buSzPts val="1700"/>
              <a:buFont typeface="Noto Sans Symbols"/>
              <a:buChar char="●"/>
            </a:pPr>
            <a:r>
              <a:rPr lang="en" sz="1700">
                <a:solidFill>
                  <a:srgbClr val="666666"/>
                </a:solidFill>
              </a:rPr>
              <a:t>Security</a:t>
            </a:r>
            <a:endParaRPr sz="1700">
              <a:solidFill>
                <a:srgbClr val="666666"/>
              </a:solidFill>
            </a:endParaRPr>
          </a:p>
          <a:p>
            <a:pPr indent="-336550" lvl="1" marL="1371600" rtl="0" algn="l">
              <a:lnSpc>
                <a:spcPct val="100000"/>
              </a:lnSpc>
              <a:spcBef>
                <a:spcPts val="0"/>
              </a:spcBef>
              <a:spcAft>
                <a:spcPts val="0"/>
              </a:spcAft>
              <a:buClr>
                <a:srgbClr val="666666"/>
              </a:buClr>
              <a:buSzPts val="1700"/>
              <a:buFont typeface="Courier New"/>
              <a:buChar char="o"/>
            </a:pPr>
            <a:r>
              <a:rPr lang="en" sz="1700">
                <a:solidFill>
                  <a:srgbClr val="666666"/>
                </a:solidFill>
              </a:rPr>
              <a:t>Collecting personal information</a:t>
            </a:r>
            <a:endParaRPr sz="1700">
              <a:solidFill>
                <a:srgbClr val="666666"/>
              </a:solidFill>
            </a:endParaRPr>
          </a:p>
          <a:p>
            <a:pPr indent="-336550" lvl="1" marL="1371600" rtl="0" algn="l">
              <a:lnSpc>
                <a:spcPct val="100000"/>
              </a:lnSpc>
              <a:spcBef>
                <a:spcPts val="0"/>
              </a:spcBef>
              <a:spcAft>
                <a:spcPts val="0"/>
              </a:spcAft>
              <a:buClr>
                <a:srgbClr val="666666"/>
              </a:buClr>
              <a:buSzPts val="1700"/>
              <a:buFont typeface="Courier New"/>
              <a:buChar char="o"/>
            </a:pPr>
            <a:r>
              <a:rPr lang="en" sz="1700">
                <a:solidFill>
                  <a:srgbClr val="666666"/>
                </a:solidFill>
              </a:rPr>
              <a:t>Choosing a strong hosting partner</a:t>
            </a:r>
            <a:endParaRPr sz="1700">
              <a:solidFill>
                <a:srgbClr val="666666"/>
              </a:solidFill>
            </a:endParaRPr>
          </a:p>
          <a:p>
            <a:pPr indent="-336550" lvl="0" marL="914400" rtl="0" algn="l">
              <a:lnSpc>
                <a:spcPct val="100000"/>
              </a:lnSpc>
              <a:spcBef>
                <a:spcPts val="0"/>
              </a:spcBef>
              <a:spcAft>
                <a:spcPts val="0"/>
              </a:spcAft>
              <a:buClr>
                <a:srgbClr val="666666"/>
              </a:buClr>
              <a:buSzPts val="1700"/>
              <a:buFont typeface="Noto Sans Symbols"/>
              <a:buChar char="●"/>
            </a:pPr>
            <a:r>
              <a:rPr lang="en" sz="1700">
                <a:solidFill>
                  <a:srgbClr val="666666"/>
                </a:solidFill>
              </a:rPr>
              <a:t>Parent and Child legal implications</a:t>
            </a:r>
            <a:endParaRPr sz="1700">
              <a:solidFill>
                <a:srgbClr val="666666"/>
              </a:solidFill>
            </a:endParaRPr>
          </a:p>
          <a:p>
            <a:pPr indent="-336550" lvl="1" marL="1371600" rtl="0" algn="l">
              <a:lnSpc>
                <a:spcPct val="100000"/>
              </a:lnSpc>
              <a:spcBef>
                <a:spcPts val="0"/>
              </a:spcBef>
              <a:spcAft>
                <a:spcPts val="0"/>
              </a:spcAft>
              <a:buClr>
                <a:srgbClr val="666666"/>
              </a:buClr>
              <a:buSzPts val="1700"/>
              <a:buFont typeface="Courier New"/>
              <a:buChar char="o"/>
            </a:pPr>
            <a:r>
              <a:rPr lang="en" sz="1700">
                <a:solidFill>
                  <a:srgbClr val="666666"/>
                </a:solidFill>
              </a:rPr>
              <a:t>Sign up </a:t>
            </a:r>
            <a:endParaRPr sz="1700">
              <a:solidFill>
                <a:srgbClr val="666666"/>
              </a:solidFill>
            </a:endParaRPr>
          </a:p>
          <a:p>
            <a:pPr indent="-336550" lvl="1" marL="1371600" rtl="0" algn="l">
              <a:lnSpc>
                <a:spcPct val="100000"/>
              </a:lnSpc>
              <a:spcBef>
                <a:spcPts val="0"/>
              </a:spcBef>
              <a:spcAft>
                <a:spcPts val="0"/>
              </a:spcAft>
              <a:buClr>
                <a:srgbClr val="666666"/>
              </a:buClr>
              <a:buSzPts val="1700"/>
              <a:buFont typeface="Courier New"/>
              <a:buChar char="o"/>
            </a:pPr>
            <a:r>
              <a:rPr lang="en" sz="1700">
                <a:solidFill>
                  <a:srgbClr val="666666"/>
                </a:solidFill>
              </a:rPr>
              <a:t>Mentor Matching</a:t>
            </a:r>
            <a:endParaRPr sz="1700">
              <a:solidFill>
                <a:srgbClr val="666666"/>
              </a:solidFill>
            </a:endParaRPr>
          </a:p>
          <a:p>
            <a:pPr indent="-336550" lvl="0" marL="914400" rtl="0" algn="l">
              <a:lnSpc>
                <a:spcPct val="100000"/>
              </a:lnSpc>
              <a:spcBef>
                <a:spcPts val="0"/>
              </a:spcBef>
              <a:spcAft>
                <a:spcPts val="0"/>
              </a:spcAft>
              <a:buClr>
                <a:srgbClr val="666666"/>
              </a:buClr>
              <a:buSzPts val="1700"/>
              <a:buFont typeface="Noto Sans Symbols"/>
              <a:buChar char="●"/>
            </a:pPr>
            <a:r>
              <a:rPr lang="en" sz="1700">
                <a:solidFill>
                  <a:srgbClr val="666666"/>
                </a:solidFill>
              </a:rPr>
              <a:t>Feedback loop</a:t>
            </a:r>
            <a:endParaRPr sz="1700">
              <a:solidFill>
                <a:srgbClr val="666666"/>
              </a:solidFill>
            </a:endParaRPr>
          </a:p>
          <a:p>
            <a:pPr indent="-336550" lvl="1" marL="1371600" rtl="0" algn="l">
              <a:lnSpc>
                <a:spcPct val="100000"/>
              </a:lnSpc>
              <a:spcBef>
                <a:spcPts val="0"/>
              </a:spcBef>
              <a:spcAft>
                <a:spcPts val="0"/>
              </a:spcAft>
              <a:buClr>
                <a:srgbClr val="666666"/>
              </a:buClr>
              <a:buSzPts val="1700"/>
              <a:buFont typeface="Courier New"/>
              <a:buChar char="o"/>
            </a:pPr>
            <a:r>
              <a:rPr lang="en" sz="1700">
                <a:solidFill>
                  <a:srgbClr val="666666"/>
                </a:solidFill>
              </a:rPr>
              <a:t>How do you measure success on each phase?</a:t>
            </a:r>
            <a:endParaRPr sz="1700">
              <a:solidFill>
                <a:srgbClr val="666666"/>
              </a:solidFill>
            </a:endParaRPr>
          </a:p>
          <a:p>
            <a:pPr indent="0" lvl="0" marL="0" rtl="0" algn="l">
              <a:spcBef>
                <a:spcPts val="0"/>
              </a:spcBef>
              <a:spcAft>
                <a:spcPts val="1600"/>
              </a:spcAft>
              <a:buNone/>
            </a:pPr>
            <a:r>
              <a:t/>
            </a:r>
            <a:endParaRPr sz="1100">
              <a:solidFill>
                <a:srgbClr val="666666"/>
              </a:solidFill>
            </a:endParaRPr>
          </a:p>
        </p:txBody>
      </p:sp>
      <p:pic>
        <p:nvPicPr>
          <p:cNvPr id="177" name="Google Shape;177;p25"/>
          <p:cNvPicPr preferRelativeResize="0"/>
          <p:nvPr/>
        </p:nvPicPr>
        <p:blipFill>
          <a:blip r:embed="rId3">
            <a:alphaModFix/>
          </a:blip>
          <a:stretch>
            <a:fillRect/>
          </a:stretch>
        </p:blipFill>
        <p:spPr>
          <a:xfrm>
            <a:off x="8206825" y="4520527"/>
            <a:ext cx="838175" cy="525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MNTech Board - How can you help? </a:t>
            </a:r>
            <a:endParaRPr/>
          </a:p>
        </p:txBody>
      </p:sp>
      <p:sp>
        <p:nvSpPr>
          <p:cNvPr id="183" name="Google Shape;183;p26"/>
          <p:cNvSpPr txBox="1"/>
          <p:nvPr>
            <p:ph idx="1" type="body"/>
          </p:nvPr>
        </p:nvSpPr>
        <p:spPr>
          <a:xfrm>
            <a:off x="311700" y="1152475"/>
            <a:ext cx="8520600" cy="3831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How could your organization partner with Technovation[MN]? </a:t>
            </a:r>
            <a:endParaRPr/>
          </a:p>
          <a:p>
            <a:pPr indent="-317500" lvl="1" marL="914400" rtl="0" algn="l">
              <a:lnSpc>
                <a:spcPct val="115000"/>
              </a:lnSpc>
              <a:spcBef>
                <a:spcPts val="0"/>
              </a:spcBef>
              <a:spcAft>
                <a:spcPts val="0"/>
              </a:spcAft>
              <a:buSzPts val="1400"/>
              <a:buChar char="○"/>
            </a:pPr>
            <a:r>
              <a:rPr lang="en">
                <a:solidFill>
                  <a:srgbClr val="666666"/>
                </a:solidFill>
              </a:rPr>
              <a:t>Commit to building a profile for your company in the new directory</a:t>
            </a:r>
            <a:endParaRPr>
              <a:solidFill>
                <a:srgbClr val="666666"/>
              </a:solidFill>
            </a:endParaRPr>
          </a:p>
          <a:p>
            <a:pPr indent="-317500" lvl="1" marL="914400" rtl="0" algn="l">
              <a:spcBef>
                <a:spcPts val="0"/>
              </a:spcBef>
              <a:spcAft>
                <a:spcPts val="0"/>
              </a:spcAft>
              <a:buClr>
                <a:srgbClr val="666666"/>
              </a:buClr>
              <a:buSzPts val="1400"/>
              <a:buChar char="○"/>
            </a:pPr>
            <a:r>
              <a:rPr lang="en">
                <a:solidFill>
                  <a:srgbClr val="666666"/>
                </a:solidFill>
              </a:rPr>
              <a:t>Offer volunteer resources for assisting with </a:t>
            </a:r>
            <a:r>
              <a:rPr lang="en">
                <a:solidFill>
                  <a:srgbClr val="666666"/>
                </a:solidFill>
              </a:rPr>
              <a:t>Technical Consulting or Solutioning</a:t>
            </a:r>
            <a:endParaRPr>
              <a:solidFill>
                <a:srgbClr val="666666"/>
              </a:solidFill>
            </a:endParaRPr>
          </a:p>
          <a:p>
            <a:pPr indent="-317500" lvl="1" marL="914400" rtl="0" algn="l">
              <a:spcBef>
                <a:spcPts val="0"/>
              </a:spcBef>
              <a:spcAft>
                <a:spcPts val="0"/>
              </a:spcAft>
              <a:buClr>
                <a:srgbClr val="666666"/>
              </a:buClr>
              <a:buSzPts val="1400"/>
              <a:buChar char="○"/>
            </a:pPr>
            <a:r>
              <a:rPr lang="en">
                <a:solidFill>
                  <a:srgbClr val="666666"/>
                </a:solidFill>
              </a:rPr>
              <a:t>What other STEM programs for girls are you already partnering with? </a:t>
            </a:r>
            <a:endParaRPr>
              <a:solidFill>
                <a:srgbClr val="666666"/>
              </a:solidFill>
            </a:endParaRPr>
          </a:p>
          <a:p>
            <a:pPr indent="-317500" lvl="1" marL="914400" rtl="0" algn="l">
              <a:lnSpc>
                <a:spcPct val="115000"/>
              </a:lnSpc>
              <a:spcBef>
                <a:spcPts val="0"/>
              </a:spcBef>
              <a:spcAft>
                <a:spcPts val="0"/>
              </a:spcAft>
              <a:buSzPts val="1400"/>
              <a:buChar char="○"/>
            </a:pPr>
            <a:r>
              <a:rPr lang="en">
                <a:solidFill>
                  <a:srgbClr val="666666"/>
                </a:solidFill>
              </a:rPr>
              <a:t>Commit to partnering with Technovation[MN] on a student opportunity: </a:t>
            </a:r>
            <a:endParaRPr>
              <a:solidFill>
                <a:srgbClr val="666666"/>
              </a:solidFill>
            </a:endParaRPr>
          </a:p>
          <a:p>
            <a:pPr indent="-317500" lvl="2" marL="1371600" rtl="0" algn="l">
              <a:lnSpc>
                <a:spcPct val="115000"/>
              </a:lnSpc>
              <a:spcBef>
                <a:spcPts val="0"/>
              </a:spcBef>
              <a:spcAft>
                <a:spcPts val="0"/>
              </a:spcAft>
              <a:buSzPts val="1400"/>
              <a:buChar char="■"/>
            </a:pPr>
            <a:r>
              <a:rPr lang="en">
                <a:solidFill>
                  <a:srgbClr val="666666"/>
                </a:solidFill>
              </a:rPr>
              <a:t>Host or Sponsor a Single Event</a:t>
            </a:r>
            <a:endParaRPr>
              <a:solidFill>
                <a:srgbClr val="666666"/>
              </a:solidFill>
            </a:endParaRPr>
          </a:p>
          <a:p>
            <a:pPr indent="-317500" lvl="2" marL="1371600" rtl="0" algn="l">
              <a:lnSpc>
                <a:spcPct val="115000"/>
              </a:lnSpc>
              <a:spcBef>
                <a:spcPts val="0"/>
              </a:spcBef>
              <a:spcAft>
                <a:spcPts val="0"/>
              </a:spcAft>
              <a:buSzPts val="1400"/>
              <a:buChar char="■"/>
            </a:pPr>
            <a:r>
              <a:rPr lang="en">
                <a:solidFill>
                  <a:srgbClr val="666666"/>
                </a:solidFill>
              </a:rPr>
              <a:t>Encourage staff to volunteer for m</a:t>
            </a:r>
            <a:r>
              <a:rPr lang="en">
                <a:solidFill>
                  <a:srgbClr val="666666"/>
                </a:solidFill>
              </a:rPr>
              <a:t>entoring opportunities</a:t>
            </a:r>
            <a:endParaRPr>
              <a:solidFill>
                <a:srgbClr val="666666"/>
              </a:solidFill>
            </a:endParaRPr>
          </a:p>
          <a:p>
            <a:pPr indent="-317500" lvl="2" marL="1371600" rtl="0" algn="l">
              <a:lnSpc>
                <a:spcPct val="115000"/>
              </a:lnSpc>
              <a:spcBef>
                <a:spcPts val="0"/>
              </a:spcBef>
              <a:spcAft>
                <a:spcPts val="0"/>
              </a:spcAft>
              <a:buSzPts val="1400"/>
              <a:buChar char="■"/>
            </a:pPr>
            <a:r>
              <a:rPr lang="en">
                <a:solidFill>
                  <a:srgbClr val="666666"/>
                </a:solidFill>
              </a:rPr>
              <a:t>Offer Paid or Unpaid Internships</a:t>
            </a:r>
            <a:endParaRPr>
              <a:solidFill>
                <a:srgbClr val="666666"/>
              </a:solidFill>
            </a:endParaRPr>
          </a:p>
          <a:p>
            <a:pPr indent="-317500" lvl="2" marL="1371600" rtl="0" algn="l">
              <a:lnSpc>
                <a:spcPct val="115000"/>
              </a:lnSpc>
              <a:spcBef>
                <a:spcPts val="0"/>
              </a:spcBef>
              <a:spcAft>
                <a:spcPts val="0"/>
              </a:spcAft>
              <a:buSzPts val="1400"/>
              <a:buChar char="■"/>
            </a:pPr>
            <a:r>
              <a:rPr lang="en">
                <a:solidFill>
                  <a:srgbClr val="666666"/>
                </a:solidFill>
              </a:rPr>
              <a:t>Offer Short-Term Job Shadowing or Informational Interviews</a:t>
            </a:r>
            <a:endParaRPr>
              <a:solidFill>
                <a:srgbClr val="666666"/>
              </a:solidFill>
            </a:endParaRPr>
          </a:p>
          <a:p>
            <a:pPr indent="-317500" lvl="2" marL="1371600" rtl="0" algn="l">
              <a:lnSpc>
                <a:spcPct val="115000"/>
              </a:lnSpc>
              <a:spcBef>
                <a:spcPts val="0"/>
              </a:spcBef>
              <a:spcAft>
                <a:spcPts val="0"/>
              </a:spcAft>
              <a:buClr>
                <a:srgbClr val="666666"/>
              </a:buClr>
              <a:buSzPts val="1400"/>
              <a:buChar char="■"/>
            </a:pPr>
            <a:r>
              <a:rPr lang="en">
                <a:solidFill>
                  <a:srgbClr val="666666"/>
                </a:solidFill>
              </a:rPr>
              <a:t>Scholarship opportunities</a:t>
            </a:r>
            <a:endParaRPr>
              <a:solidFill>
                <a:srgbClr val="666666"/>
              </a:solidFill>
            </a:endParaRPr>
          </a:p>
          <a:p>
            <a:pPr indent="-317500" lvl="2" marL="1371600" rtl="0" algn="l">
              <a:lnSpc>
                <a:spcPct val="115000"/>
              </a:lnSpc>
              <a:spcBef>
                <a:spcPts val="0"/>
              </a:spcBef>
              <a:spcAft>
                <a:spcPts val="0"/>
              </a:spcAft>
              <a:buSzPts val="1400"/>
              <a:buChar char="■"/>
            </a:pPr>
            <a:r>
              <a:rPr lang="en">
                <a:solidFill>
                  <a:srgbClr val="666666"/>
                </a:solidFill>
              </a:rPr>
              <a:t>Host One-time Field Trips or Site Visits</a:t>
            </a:r>
            <a:endParaRPr>
              <a:solidFill>
                <a:srgbClr val="666666"/>
              </a:solidFill>
            </a:endParaRPr>
          </a:p>
          <a:p>
            <a:pPr indent="0" lvl="0" marL="0" rtl="0" algn="l">
              <a:spcBef>
                <a:spcPts val="0"/>
              </a:spcBef>
              <a:spcAft>
                <a:spcPts val="0"/>
              </a:spcAft>
              <a:buNone/>
            </a:pPr>
            <a:r>
              <a:t/>
            </a:r>
            <a:endParaRPr sz="1400">
              <a:solidFill>
                <a:srgbClr val="666666"/>
              </a:solidFill>
            </a:endParaRPr>
          </a:p>
          <a:p>
            <a:pPr indent="0" lvl="0" marL="0" rtl="0" algn="l">
              <a:spcBef>
                <a:spcPts val="1600"/>
              </a:spcBef>
              <a:spcAft>
                <a:spcPts val="1600"/>
              </a:spcAft>
              <a:buNone/>
            </a:pPr>
            <a:r>
              <a:rPr lang="en" sz="1400">
                <a:solidFill>
                  <a:srgbClr val="666666"/>
                </a:solidFill>
              </a:rPr>
              <a:t>Contact Lisa Schlosser or Jade Denson!</a:t>
            </a:r>
            <a:endParaRPr sz="1400">
              <a:solidFill>
                <a:srgbClr val="666666"/>
              </a:solidFill>
            </a:endParaRPr>
          </a:p>
        </p:txBody>
      </p:sp>
      <p:pic>
        <p:nvPicPr>
          <p:cNvPr id="184" name="Google Shape;184;p26"/>
          <p:cNvPicPr preferRelativeResize="0"/>
          <p:nvPr/>
        </p:nvPicPr>
        <p:blipFill>
          <a:blip r:embed="rId3">
            <a:alphaModFix/>
          </a:blip>
          <a:stretch>
            <a:fillRect/>
          </a:stretch>
        </p:blipFill>
        <p:spPr>
          <a:xfrm>
            <a:off x="8206825" y="4520527"/>
            <a:ext cx="838175" cy="525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 / Feedback</a:t>
            </a:r>
            <a:endParaRPr/>
          </a:p>
        </p:txBody>
      </p:sp>
      <p:pic>
        <p:nvPicPr>
          <p:cNvPr id="190" name="Google Shape;190;p27"/>
          <p:cNvPicPr preferRelativeResize="0"/>
          <p:nvPr/>
        </p:nvPicPr>
        <p:blipFill>
          <a:blip r:embed="rId3">
            <a:alphaModFix/>
          </a:blip>
          <a:stretch>
            <a:fillRect/>
          </a:stretch>
        </p:blipFill>
        <p:spPr>
          <a:xfrm>
            <a:off x="8206825" y="4520527"/>
            <a:ext cx="838175" cy="525250"/>
          </a:xfrm>
          <a:prstGeom prst="rect">
            <a:avLst/>
          </a:prstGeom>
          <a:noFill/>
          <a:ln>
            <a:noFill/>
          </a:ln>
        </p:spPr>
      </p:pic>
      <p:sp>
        <p:nvSpPr>
          <p:cNvPr id="191" name="Google Shape;191;p27"/>
          <p:cNvSpPr/>
          <p:nvPr/>
        </p:nvSpPr>
        <p:spPr>
          <a:xfrm rot="946224">
            <a:off x="3033400" y="1152475"/>
            <a:ext cx="2341800" cy="315097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FFD966"/>
                </a:solidFill>
                <a:latin typeface="Arial"/>
              </a:rPr>
              <a:t>?</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a:t>
            </a:r>
            <a:r>
              <a:rPr lang="en"/>
              <a:t>s</a:t>
            </a:r>
            <a:endParaRPr/>
          </a:p>
          <a:p>
            <a:pPr indent="0" lvl="0" marL="0" rtl="0" algn="l">
              <a:spcBef>
                <a:spcPts val="0"/>
              </a:spcBef>
              <a:spcAft>
                <a:spcPts val="0"/>
              </a:spcAft>
              <a:buNone/>
            </a:pPr>
            <a:r>
              <a:t/>
            </a:r>
            <a:endParaRPr/>
          </a:p>
        </p:txBody>
      </p:sp>
      <p:sp>
        <p:nvSpPr>
          <p:cNvPr id="197" name="Google Shape;197;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a:t>Technovation[MN]. (2020). About Us. Retrieved September 9, 2020, from </a:t>
            </a:r>
            <a:r>
              <a:rPr lang="en" u="sng">
                <a:solidFill>
                  <a:schemeClr val="hlink"/>
                </a:solidFill>
                <a:hlinkClick r:id="rId3"/>
              </a:rPr>
              <a:t>https://technovationmn.org/about-us/</a:t>
            </a:r>
            <a:endParaRPr/>
          </a:p>
          <a:p>
            <a:pPr indent="0" lvl="0" marL="0" rtl="0" algn="l">
              <a:spcBef>
                <a:spcPts val="1200"/>
              </a:spcBef>
              <a:spcAft>
                <a:spcPts val="0"/>
              </a:spcAft>
              <a:buClr>
                <a:schemeClr val="dk1"/>
              </a:buClr>
              <a:buSzPts val="1100"/>
              <a:buFont typeface="Arial"/>
              <a:buNone/>
            </a:pPr>
            <a:r>
              <a:t/>
            </a:r>
            <a:endParaRPr/>
          </a:p>
          <a:p>
            <a:pPr indent="0" lvl="0" marL="0" rtl="0" algn="l">
              <a:lnSpc>
                <a:spcPct val="100000"/>
              </a:lnSpc>
              <a:spcBef>
                <a:spcPts val="1200"/>
              </a:spcBef>
              <a:spcAft>
                <a:spcPts val="0"/>
              </a:spcAft>
              <a:buNone/>
            </a:pPr>
            <a:r>
              <a:rPr lang="en"/>
              <a:t>Many Mentors. (2020). How It Works. Retrieved September 9, 2020, from </a:t>
            </a:r>
            <a:r>
              <a:rPr lang="en" u="sng">
                <a:solidFill>
                  <a:schemeClr val="hlink"/>
                </a:solidFill>
                <a:hlinkClick r:id="rId4"/>
              </a:rPr>
              <a:t>https://www.manymentors.org/how-it-works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pic>
        <p:nvPicPr>
          <p:cNvPr id="198" name="Google Shape;198;p28"/>
          <p:cNvPicPr preferRelativeResize="0"/>
          <p:nvPr/>
        </p:nvPicPr>
        <p:blipFill>
          <a:blip r:embed="rId5">
            <a:alphaModFix/>
          </a:blip>
          <a:stretch>
            <a:fillRect/>
          </a:stretch>
        </p:blipFill>
        <p:spPr>
          <a:xfrm>
            <a:off x="8206825" y="4520527"/>
            <a:ext cx="838175" cy="525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idx="1" type="body"/>
          </p:nvPr>
        </p:nvSpPr>
        <p:spPr>
          <a:xfrm>
            <a:off x="311700" y="608050"/>
            <a:ext cx="8520600" cy="38142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
                <a:solidFill>
                  <a:srgbClr val="666666"/>
                </a:solidFill>
              </a:rPr>
              <a:t>Overview</a:t>
            </a:r>
            <a:endParaRPr b="1">
              <a:solidFill>
                <a:srgbClr val="666666"/>
              </a:solidFill>
            </a:endParaRPr>
          </a:p>
          <a:p>
            <a:pPr indent="0" lvl="0" marL="0" rtl="0" algn="l">
              <a:lnSpc>
                <a:spcPct val="115000"/>
              </a:lnSpc>
              <a:spcBef>
                <a:spcPts val="1600"/>
              </a:spcBef>
              <a:spcAft>
                <a:spcPts val="0"/>
              </a:spcAft>
              <a:buClr>
                <a:schemeClr val="dk1"/>
              </a:buClr>
              <a:buSzPts val="1100"/>
              <a:buFont typeface="Arial"/>
              <a:buNone/>
            </a:pPr>
            <a:r>
              <a:rPr lang="en" sz="1400">
                <a:solidFill>
                  <a:srgbClr val="666666"/>
                </a:solidFill>
              </a:rPr>
              <a:t>“Technovation[MN] inspires and empowers </a:t>
            </a:r>
            <a:r>
              <a:rPr lang="en" sz="1400">
                <a:solidFill>
                  <a:srgbClr val="666666"/>
                </a:solidFill>
              </a:rPr>
              <a:t>girls </a:t>
            </a:r>
            <a:r>
              <a:rPr lang="en" sz="1400">
                <a:solidFill>
                  <a:srgbClr val="666666"/>
                </a:solidFill>
              </a:rPr>
              <a:t>to leverage technology to make an impact on their communities. A non-profit that brings technology and entrepreneurial programs to girls to spark interest, build technical knowledge, and develop confidence, their programs are for young women ages 10-18.” (Technovation[MN], 2020, About Us) </a:t>
            </a:r>
            <a:endParaRPr sz="1400">
              <a:solidFill>
                <a:srgbClr val="666666"/>
              </a:solidFill>
            </a:endParaRPr>
          </a:p>
          <a:p>
            <a:pPr indent="0" lvl="0" marL="0" rtl="0" algn="just">
              <a:lnSpc>
                <a:spcPct val="115000"/>
              </a:lnSpc>
              <a:spcBef>
                <a:spcPts val="1200"/>
              </a:spcBef>
              <a:spcAft>
                <a:spcPts val="0"/>
              </a:spcAft>
              <a:buNone/>
            </a:pPr>
            <a:r>
              <a:rPr b="1" lang="en">
                <a:solidFill>
                  <a:srgbClr val="666666"/>
                </a:solidFill>
              </a:rPr>
              <a:t>Challenges</a:t>
            </a:r>
            <a:endParaRPr b="1">
              <a:solidFill>
                <a:srgbClr val="666666"/>
              </a:solidFill>
            </a:endParaRPr>
          </a:p>
          <a:p>
            <a:pPr indent="0" lvl="0" marL="0" rtl="0" algn="just">
              <a:lnSpc>
                <a:spcPct val="115000"/>
              </a:lnSpc>
              <a:spcBef>
                <a:spcPts val="1600"/>
              </a:spcBef>
              <a:spcAft>
                <a:spcPts val="0"/>
              </a:spcAft>
              <a:buNone/>
            </a:pPr>
            <a:r>
              <a:rPr lang="en" sz="1400">
                <a:solidFill>
                  <a:srgbClr val="666666"/>
                </a:solidFill>
              </a:rPr>
              <a:t>There are many organizations in Minnesota -- including Technovation[MN] -- that create STEM programs, but each one’s offerings are a little different. There is no </a:t>
            </a:r>
            <a:r>
              <a:rPr lang="en" sz="1400">
                <a:solidFill>
                  <a:srgbClr val="666666"/>
                </a:solidFill>
              </a:rPr>
              <a:t>overarching</a:t>
            </a:r>
            <a:r>
              <a:rPr lang="en" sz="1400">
                <a:solidFill>
                  <a:srgbClr val="666666"/>
                </a:solidFill>
              </a:rPr>
              <a:t> database girls can turn to to understand the breadth of </a:t>
            </a:r>
            <a:r>
              <a:rPr lang="en" sz="1400">
                <a:solidFill>
                  <a:srgbClr val="666666"/>
                </a:solidFill>
              </a:rPr>
              <a:t>opportunities</a:t>
            </a:r>
            <a:r>
              <a:rPr lang="en" sz="1400">
                <a:solidFill>
                  <a:srgbClr val="666666"/>
                </a:solidFill>
              </a:rPr>
              <a:t> and get connected into a wide-variety of programs. Navigating all the programs and mentor opportunities can be an overwhelming and cumbersome process for girls and their families. </a:t>
            </a:r>
            <a:endParaRPr sz="1400">
              <a:solidFill>
                <a:srgbClr val="666666"/>
              </a:solidFill>
            </a:endParaRPr>
          </a:p>
        </p:txBody>
      </p:sp>
      <p:pic>
        <p:nvPicPr>
          <p:cNvPr id="72" name="Google Shape;72;p14"/>
          <p:cNvPicPr preferRelativeResize="0"/>
          <p:nvPr/>
        </p:nvPicPr>
        <p:blipFill>
          <a:blip r:embed="rId3">
            <a:alphaModFix/>
          </a:blip>
          <a:stretch>
            <a:fillRect/>
          </a:stretch>
        </p:blipFill>
        <p:spPr>
          <a:xfrm>
            <a:off x="8206825" y="4520527"/>
            <a:ext cx="838175" cy="525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Lots of STEM-Focused Programs </a:t>
            </a:r>
            <a:endParaRPr/>
          </a:p>
        </p:txBody>
      </p:sp>
      <p:pic>
        <p:nvPicPr>
          <p:cNvPr id="78" name="Google Shape;78;p15"/>
          <p:cNvPicPr preferRelativeResize="0"/>
          <p:nvPr/>
        </p:nvPicPr>
        <p:blipFill>
          <a:blip r:embed="rId3">
            <a:alphaModFix/>
          </a:blip>
          <a:stretch>
            <a:fillRect/>
          </a:stretch>
        </p:blipFill>
        <p:spPr>
          <a:xfrm>
            <a:off x="846001" y="1695226"/>
            <a:ext cx="1120850" cy="630501"/>
          </a:xfrm>
          <a:prstGeom prst="rect">
            <a:avLst/>
          </a:prstGeom>
          <a:noFill/>
          <a:ln>
            <a:noFill/>
          </a:ln>
        </p:spPr>
      </p:pic>
      <p:pic>
        <p:nvPicPr>
          <p:cNvPr id="79" name="Google Shape;79;p15"/>
          <p:cNvPicPr preferRelativeResize="0"/>
          <p:nvPr/>
        </p:nvPicPr>
        <p:blipFill>
          <a:blip r:embed="rId4">
            <a:alphaModFix/>
          </a:blip>
          <a:stretch>
            <a:fillRect/>
          </a:stretch>
        </p:blipFill>
        <p:spPr>
          <a:xfrm>
            <a:off x="2868063" y="1539925"/>
            <a:ext cx="2248275" cy="531575"/>
          </a:xfrm>
          <a:prstGeom prst="rect">
            <a:avLst/>
          </a:prstGeom>
          <a:noFill/>
          <a:ln>
            <a:noFill/>
          </a:ln>
        </p:spPr>
      </p:pic>
      <p:pic>
        <p:nvPicPr>
          <p:cNvPr id="80" name="Google Shape;80;p15"/>
          <p:cNvPicPr preferRelativeResize="0"/>
          <p:nvPr/>
        </p:nvPicPr>
        <p:blipFill>
          <a:blip r:embed="rId5">
            <a:alphaModFix/>
          </a:blip>
          <a:stretch>
            <a:fillRect/>
          </a:stretch>
        </p:blipFill>
        <p:spPr>
          <a:xfrm>
            <a:off x="5748700" y="1663825"/>
            <a:ext cx="802725" cy="802725"/>
          </a:xfrm>
          <a:prstGeom prst="rect">
            <a:avLst/>
          </a:prstGeom>
          <a:noFill/>
          <a:ln>
            <a:noFill/>
          </a:ln>
        </p:spPr>
      </p:pic>
      <p:pic>
        <p:nvPicPr>
          <p:cNvPr id="81" name="Google Shape;81;p15"/>
          <p:cNvPicPr preferRelativeResize="0"/>
          <p:nvPr/>
        </p:nvPicPr>
        <p:blipFill>
          <a:blip r:embed="rId6">
            <a:alphaModFix/>
          </a:blip>
          <a:stretch>
            <a:fillRect/>
          </a:stretch>
        </p:blipFill>
        <p:spPr>
          <a:xfrm>
            <a:off x="6866525" y="1017725"/>
            <a:ext cx="1248450" cy="725075"/>
          </a:xfrm>
          <a:prstGeom prst="rect">
            <a:avLst/>
          </a:prstGeom>
          <a:noFill/>
          <a:ln>
            <a:noFill/>
          </a:ln>
        </p:spPr>
      </p:pic>
      <p:pic>
        <p:nvPicPr>
          <p:cNvPr id="82" name="Google Shape;82;p15"/>
          <p:cNvPicPr preferRelativeResize="0"/>
          <p:nvPr/>
        </p:nvPicPr>
        <p:blipFill>
          <a:blip r:embed="rId7">
            <a:alphaModFix/>
          </a:blip>
          <a:stretch>
            <a:fillRect/>
          </a:stretch>
        </p:blipFill>
        <p:spPr>
          <a:xfrm>
            <a:off x="418575" y="2691920"/>
            <a:ext cx="1623425" cy="974055"/>
          </a:xfrm>
          <a:prstGeom prst="rect">
            <a:avLst/>
          </a:prstGeom>
          <a:noFill/>
          <a:ln>
            <a:noFill/>
          </a:ln>
        </p:spPr>
      </p:pic>
      <p:pic>
        <p:nvPicPr>
          <p:cNvPr id="83" name="Google Shape;83;p15"/>
          <p:cNvPicPr preferRelativeResize="0"/>
          <p:nvPr/>
        </p:nvPicPr>
        <p:blipFill>
          <a:blip r:embed="rId8">
            <a:alphaModFix/>
          </a:blip>
          <a:stretch>
            <a:fillRect/>
          </a:stretch>
        </p:blipFill>
        <p:spPr>
          <a:xfrm>
            <a:off x="2980500" y="2580600"/>
            <a:ext cx="1036175" cy="859275"/>
          </a:xfrm>
          <a:prstGeom prst="rect">
            <a:avLst/>
          </a:prstGeom>
          <a:noFill/>
          <a:ln>
            <a:noFill/>
          </a:ln>
        </p:spPr>
      </p:pic>
      <p:pic>
        <p:nvPicPr>
          <p:cNvPr id="84" name="Google Shape;84;p15"/>
          <p:cNvPicPr preferRelativeResize="0"/>
          <p:nvPr/>
        </p:nvPicPr>
        <p:blipFill>
          <a:blip r:embed="rId9">
            <a:alphaModFix/>
          </a:blip>
          <a:stretch>
            <a:fillRect/>
          </a:stretch>
        </p:blipFill>
        <p:spPr>
          <a:xfrm>
            <a:off x="5359575" y="2877950"/>
            <a:ext cx="1254458" cy="974050"/>
          </a:xfrm>
          <a:prstGeom prst="rect">
            <a:avLst/>
          </a:prstGeom>
          <a:noFill/>
          <a:ln>
            <a:noFill/>
          </a:ln>
        </p:spPr>
      </p:pic>
      <p:pic>
        <p:nvPicPr>
          <p:cNvPr id="85" name="Google Shape;85;p15"/>
          <p:cNvPicPr preferRelativeResize="0"/>
          <p:nvPr/>
        </p:nvPicPr>
        <p:blipFill>
          <a:blip r:embed="rId10">
            <a:alphaModFix/>
          </a:blip>
          <a:stretch>
            <a:fillRect/>
          </a:stretch>
        </p:blipFill>
        <p:spPr>
          <a:xfrm>
            <a:off x="7125075" y="2792060"/>
            <a:ext cx="1248450" cy="873915"/>
          </a:xfrm>
          <a:prstGeom prst="rect">
            <a:avLst/>
          </a:prstGeom>
          <a:noFill/>
          <a:ln>
            <a:noFill/>
          </a:ln>
        </p:spPr>
      </p:pic>
      <p:pic>
        <p:nvPicPr>
          <p:cNvPr id="86" name="Google Shape;86;p15"/>
          <p:cNvPicPr preferRelativeResize="0"/>
          <p:nvPr/>
        </p:nvPicPr>
        <p:blipFill>
          <a:blip r:embed="rId11">
            <a:alphaModFix/>
          </a:blip>
          <a:stretch>
            <a:fillRect/>
          </a:stretch>
        </p:blipFill>
        <p:spPr>
          <a:xfrm>
            <a:off x="1044100" y="4223038"/>
            <a:ext cx="2035735" cy="572700"/>
          </a:xfrm>
          <a:prstGeom prst="rect">
            <a:avLst/>
          </a:prstGeom>
          <a:noFill/>
          <a:ln>
            <a:noFill/>
          </a:ln>
        </p:spPr>
      </p:pic>
      <p:pic>
        <p:nvPicPr>
          <p:cNvPr id="87" name="Google Shape;87;p15"/>
          <p:cNvPicPr preferRelativeResize="0"/>
          <p:nvPr/>
        </p:nvPicPr>
        <p:blipFill>
          <a:blip r:embed="rId12">
            <a:alphaModFix/>
          </a:blip>
          <a:stretch>
            <a:fillRect/>
          </a:stretch>
        </p:blipFill>
        <p:spPr>
          <a:xfrm>
            <a:off x="3618875" y="3750872"/>
            <a:ext cx="1120851" cy="1120833"/>
          </a:xfrm>
          <a:prstGeom prst="rect">
            <a:avLst/>
          </a:prstGeom>
          <a:noFill/>
          <a:ln>
            <a:noFill/>
          </a:ln>
        </p:spPr>
      </p:pic>
      <p:pic>
        <p:nvPicPr>
          <p:cNvPr id="88" name="Google Shape;88;p15"/>
          <p:cNvPicPr preferRelativeResize="0"/>
          <p:nvPr/>
        </p:nvPicPr>
        <p:blipFill>
          <a:blip r:embed="rId13">
            <a:alphaModFix/>
          </a:blip>
          <a:stretch>
            <a:fillRect/>
          </a:stretch>
        </p:blipFill>
        <p:spPr>
          <a:xfrm>
            <a:off x="5278782" y="4364638"/>
            <a:ext cx="1926500" cy="397225"/>
          </a:xfrm>
          <a:prstGeom prst="rect">
            <a:avLst/>
          </a:prstGeom>
          <a:noFill/>
          <a:ln>
            <a:noFill/>
          </a:ln>
        </p:spPr>
      </p:pic>
      <p:pic>
        <p:nvPicPr>
          <p:cNvPr id="89" name="Google Shape;89;p15"/>
          <p:cNvPicPr preferRelativeResize="0"/>
          <p:nvPr/>
        </p:nvPicPr>
        <p:blipFill>
          <a:blip r:embed="rId14">
            <a:alphaModFix/>
          </a:blip>
          <a:stretch>
            <a:fillRect/>
          </a:stretch>
        </p:blipFill>
        <p:spPr>
          <a:xfrm>
            <a:off x="7551650" y="3779181"/>
            <a:ext cx="1120849" cy="713607"/>
          </a:xfrm>
          <a:prstGeom prst="rect">
            <a:avLst/>
          </a:prstGeom>
          <a:noFill/>
          <a:ln>
            <a:noFill/>
          </a:ln>
        </p:spPr>
      </p:pic>
      <p:pic>
        <p:nvPicPr>
          <p:cNvPr id="90" name="Google Shape;90;p15"/>
          <p:cNvPicPr preferRelativeResize="0"/>
          <p:nvPr/>
        </p:nvPicPr>
        <p:blipFill>
          <a:blip r:embed="rId15">
            <a:alphaModFix/>
          </a:blip>
          <a:stretch>
            <a:fillRect/>
          </a:stretch>
        </p:blipFill>
        <p:spPr>
          <a:xfrm>
            <a:off x="7273700" y="1897300"/>
            <a:ext cx="1478000" cy="492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Building Different Skills </a:t>
            </a:r>
            <a:endParaRPr/>
          </a:p>
        </p:txBody>
      </p:sp>
      <p:pic>
        <p:nvPicPr>
          <p:cNvPr id="96" name="Google Shape;96;p16"/>
          <p:cNvPicPr preferRelativeResize="0"/>
          <p:nvPr/>
        </p:nvPicPr>
        <p:blipFill>
          <a:blip r:embed="rId3">
            <a:alphaModFix/>
          </a:blip>
          <a:stretch>
            <a:fillRect/>
          </a:stretch>
        </p:blipFill>
        <p:spPr>
          <a:xfrm>
            <a:off x="446125" y="1202000"/>
            <a:ext cx="8009651" cy="2945925"/>
          </a:xfrm>
          <a:prstGeom prst="rect">
            <a:avLst/>
          </a:prstGeom>
          <a:noFill/>
          <a:ln>
            <a:noFill/>
          </a:ln>
        </p:spPr>
      </p:pic>
      <p:pic>
        <p:nvPicPr>
          <p:cNvPr id="97" name="Google Shape;97;p16"/>
          <p:cNvPicPr preferRelativeResize="0"/>
          <p:nvPr/>
        </p:nvPicPr>
        <p:blipFill>
          <a:blip r:embed="rId4">
            <a:alphaModFix/>
          </a:blip>
          <a:stretch>
            <a:fillRect/>
          </a:stretch>
        </p:blipFill>
        <p:spPr>
          <a:xfrm>
            <a:off x="8206825" y="4520527"/>
            <a:ext cx="838175" cy="525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Linking Interests to Career Paths </a:t>
            </a:r>
            <a:endParaRPr/>
          </a:p>
        </p:txBody>
      </p:sp>
      <p:pic>
        <p:nvPicPr>
          <p:cNvPr id="103" name="Google Shape;103;p17"/>
          <p:cNvPicPr preferRelativeResize="0"/>
          <p:nvPr/>
        </p:nvPicPr>
        <p:blipFill>
          <a:blip r:embed="rId3">
            <a:alphaModFix/>
          </a:blip>
          <a:stretch>
            <a:fillRect/>
          </a:stretch>
        </p:blipFill>
        <p:spPr>
          <a:xfrm>
            <a:off x="311700" y="865325"/>
            <a:ext cx="8167345" cy="4125776"/>
          </a:xfrm>
          <a:prstGeom prst="rect">
            <a:avLst/>
          </a:prstGeom>
          <a:noFill/>
          <a:ln>
            <a:noFill/>
          </a:ln>
        </p:spPr>
      </p:pic>
      <p:pic>
        <p:nvPicPr>
          <p:cNvPr id="104" name="Google Shape;104;p17"/>
          <p:cNvPicPr preferRelativeResize="0"/>
          <p:nvPr/>
        </p:nvPicPr>
        <p:blipFill>
          <a:blip r:embed="rId4">
            <a:alphaModFix/>
          </a:blip>
          <a:stretch>
            <a:fillRect/>
          </a:stretch>
        </p:blipFill>
        <p:spPr>
          <a:xfrm>
            <a:off x="8206825" y="4520527"/>
            <a:ext cx="838175" cy="525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Proposal: One place, </a:t>
            </a:r>
            <a:r>
              <a:rPr lang="en"/>
              <a:t>unlimited</a:t>
            </a:r>
            <a:r>
              <a:rPr lang="en"/>
              <a:t> STEM </a:t>
            </a:r>
            <a:r>
              <a:rPr lang="en"/>
              <a:t>opportunities</a:t>
            </a:r>
            <a:endParaRPr/>
          </a:p>
        </p:txBody>
      </p:sp>
      <p:pic>
        <p:nvPicPr>
          <p:cNvPr id="110" name="Google Shape;110;p18"/>
          <p:cNvPicPr preferRelativeResize="0"/>
          <p:nvPr/>
        </p:nvPicPr>
        <p:blipFill rotWithShape="1">
          <a:blip r:embed="rId3">
            <a:alphaModFix/>
          </a:blip>
          <a:srcRect b="25661" l="18719" r="19521" t="22433"/>
          <a:stretch/>
        </p:blipFill>
        <p:spPr>
          <a:xfrm>
            <a:off x="2162350" y="2519850"/>
            <a:ext cx="4290025" cy="2430026"/>
          </a:xfrm>
          <a:prstGeom prst="rect">
            <a:avLst/>
          </a:prstGeom>
          <a:noFill/>
          <a:ln>
            <a:noFill/>
          </a:ln>
        </p:spPr>
      </p:pic>
      <p:sp>
        <p:nvSpPr>
          <p:cNvPr id="111" name="Google Shape;111;p18"/>
          <p:cNvSpPr txBox="1"/>
          <p:nvPr>
            <p:ph idx="1" type="body"/>
          </p:nvPr>
        </p:nvSpPr>
        <p:spPr>
          <a:xfrm>
            <a:off x="347075" y="1159225"/>
            <a:ext cx="8520600" cy="138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666666"/>
                </a:solidFill>
                <a:highlight>
                  <a:srgbClr val="FFFFFF"/>
                </a:highlight>
              </a:rPr>
              <a:t>Create an online directory that serves as a central hub of all STEM-focused youth programs in Minnesota. Girls and their families can search and learn about </a:t>
            </a:r>
            <a:r>
              <a:rPr lang="en" sz="1400">
                <a:solidFill>
                  <a:srgbClr val="666666"/>
                </a:solidFill>
                <a:highlight>
                  <a:srgbClr val="FFFFFF"/>
                </a:highlight>
              </a:rPr>
              <a:t>available </a:t>
            </a:r>
            <a:r>
              <a:rPr lang="en" sz="1400">
                <a:solidFill>
                  <a:srgbClr val="666666"/>
                </a:solidFill>
                <a:highlight>
                  <a:srgbClr val="FFFFFF"/>
                </a:highlight>
              </a:rPr>
              <a:t>programs and events, and connect with organizations working in this space. Organizations can </a:t>
            </a:r>
            <a:r>
              <a:rPr lang="en" sz="1400">
                <a:solidFill>
                  <a:srgbClr val="666666"/>
                </a:solidFill>
                <a:highlight>
                  <a:srgbClr val="FFFFFF"/>
                </a:highlight>
              </a:rPr>
              <a:t>create and update</a:t>
            </a:r>
            <a:r>
              <a:rPr lang="en" sz="1400">
                <a:solidFill>
                  <a:srgbClr val="666666"/>
                </a:solidFill>
                <a:highlight>
                  <a:srgbClr val="FFFFFF"/>
                </a:highlight>
              </a:rPr>
              <a:t> profiles detailing their programs to gain exposure and interest. Bridge the opportunities and programs together into more of a development framework. </a:t>
            </a:r>
            <a:endParaRPr sz="1400">
              <a:solidFill>
                <a:srgbClr val="666666"/>
              </a:solidFill>
              <a:highlight>
                <a:srgbClr val="FFFFFF"/>
              </a:highlight>
            </a:endParaRPr>
          </a:p>
          <a:p>
            <a:pPr indent="0" lvl="0" marL="0" rtl="0" algn="l">
              <a:spcBef>
                <a:spcPts val="1600"/>
              </a:spcBef>
              <a:spcAft>
                <a:spcPts val="0"/>
              </a:spcAft>
              <a:buNone/>
            </a:pPr>
            <a:r>
              <a:t/>
            </a:r>
            <a:endParaRPr sz="1600">
              <a:solidFill>
                <a:schemeClr val="dk1"/>
              </a:solidFill>
              <a:highlight>
                <a:srgbClr val="FFFFFF"/>
              </a:highlight>
              <a:latin typeface="Calibri"/>
              <a:ea typeface="Calibri"/>
              <a:cs typeface="Calibri"/>
              <a:sym typeface="Calibri"/>
            </a:endParaRPr>
          </a:p>
          <a:p>
            <a:pPr indent="0" lvl="0" marL="0" rtl="0" algn="l">
              <a:spcBef>
                <a:spcPts val="1600"/>
              </a:spcBef>
              <a:spcAft>
                <a:spcPts val="0"/>
              </a:spcAft>
              <a:buNone/>
            </a:pPr>
            <a:r>
              <a:t/>
            </a:r>
            <a:endParaRPr sz="1600">
              <a:solidFill>
                <a:schemeClr val="dk1"/>
              </a:solidFill>
              <a:highlight>
                <a:srgbClr val="FFFFFF"/>
              </a:highlight>
              <a:latin typeface="Calibri"/>
              <a:ea typeface="Calibri"/>
              <a:cs typeface="Calibri"/>
              <a:sym typeface="Calibri"/>
            </a:endParaRPr>
          </a:p>
          <a:p>
            <a:pPr indent="0" lvl="0" marL="0" rtl="0" algn="l">
              <a:spcBef>
                <a:spcPts val="1600"/>
              </a:spcBef>
              <a:spcAft>
                <a:spcPts val="1600"/>
              </a:spcAft>
              <a:buNone/>
            </a:pPr>
            <a:r>
              <a:t/>
            </a:r>
            <a:endParaRPr/>
          </a:p>
        </p:txBody>
      </p:sp>
      <p:pic>
        <p:nvPicPr>
          <p:cNvPr id="112" name="Google Shape;112;p18"/>
          <p:cNvPicPr preferRelativeResize="0"/>
          <p:nvPr/>
        </p:nvPicPr>
        <p:blipFill>
          <a:blip r:embed="rId4">
            <a:alphaModFix/>
          </a:blip>
          <a:stretch>
            <a:fillRect/>
          </a:stretch>
        </p:blipFill>
        <p:spPr>
          <a:xfrm>
            <a:off x="8206825" y="4520527"/>
            <a:ext cx="838175" cy="525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 Phases of Development</a:t>
            </a:r>
            <a:endParaRPr/>
          </a:p>
        </p:txBody>
      </p:sp>
      <p:sp>
        <p:nvSpPr>
          <p:cNvPr id="118" name="Google Shape;118;p19"/>
          <p:cNvSpPr/>
          <p:nvPr/>
        </p:nvSpPr>
        <p:spPr>
          <a:xfrm>
            <a:off x="2680854" y="2083875"/>
            <a:ext cx="1673700" cy="1068300"/>
          </a:xfrm>
          <a:prstGeom prst="rect">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t>Phase 2: </a:t>
            </a:r>
            <a:endParaRPr b="1"/>
          </a:p>
          <a:p>
            <a:pPr indent="0" lvl="0" marL="0" rtl="0" algn="l">
              <a:spcBef>
                <a:spcPts val="0"/>
              </a:spcBef>
              <a:spcAft>
                <a:spcPts val="0"/>
              </a:spcAft>
              <a:buNone/>
            </a:pPr>
            <a:r>
              <a:rPr b="1" lang="en"/>
              <a:t>Mentors</a:t>
            </a:r>
            <a:endParaRPr b="1"/>
          </a:p>
        </p:txBody>
      </p:sp>
      <p:sp>
        <p:nvSpPr>
          <p:cNvPr id="119" name="Google Shape;119;p19"/>
          <p:cNvSpPr/>
          <p:nvPr/>
        </p:nvSpPr>
        <p:spPr>
          <a:xfrm>
            <a:off x="509725" y="2083875"/>
            <a:ext cx="1653300" cy="1068300"/>
          </a:xfrm>
          <a:prstGeom prst="rect">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t>Phase 1: </a:t>
            </a:r>
            <a:endParaRPr b="1"/>
          </a:p>
          <a:p>
            <a:pPr indent="0" lvl="0" marL="0" rtl="0" algn="l">
              <a:spcBef>
                <a:spcPts val="0"/>
              </a:spcBef>
              <a:spcAft>
                <a:spcPts val="0"/>
              </a:spcAft>
              <a:buNone/>
            </a:pPr>
            <a:r>
              <a:rPr b="1" lang="en"/>
              <a:t>Directory</a:t>
            </a:r>
            <a:endParaRPr b="1"/>
          </a:p>
        </p:txBody>
      </p:sp>
      <p:sp>
        <p:nvSpPr>
          <p:cNvPr id="120" name="Google Shape;120;p19"/>
          <p:cNvSpPr/>
          <p:nvPr/>
        </p:nvSpPr>
        <p:spPr>
          <a:xfrm>
            <a:off x="4872443" y="2083875"/>
            <a:ext cx="1673700" cy="1068300"/>
          </a:xfrm>
          <a:prstGeom prst="rect">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t>Phase 3: </a:t>
            </a:r>
            <a:endParaRPr b="1"/>
          </a:p>
          <a:p>
            <a:pPr indent="0" lvl="0" marL="0" rtl="0" algn="l">
              <a:spcBef>
                <a:spcPts val="0"/>
              </a:spcBef>
              <a:spcAft>
                <a:spcPts val="0"/>
              </a:spcAft>
              <a:buNone/>
            </a:pPr>
            <a:r>
              <a:rPr b="1" lang="en"/>
              <a:t>Social Network</a:t>
            </a:r>
            <a:endParaRPr b="1"/>
          </a:p>
        </p:txBody>
      </p:sp>
      <p:sp>
        <p:nvSpPr>
          <p:cNvPr id="121" name="Google Shape;121;p19"/>
          <p:cNvSpPr/>
          <p:nvPr/>
        </p:nvSpPr>
        <p:spPr>
          <a:xfrm>
            <a:off x="7030985" y="2083875"/>
            <a:ext cx="1740000" cy="1068300"/>
          </a:xfrm>
          <a:prstGeom prst="rect">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t>Phase 4: </a:t>
            </a:r>
            <a:endParaRPr b="1"/>
          </a:p>
          <a:p>
            <a:pPr indent="0" lvl="0" marL="0" rtl="0" algn="l">
              <a:spcBef>
                <a:spcPts val="0"/>
              </a:spcBef>
              <a:spcAft>
                <a:spcPts val="0"/>
              </a:spcAft>
              <a:buNone/>
            </a:pPr>
            <a:r>
              <a:rPr b="1" lang="en"/>
              <a:t>Recruitment</a:t>
            </a:r>
            <a:endParaRPr b="1"/>
          </a:p>
        </p:txBody>
      </p:sp>
      <p:sp>
        <p:nvSpPr>
          <p:cNvPr id="122" name="Google Shape;122;p19"/>
          <p:cNvSpPr/>
          <p:nvPr/>
        </p:nvSpPr>
        <p:spPr>
          <a:xfrm>
            <a:off x="2170369" y="2501000"/>
            <a:ext cx="503100" cy="378600"/>
          </a:xfrm>
          <a:prstGeom prst="rightArrow">
            <a:avLst>
              <a:gd fmla="val 50000" name="adj1"/>
              <a:gd fmla="val 50000" name="adj2"/>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9"/>
          <p:cNvSpPr/>
          <p:nvPr/>
        </p:nvSpPr>
        <p:spPr>
          <a:xfrm>
            <a:off x="4352805" y="2501000"/>
            <a:ext cx="503100" cy="378600"/>
          </a:xfrm>
          <a:prstGeom prst="rightArrow">
            <a:avLst>
              <a:gd fmla="val 50000" name="adj1"/>
              <a:gd fmla="val 50000" name="adj2"/>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9"/>
          <p:cNvSpPr/>
          <p:nvPr/>
        </p:nvSpPr>
        <p:spPr>
          <a:xfrm>
            <a:off x="6535240" y="2501000"/>
            <a:ext cx="503100" cy="378600"/>
          </a:xfrm>
          <a:prstGeom prst="rightArrow">
            <a:avLst>
              <a:gd fmla="val 50000" name="adj1"/>
              <a:gd fmla="val 50000" name="adj2"/>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5" name="Google Shape;125;p19"/>
          <p:cNvPicPr preferRelativeResize="0"/>
          <p:nvPr/>
        </p:nvPicPr>
        <p:blipFill>
          <a:blip r:embed="rId3">
            <a:alphaModFix/>
          </a:blip>
          <a:stretch>
            <a:fillRect/>
          </a:stretch>
        </p:blipFill>
        <p:spPr>
          <a:xfrm>
            <a:off x="8206825" y="4520527"/>
            <a:ext cx="838175" cy="525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311700" y="183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Phase 1: Directory</a:t>
            </a:r>
            <a:endParaRPr/>
          </a:p>
        </p:txBody>
      </p:sp>
      <p:sp>
        <p:nvSpPr>
          <p:cNvPr id="131" name="Google Shape;131;p20"/>
          <p:cNvSpPr txBox="1"/>
          <p:nvPr/>
        </p:nvSpPr>
        <p:spPr>
          <a:xfrm>
            <a:off x="419800" y="4637950"/>
            <a:ext cx="8386800" cy="35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200">
                <a:solidFill>
                  <a:srgbClr val="666666"/>
                </a:solidFill>
              </a:rPr>
              <a:t>* </a:t>
            </a:r>
            <a:r>
              <a:rPr i="1" lang="en" sz="1200">
                <a:solidFill>
                  <a:srgbClr val="666666"/>
                </a:solidFill>
              </a:rPr>
              <a:t>Example shown as a basic online SharePoint list and Power App search front end. </a:t>
            </a:r>
            <a:endParaRPr i="1" sz="1200">
              <a:solidFill>
                <a:srgbClr val="666666"/>
              </a:solidFill>
            </a:endParaRPr>
          </a:p>
        </p:txBody>
      </p:sp>
      <p:pic>
        <p:nvPicPr>
          <p:cNvPr id="132" name="Google Shape;132;p20"/>
          <p:cNvPicPr preferRelativeResize="0"/>
          <p:nvPr/>
        </p:nvPicPr>
        <p:blipFill>
          <a:blip r:embed="rId3">
            <a:alphaModFix/>
          </a:blip>
          <a:stretch>
            <a:fillRect/>
          </a:stretch>
        </p:blipFill>
        <p:spPr>
          <a:xfrm>
            <a:off x="8206825" y="4520527"/>
            <a:ext cx="838175" cy="525250"/>
          </a:xfrm>
          <a:prstGeom prst="rect">
            <a:avLst/>
          </a:prstGeom>
          <a:noFill/>
          <a:ln>
            <a:noFill/>
          </a:ln>
        </p:spPr>
      </p:pic>
      <p:pic>
        <p:nvPicPr>
          <p:cNvPr id="133" name="Google Shape;133;p20"/>
          <p:cNvPicPr preferRelativeResize="0"/>
          <p:nvPr/>
        </p:nvPicPr>
        <p:blipFill>
          <a:blip r:embed="rId4">
            <a:alphaModFix/>
          </a:blip>
          <a:stretch>
            <a:fillRect/>
          </a:stretch>
        </p:blipFill>
        <p:spPr>
          <a:xfrm>
            <a:off x="1119550" y="755950"/>
            <a:ext cx="6882113" cy="3764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Phase 2: Mentors</a:t>
            </a:r>
            <a:endParaRPr/>
          </a:p>
        </p:txBody>
      </p:sp>
      <p:sp>
        <p:nvSpPr>
          <p:cNvPr id="139" name="Google Shape;139;p21"/>
          <p:cNvSpPr txBox="1"/>
          <p:nvPr>
            <p:ph idx="1" type="body"/>
          </p:nvPr>
        </p:nvSpPr>
        <p:spPr>
          <a:xfrm>
            <a:off x="311700" y="1152475"/>
            <a:ext cx="4534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Build the opportunity for potential mentors to apply for mentorships, learn about new opportunities, and partner with other organizations who match mentors with mentees.</a:t>
            </a:r>
            <a:endParaRPr/>
          </a:p>
          <a:p>
            <a:pPr indent="0" lvl="0" marL="0" rtl="0" algn="l">
              <a:spcBef>
                <a:spcPts val="1600"/>
              </a:spcBef>
              <a:spcAft>
                <a:spcPts val="1600"/>
              </a:spcAft>
              <a:buNone/>
            </a:pPr>
            <a:r>
              <a:t/>
            </a:r>
            <a:endParaRPr/>
          </a:p>
        </p:txBody>
      </p:sp>
      <p:pic>
        <p:nvPicPr>
          <p:cNvPr id="140" name="Google Shape;140;p21"/>
          <p:cNvPicPr preferRelativeResize="0"/>
          <p:nvPr/>
        </p:nvPicPr>
        <p:blipFill>
          <a:blip r:embed="rId3">
            <a:alphaModFix/>
          </a:blip>
          <a:stretch>
            <a:fillRect/>
          </a:stretch>
        </p:blipFill>
        <p:spPr>
          <a:xfrm>
            <a:off x="5224050" y="399375"/>
            <a:ext cx="3563025" cy="4088149"/>
          </a:xfrm>
          <a:prstGeom prst="rect">
            <a:avLst/>
          </a:prstGeom>
          <a:noFill/>
          <a:ln>
            <a:noFill/>
          </a:ln>
        </p:spPr>
      </p:pic>
      <p:pic>
        <p:nvPicPr>
          <p:cNvPr id="141" name="Google Shape;141;p21"/>
          <p:cNvPicPr preferRelativeResize="0"/>
          <p:nvPr/>
        </p:nvPicPr>
        <p:blipFill>
          <a:blip r:embed="rId4">
            <a:alphaModFix/>
          </a:blip>
          <a:stretch>
            <a:fillRect/>
          </a:stretch>
        </p:blipFill>
        <p:spPr>
          <a:xfrm>
            <a:off x="8206825" y="4520527"/>
            <a:ext cx="838175" cy="525250"/>
          </a:xfrm>
          <a:prstGeom prst="rect">
            <a:avLst/>
          </a:prstGeom>
          <a:noFill/>
          <a:ln>
            <a:noFill/>
          </a:ln>
        </p:spPr>
      </p:pic>
      <p:pic>
        <p:nvPicPr>
          <p:cNvPr id="142" name="Google Shape;142;p21"/>
          <p:cNvPicPr preferRelativeResize="0"/>
          <p:nvPr/>
        </p:nvPicPr>
        <p:blipFill>
          <a:blip r:embed="rId5">
            <a:alphaModFix/>
          </a:blip>
          <a:stretch>
            <a:fillRect/>
          </a:stretch>
        </p:blipFill>
        <p:spPr>
          <a:xfrm>
            <a:off x="816763" y="3990875"/>
            <a:ext cx="1952625" cy="1009650"/>
          </a:xfrm>
          <a:prstGeom prst="rect">
            <a:avLst/>
          </a:prstGeom>
          <a:noFill/>
          <a:ln>
            <a:noFill/>
          </a:ln>
        </p:spPr>
      </p:pic>
      <p:pic>
        <p:nvPicPr>
          <p:cNvPr id="143" name="Google Shape;143;p21"/>
          <p:cNvPicPr preferRelativeResize="0"/>
          <p:nvPr/>
        </p:nvPicPr>
        <p:blipFill>
          <a:blip r:embed="rId6">
            <a:alphaModFix/>
          </a:blip>
          <a:stretch>
            <a:fillRect/>
          </a:stretch>
        </p:blipFill>
        <p:spPr>
          <a:xfrm>
            <a:off x="1335199" y="2690556"/>
            <a:ext cx="1952625" cy="715794"/>
          </a:xfrm>
          <a:prstGeom prst="rect">
            <a:avLst/>
          </a:prstGeom>
          <a:noFill/>
          <a:ln>
            <a:noFill/>
          </a:ln>
        </p:spPr>
      </p:pic>
      <p:sp>
        <p:nvSpPr>
          <p:cNvPr id="144" name="Google Shape;144;p21"/>
          <p:cNvSpPr txBox="1"/>
          <p:nvPr/>
        </p:nvSpPr>
        <p:spPr>
          <a:xfrm>
            <a:off x="5158475" y="4487525"/>
            <a:ext cx="3309300" cy="1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t>Figure 1: </a:t>
            </a:r>
            <a:r>
              <a:rPr lang="en" sz="700"/>
              <a:t>Retrieved from https://www.manymentors.org/how-it-works</a:t>
            </a:r>
            <a:endParaRPr sz="700"/>
          </a:p>
        </p:txBody>
      </p:sp>
      <p:pic>
        <p:nvPicPr>
          <p:cNvPr id="145" name="Google Shape;145;p21"/>
          <p:cNvPicPr preferRelativeResize="0"/>
          <p:nvPr/>
        </p:nvPicPr>
        <p:blipFill>
          <a:blip r:embed="rId7">
            <a:alphaModFix/>
          </a:blip>
          <a:stretch>
            <a:fillRect/>
          </a:stretch>
        </p:blipFill>
        <p:spPr>
          <a:xfrm>
            <a:off x="3049035" y="4260018"/>
            <a:ext cx="1522958" cy="572700"/>
          </a:xfrm>
          <a:prstGeom prst="rect">
            <a:avLst/>
          </a:prstGeom>
          <a:noFill/>
          <a:ln>
            <a:noFill/>
          </a:ln>
        </p:spPr>
      </p:pic>
      <p:pic>
        <p:nvPicPr>
          <p:cNvPr id="146" name="Google Shape;146;p21"/>
          <p:cNvPicPr preferRelativeResize="0"/>
          <p:nvPr/>
        </p:nvPicPr>
        <p:blipFill>
          <a:blip r:embed="rId8">
            <a:alphaModFix/>
          </a:blip>
          <a:stretch>
            <a:fillRect/>
          </a:stretch>
        </p:blipFill>
        <p:spPr>
          <a:xfrm>
            <a:off x="3345206" y="3492400"/>
            <a:ext cx="1700213" cy="447675"/>
          </a:xfrm>
          <a:prstGeom prst="rect">
            <a:avLst/>
          </a:prstGeom>
          <a:noFill/>
          <a:ln>
            <a:noFill/>
          </a:ln>
        </p:spPr>
      </p:pic>
      <p:pic>
        <p:nvPicPr>
          <p:cNvPr id="147" name="Google Shape;147;p21"/>
          <p:cNvPicPr preferRelativeResize="0"/>
          <p:nvPr/>
        </p:nvPicPr>
        <p:blipFill>
          <a:blip r:embed="rId9">
            <a:alphaModFix/>
          </a:blip>
          <a:stretch>
            <a:fillRect/>
          </a:stretch>
        </p:blipFill>
        <p:spPr>
          <a:xfrm>
            <a:off x="311707" y="3406343"/>
            <a:ext cx="1315293" cy="447675"/>
          </a:xfrm>
          <a:prstGeom prst="rect">
            <a:avLst/>
          </a:prstGeom>
          <a:noFill/>
          <a:ln>
            <a:noFill/>
          </a:ln>
        </p:spPr>
      </p:pic>
      <p:pic>
        <p:nvPicPr>
          <p:cNvPr id="148" name="Google Shape;148;p21"/>
          <p:cNvPicPr preferRelativeResize="0"/>
          <p:nvPr/>
        </p:nvPicPr>
        <p:blipFill>
          <a:blip r:embed="rId10">
            <a:alphaModFix/>
          </a:blip>
          <a:stretch>
            <a:fillRect/>
          </a:stretch>
        </p:blipFill>
        <p:spPr>
          <a:xfrm>
            <a:off x="3211625" y="2566124"/>
            <a:ext cx="1910000" cy="6811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