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5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9" r:id="rId6"/>
    <p:sldId id="275" r:id="rId7"/>
    <p:sldId id="258" r:id="rId8"/>
    <p:sldId id="268" r:id="rId9"/>
    <p:sldId id="261" r:id="rId10"/>
    <p:sldId id="264" r:id="rId11"/>
    <p:sldId id="270" r:id="rId12"/>
    <p:sldId id="272" r:id="rId13"/>
    <p:sldId id="271" r:id="rId14"/>
  </p:sldIdLst>
  <p:sldSz cx="12192000" cy="6858000"/>
  <p:notesSz cx="6858000" cy="2038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9C3392-093C-4502-BBCA-164EA3E9B337}">
          <p14:sldIdLst>
            <p14:sldId id="256"/>
            <p14:sldId id="259"/>
            <p14:sldId id="275"/>
            <p14:sldId id="258"/>
            <p14:sldId id="268"/>
            <p14:sldId id="261"/>
            <p14:sldId id="264"/>
          </p14:sldIdLst>
        </p14:section>
        <p14:section name="Untitled Section" id="{60A0BFA9-3173-4AA5-8A31-FE26907B8B9D}">
          <p14:sldIdLst>
            <p14:sldId id="270"/>
            <p14:sldId id="272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404040"/>
    <a:srgbClr val="00B0F0"/>
    <a:srgbClr val="0070C0"/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0E14B6-E118-4B19-8199-199FBC1F1778}" v="1438" dt="2019-09-23T15:30:21.841"/>
    <p1510:client id="{50FD7EDA-D5BE-4F15-82F3-E4C415F5357B}" v="6" dt="2019-10-04T14:50:56.981"/>
    <p1510:client id="{6C4AA241-B3F8-4FF6-9931-0D6A2D9F6BF6}" v="2" dt="2019-09-30T19:15:30.357"/>
    <p1510:client id="{85DEFB9C-EE33-49F6-89DB-2C9BD33E306D}" v="85" dt="2019-10-03T17:53:01.282"/>
    <p1510:client id="{921FA255-339A-4D9D-918B-DC4D866B1DEF}" v="2" dt="2019-10-04T19:09:55.368"/>
    <p1510:client id="{9A272DA9-71C9-4EC8-B6C7-5E09887A894D}" v="8" dt="2019-09-23T16:48:51.142"/>
    <p1510:client id="{A02E67B8-E61C-42EE-BB95-DF32C576377A}" v="119" dt="2019-09-30T18:57:13.805"/>
    <p1510:client id="{A5789BED-24C6-4626-BCC4-A6A181847C26}" v="728" dt="2019-09-23T19:27:36.423"/>
    <p1510:client id="{B2460849-0591-4C66-B7B1-EC2A68F12E6B}" v="1201" dt="2019-09-30T20:37:07.213"/>
    <p1510:client id="{C7AB75CD-1D77-49E3-BC4B-70235880B987}" v="222" dt="2019-09-27T20:05:29.4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8415" autoAdjust="0"/>
  </p:normalViewPr>
  <p:slideViewPr>
    <p:cSldViewPr snapToGrid="0" showGuides="1">
      <p:cViewPr>
        <p:scale>
          <a:sx n="122" d="100"/>
          <a:sy n="122" d="100"/>
        </p:scale>
        <p:origin x="-96" y="-348"/>
      </p:cViewPr>
      <p:guideLst>
        <p:guide orient="horz" pos="2160"/>
        <p:guide pos="4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-1476"/>
    </p:cViewPr>
  </p:sorterViewPr>
  <p:notesViewPr>
    <p:cSldViewPr snapToGrid="0" showGuides="1">
      <p:cViewPr>
        <p:scale>
          <a:sx n="50" d="100"/>
          <a:sy n="50" d="100"/>
        </p:scale>
        <p:origin x="3774" y="8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FA8042-29A1-4486-A765-7552698406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D8449A-A734-4B2E-9806-61303F24B6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49263-8DF9-4907-970E-1CFD040DC73A}" type="datetimeFigureOut">
              <a:rPr lang="en-US" smtClean="0"/>
              <a:t>10/4/2019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05C2A-990C-4531-8CBF-BC3BEC0AF3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358FE-F7D5-4C85-B0FD-2394F7F877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AE485-B3C6-4830-BBC8-C6E008BDD6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28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B412-7BFF-46C7-AB5E-DE35F66C9933}" type="datetimeFigureOut">
              <a:rPr lang="en-US" noProof="0" smtClean="0"/>
              <a:t>10/4/2019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CE04-E13C-4837-B6DD-B388E7CAA05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0441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anose="020F0502020204030204"/>
              </a:rPr>
              <a:t>JESSE: How many of you know someone who is experiencing a mental health issue? Let's see a show of hands? This could be anxiety, seasonal effective disorder, depression, etc.</a:t>
            </a: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23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JESSE: Well, we're not alone.....here is the mental health crisis in the numbers.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0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There is a demonstrated need for solutions and treatment to mental health issues. STATS For our capstone project, we explored the following three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25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JESSE- for our project, we talked with leaders on mental health start-ups in the Twin Cities- and we </a:t>
            </a:r>
            <a:r>
              <a:rPr lang="en-US" dirty="0" err="1">
                <a:cs typeface="Calibri"/>
              </a:rPr>
              <a:t>belive</a:t>
            </a:r>
            <a:r>
              <a:rPr lang="en-US" dirty="0">
                <a:cs typeface="Calibri" panose="020F0502020204030204"/>
              </a:rPr>
              <a:t> that MHTA could play a greater role in helping this issue through technology. Let's briefly introduce our team.</a:t>
            </a: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413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Michelle: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40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MICHELLE </a:t>
            </a:r>
            <a:r>
              <a:rPr lang="en-US" dirty="0"/>
              <a:t>A clear intersection with the MHTA mission and its advocacy work with the government, corporations, in STEM education and workforce development</a:t>
            </a:r>
          </a:p>
          <a:p>
            <a:endParaRPr lang="en-US" dirty="0">
              <a:cs typeface="Calibri"/>
            </a:endParaRPr>
          </a:p>
          <a:p>
            <a:r>
              <a:rPr lang="en-US" dirty="0"/>
              <a:t>Invest resources in this niche of the technology market can accelerate startups for measurable outcomes and expand innovation as part of the MHTA brand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52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JESSE:</a:t>
            </a:r>
            <a:endParaRPr lang="en-US" dirty="0"/>
          </a:p>
          <a:p>
            <a:r>
              <a:rPr lang="en-US" dirty="0">
                <a:cs typeface="Calibri"/>
              </a:rPr>
              <a:t>1.</a:t>
            </a:r>
          </a:p>
          <a:p>
            <a:pPr marL="91440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 err="1">
                <a:cs typeface="Calibri"/>
              </a:rPr>
              <a:t>Tekne</a:t>
            </a:r>
            <a:r>
              <a:rPr lang="en-US" dirty="0"/>
              <a:t> award category in 2020</a:t>
            </a:r>
            <a:endParaRPr lang="en-US" dirty="0">
              <a:cs typeface="Calibri"/>
            </a:endParaRPr>
          </a:p>
          <a:p>
            <a:pPr marL="91440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/>
              <a:t>Feature a mental health/addiction technology panel at the Spring Conference</a:t>
            </a:r>
            <a:endParaRPr lang="en-US" dirty="0">
              <a:cs typeface="Calibri"/>
            </a:endParaRPr>
          </a:p>
          <a:p>
            <a:pPr indent="-171450">
              <a:lnSpc>
                <a:spcPct val="90000"/>
              </a:lnSpc>
              <a:spcBef>
                <a:spcPts val="500"/>
              </a:spcBef>
            </a:pPr>
            <a:r>
              <a:rPr lang="en-US" dirty="0">
                <a:cs typeface="+mn-lt"/>
              </a:rPr>
              <a:t>2.  </a:t>
            </a:r>
            <a:r>
              <a:rPr lang="en-US" dirty="0"/>
              <a:t>from regional start-ups</a:t>
            </a:r>
            <a:endParaRPr lang="en-US" dirty="0">
              <a:cs typeface="Calibri" panose="020F0502020204030204"/>
            </a:endParaRPr>
          </a:p>
          <a:p>
            <a:pPr indent="-171450">
              <a:lnSpc>
                <a:spcPct val="90000"/>
              </a:lnSpc>
              <a:spcBef>
                <a:spcPts val="500"/>
              </a:spcBef>
            </a:pPr>
            <a:r>
              <a:rPr lang="en-US" dirty="0">
                <a:cs typeface="+mn-lt"/>
              </a:rPr>
              <a:t>3. </a:t>
            </a:r>
            <a:r>
              <a:rPr lang="en-US" dirty="0"/>
              <a:t>with Medical Alley and start-up accelerators </a:t>
            </a:r>
            <a:endParaRPr lang="en-US" dirty="0"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0001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anose="020F0502020204030204"/>
              </a:rPr>
              <a:t>JESSE: How many of you know someone who is experiencing a mental health issue? Let's see a show of hands? This could be anxiety, seasonal effective disorder, depression, etc.</a:t>
            </a: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584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0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US" noProof="0" smtClean="0"/>
              <a:t>10/4/2019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94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E814D66-F00F-0D44-AD03-889FEE787E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9B990C-5D9C-4A90-AC73-5889BC9F7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4C85E5F-5B5E-48CC-8469-0263621D91FF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E4E300-6C8E-4262-BE1D-587C7B70E7ED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2897028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E22FA8C-3243-4716-A6BD-F37D6058FB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7381" y="1825625"/>
            <a:ext cx="5481203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ABE3FD8-339C-4F75-876F-8347ADE67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3416" y="1825625"/>
            <a:ext cx="5481203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72FB389-5EA4-4084-B7A2-A4D0A43561F6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7783FE1-0115-4345-89B2-C073569FB8EE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366146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73353B-C50B-4A8A-87CF-657C1EB8940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47380" y="1681163"/>
            <a:ext cx="54812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5EFF7F5E-3221-4390-9B17-D1944365BF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47379" y="2586215"/>
            <a:ext cx="5481203" cy="36034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506B516-77C1-431B-A8A5-68FA5D4B6D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416" y="1681163"/>
            <a:ext cx="54812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860F1452-CAB9-4154-ADCC-9245E71D0D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3416" y="2586215"/>
            <a:ext cx="5481202" cy="36034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2892DF4-5A8A-4E92-A425-210ABE570F58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AE2680-A46C-4B06-9ED9-53E617C1F17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527855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6E0573A-023B-4D1C-8224-56A5D0DDF3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839679"/>
            <a:ext cx="10507662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b="0" cap="none" baseline="0"/>
            </a:lvl1pPr>
          </a:lstStyle>
          <a:p>
            <a:pPr marL="228600" lvl="0" indent="-228600" algn="ctr">
              <a:lnSpc>
                <a:spcPct val="100000"/>
              </a:lnSpc>
            </a:pPr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2087456-C0E8-4AA6-81E8-996CEC037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3713017"/>
          </a:xfr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2119214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Title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1B247C0B-04BA-4D5C-A41D-AEA6021724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3416" y="2057400"/>
            <a:ext cx="32062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4C619D-34F6-4A29-857A-D760072187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8084" y="246187"/>
            <a:ext cx="7467304" cy="56148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517590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2D9D565-739D-4898-97BD-79EB8C7F91EC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0FADA3-E777-489C-976D-0B0C4FD31310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651473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CE8039-0D05-4A75-878A-907B8D44B9E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1402252-45E8-45B3-BA5E-DFA33A4547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300C883-1ACE-4AF3-9875-792A769588D5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75483D7-E612-43D2-9B0E-C69356C160DA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279C5F2-4C7F-4470-A44F-E8AD69AC9FA0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50611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30" y="1046163"/>
            <a:ext cx="5445369" cy="1114784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8430" y="2506662"/>
            <a:ext cx="5445370" cy="345452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1800"/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400"/>
            </a:lvl3pPr>
            <a:lvl4pPr>
              <a:lnSpc>
                <a:spcPct val="100000"/>
              </a:lnSpc>
              <a:buClr>
                <a:schemeClr val="accent1"/>
              </a:buClr>
              <a:defRPr sz="1200"/>
            </a:lvl4pPr>
            <a:lvl5pPr>
              <a:lnSpc>
                <a:spcPct val="100000"/>
              </a:lnSpc>
              <a:buClr>
                <a:schemeClr val="accent1"/>
              </a:buCl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Your company name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045" y="0"/>
            <a:ext cx="5210175" cy="596106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20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7508020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84765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1046163"/>
            <a:ext cx="5445369" cy="1114784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2506662"/>
            <a:ext cx="5445370" cy="345452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Your company name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9755" y="1"/>
            <a:ext cx="3430408" cy="409194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-24055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1804745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63A2A33D-4D91-454D-A35B-6DA97069EC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2186" y="555157"/>
            <a:ext cx="2649814" cy="429819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7EC67FB7-777C-473E-95B8-585AA8E664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19754" y="4289110"/>
            <a:ext cx="3430407" cy="167207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05895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39691"/>
            <a:ext cx="10515600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800" b="0" cap="none" baseline="0" dirty="0" smtClean="0"/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13018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Your company name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806385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D9B6D-CE43-4FB1-87C0-D3565E7302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80986" y="2426274"/>
            <a:ext cx="3008434" cy="60108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D73CD-EB11-4ED6-80CF-B68320D57E9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80986" y="3097702"/>
            <a:ext cx="3008434" cy="3091961"/>
          </a:xfrm>
        </p:spPr>
        <p:txBody>
          <a:bodyPr lIns="0" tIns="0" rIns="0" bIns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57889B18-CC7E-47A7-B83B-45D7871D298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Your company name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3639489" y="421045"/>
            <a:ext cx="0" cy="5768619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09F60F9-61AE-4464-B369-1CF86DB708D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870582" y="2426274"/>
            <a:ext cx="3008434" cy="60108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24CEF01-2C7C-4568-8A45-5F5A058ECFC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870582" y="3097702"/>
            <a:ext cx="3008434" cy="3091961"/>
          </a:xfrm>
        </p:spPr>
        <p:txBody>
          <a:bodyPr lIns="0" tIns="0" rIns="0" bIns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AF86618-E012-4E70-91E3-A72E71C63E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986" y="1676296"/>
            <a:ext cx="587932" cy="587932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Icon Here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4FF378B9-734E-4C43-836C-CB80566DDB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68008" y="1676296"/>
            <a:ext cx="587932" cy="587932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Icon Here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6F2CCF2-293A-49CA-B2A9-134BB5DEF98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080985" y="480157"/>
            <a:ext cx="6944563" cy="823912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905163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Vertical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6488" y="0"/>
            <a:ext cx="6875511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36DA47-61AF-4CF1-8DF3-3721934D13E3}"/>
              </a:ext>
            </a:extLst>
          </p:cNvPr>
          <p:cNvSpPr/>
          <p:nvPr userDrawn="1"/>
        </p:nvSpPr>
        <p:spPr>
          <a:xfrm>
            <a:off x="0" y="0"/>
            <a:ext cx="5316488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FD760-FBDC-4410-A039-469F7931D3A3}"/>
              </a:ext>
            </a:extLst>
          </p:cNvPr>
          <p:cNvSpPr/>
          <p:nvPr userDrawn="1"/>
        </p:nvSpPr>
        <p:spPr>
          <a:xfrm>
            <a:off x="831850" y="1723292"/>
            <a:ext cx="5307246" cy="374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651" y="1087907"/>
            <a:ext cx="4468698" cy="1444275"/>
          </a:xfrm>
        </p:spPr>
        <p:txBody>
          <a:bodyPr vert="horz" lIns="91440" tIns="792000" rIns="91440" bIns="45720" rtlCol="0" anchor="t">
            <a:noAutofit/>
          </a:bodyPr>
          <a:lstStyle>
            <a:lvl1pPr algn="l">
              <a:defRPr lang="en-IN" sz="36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8711" y="2552611"/>
            <a:ext cx="4097778" cy="1992819"/>
          </a:xfrm>
        </p:spPr>
        <p:txBody>
          <a:bodyPr vert="horz" lIns="91440" tIns="45720" rIns="91440" bIns="45720"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800" b="0" cap="none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454991" y="1620451"/>
            <a:ext cx="1488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Your company name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F2EA84-5150-479B-86D5-F4BAE1263488}"/>
              </a:ext>
            </a:extLst>
          </p:cNvPr>
          <p:cNvGrpSpPr/>
          <p:nvPr userDrawn="1"/>
        </p:nvGrpSpPr>
        <p:grpSpPr>
          <a:xfrm flipH="1">
            <a:off x="1130928" y="4803540"/>
            <a:ext cx="3616779" cy="3522776"/>
            <a:chOff x="2555621" y="3917613"/>
            <a:chExt cx="3616779" cy="352277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699C4B-8D8E-47E2-A0C5-D71C25ABAC72}"/>
                </a:ext>
              </a:extLst>
            </p:cNvPr>
            <p:cNvSpPr/>
            <p:nvPr userDrawn="1"/>
          </p:nvSpPr>
          <p:spPr>
            <a:xfrm>
              <a:off x="2874028" y="4142017"/>
              <a:ext cx="3298372" cy="329837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607AB9-31A7-4B79-9AFE-0DFDB792E20C}"/>
                </a:ext>
              </a:extLst>
            </p:cNvPr>
            <p:cNvSpPr/>
            <p:nvPr userDrawn="1"/>
          </p:nvSpPr>
          <p:spPr>
            <a:xfrm>
              <a:off x="2555621" y="3917613"/>
              <a:ext cx="1268186" cy="1268186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174930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ABAC-B403-4354-A27F-4C38B08C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885" y="2704121"/>
            <a:ext cx="6556248" cy="750278"/>
          </a:xfrm>
        </p:spPr>
        <p:txBody>
          <a:bodyPr/>
          <a:lstStyle>
            <a:lvl1pPr>
              <a:defRPr lang="en-US" sz="48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US" noProof="0" smtClean="0"/>
              <a:t>10/4/2019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3760408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3" name="Graphic 22" descr="Envelope">
            <a:extLst>
              <a:ext uri="{FF2B5EF4-FFF2-40B4-BE49-F238E27FC236}">
                <a16:creationId xmlns:a16="http://schemas.microsoft.com/office/drawing/2014/main" id="{3C32C7E5-809C-4E12-8962-1B868951E6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4803" y="4029040"/>
            <a:ext cx="469232" cy="469232"/>
          </a:xfrm>
          <a:prstGeom prst="rect">
            <a:avLst/>
          </a:prstGeom>
        </p:spPr>
      </p:pic>
      <p:sp>
        <p:nvSpPr>
          <p:cNvPr id="34" name="Subtitle 2">
            <a:extLst>
              <a:ext uri="{FF2B5EF4-FFF2-40B4-BE49-F238E27FC236}">
                <a16:creationId xmlns:a16="http://schemas.microsoft.com/office/drawing/2014/main" id="{31AD270F-1692-4526-B979-6B5945A20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6809" y="4126311"/>
            <a:ext cx="3640478" cy="433938"/>
          </a:xfrm>
        </p:spPr>
        <p:txBody>
          <a:bodyPr>
            <a:normAutofit/>
          </a:bodyPr>
          <a:lstStyle>
            <a:lvl1pPr marL="0" indent="0" algn="l">
              <a:buNone/>
              <a:defRPr sz="1800" b="0" cap="none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82940E6-7963-411F-B35A-57121171A98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408614" y="4836222"/>
            <a:ext cx="3638674" cy="4539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 b="0" cap="none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IN" sz="1600" dirty="0"/>
            </a:lvl5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8FC2D7-B114-3444-8684-995FC4D6D459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EE45073-ED8E-0544-85FA-9AF5A478417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8BAF06E-A8A8-484C-8F6C-E42EDC46BBCB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86EB62D-13C7-6E43-9D98-B706D2B9ADDF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5CF3453-ED5A-024D-8815-C08EFA13D1A6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pic>
        <p:nvPicPr>
          <p:cNvPr id="3" name="Graphic 2" descr="Link">
            <a:extLst>
              <a:ext uri="{FF2B5EF4-FFF2-40B4-BE49-F238E27FC236}">
                <a16:creationId xmlns:a16="http://schemas.microsoft.com/office/drawing/2014/main" id="{16E3F5A0-978F-8D46-BBFB-19A7F7883D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7152" y="4809677"/>
            <a:ext cx="542081" cy="5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US" noProof="0" smtClean="0"/>
              <a:t>10/4/2019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F8A1A8-E078-4836-ABD1-CD4E75BBF58F}"/>
              </a:ext>
            </a:extLst>
          </p:cNvPr>
          <p:cNvSpPr/>
          <p:nvPr userDrawn="1"/>
        </p:nvSpPr>
        <p:spPr>
          <a:xfrm>
            <a:off x="0" y="0"/>
            <a:ext cx="442436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177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20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7508020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A55704E-D515-4774-90C6-5F887DDAE55E}"/>
              </a:ext>
            </a:extLst>
          </p:cNvPr>
          <p:cNvSpPr/>
          <p:nvPr userDrawn="1"/>
        </p:nvSpPr>
        <p:spPr>
          <a:xfrm>
            <a:off x="469044" y="1"/>
            <a:ext cx="5210176" cy="5961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878778-0299-471F-A4C9-D0C1E82ED8D2}"/>
              </a:ext>
            </a:extLst>
          </p:cNvPr>
          <p:cNvCxnSpPr>
            <a:cxnSpLocks/>
          </p:cNvCxnSpPr>
          <p:nvPr userDrawn="1"/>
        </p:nvCxnSpPr>
        <p:spPr>
          <a:xfrm>
            <a:off x="1001746" y="1290512"/>
            <a:ext cx="1488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E39D1C78-6110-4052-8455-7E7893F7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466" y="1276857"/>
            <a:ext cx="4097778" cy="1255325"/>
          </a:xfrm>
        </p:spPr>
        <p:txBody>
          <a:bodyPr/>
          <a:lstStyle>
            <a:lvl1pPr>
              <a:defRPr lang="en-US" sz="3600" b="1" kern="1200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405997-7AE2-4C6E-8A7D-735F58A49D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5467" y="2620651"/>
            <a:ext cx="4097778" cy="193368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b="0" cap="none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  <a:buNone/>
            </a:pPr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153372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0D79E1-5F46-41CA-85E7-44C2A6C6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365125"/>
            <a:ext cx="11465168" cy="9185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0B511-05FD-459E-AC79-A87540961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2B635-1E22-483C-94B9-F587908DE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98321-594C-4030-A2B0-3492F77EE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384" y="6463207"/>
            <a:ext cx="2743200" cy="258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365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2" r:id="rId5"/>
    <p:sldLayoutId id="2147483660" r:id="rId6"/>
    <p:sldLayoutId id="2147483663" r:id="rId7"/>
    <p:sldLayoutId id="2147483667" r:id="rId8"/>
    <p:sldLayoutId id="2147483668" r:id="rId9"/>
    <p:sldLayoutId id="2147483666" r:id="rId10"/>
    <p:sldLayoutId id="2147483669" r:id="rId11"/>
    <p:sldLayoutId id="2147483670" r:id="rId12"/>
    <p:sldLayoutId id="2147483671" r:id="rId13"/>
    <p:sldLayoutId id="2147483672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hane.bratvold@thomsonreuters.com" TargetMode="External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Velamala.Aparna@mayo.edu" TargetMode="External"/><Relationship Id="rId5" Type="http://schemas.openxmlformats.org/officeDocument/2006/relationships/hyperlink" Target="mailto:Michelle.Morgan-Nelsen@entrustdatacard.com" TargetMode="External"/><Relationship Id="rId4" Type="http://schemas.openxmlformats.org/officeDocument/2006/relationships/hyperlink" Target="mailto:Kralewski.Jesse@mayo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59CD-8DFF-4AF2-B957-630ED2A60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4958" y="2882735"/>
            <a:ext cx="4731081" cy="1100510"/>
          </a:xfrm>
        </p:spPr>
        <p:txBody>
          <a:bodyPr>
            <a:normAutofit fontScale="90000"/>
          </a:bodyPr>
          <a:lstStyle/>
          <a:p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r>
              <a:rPr lang="en-US" sz="4000" dirty="0">
                <a:cs typeface="Calibri"/>
              </a:rPr>
              <a:t>Mental health: </a:t>
            </a:r>
            <a:br>
              <a:rPr lang="en-US" sz="3200" dirty="0">
                <a:cs typeface="Calibri"/>
              </a:rPr>
            </a:br>
            <a:br>
              <a:rPr lang="en-US" sz="3200" dirty="0">
                <a:cs typeface="Calibri"/>
              </a:rPr>
            </a:br>
            <a:endParaRPr lang="en-US" sz="3200" dirty="0">
              <a:cs typeface="Calibri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3" r="28493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8EC025-D32E-46FF-B941-7D4BE5E6B6EF}"/>
              </a:ext>
            </a:extLst>
          </p:cNvPr>
          <p:cNvSpPr txBox="1"/>
          <p:nvPr/>
        </p:nvSpPr>
        <p:spPr>
          <a:xfrm>
            <a:off x="4611832" y="3200400"/>
            <a:ext cx="720263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Opportunity for impact in the tech community</a:t>
            </a: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4406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68E31FD-BE74-4CB3-A5A5-65214835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39EAE20-443B-4528-BBD6-32BD19163C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Shane Bratvold, </a:t>
            </a:r>
            <a:r>
              <a:rPr lang="en-US" sz="2400" dirty="0">
                <a:hlinkClick r:id="rId3"/>
              </a:rPr>
              <a:t>shane.bratvold@thomsonreuters.com</a:t>
            </a:r>
            <a:endParaRPr lang="en-US" sz="2400" dirty="0">
              <a:cs typeface="Calibri"/>
            </a:endParaRPr>
          </a:p>
          <a:p>
            <a:r>
              <a:rPr lang="en-US" sz="2400" dirty="0"/>
              <a:t>Jesse Kralewski, </a:t>
            </a:r>
            <a:r>
              <a:rPr lang="en-US" sz="2400" dirty="0">
                <a:hlinkClick r:id="rId4"/>
              </a:rPr>
              <a:t>Kralewski.Jesse@mayo.edu</a:t>
            </a:r>
            <a:endParaRPr lang="en-US" sz="2400" dirty="0">
              <a:cs typeface="Calibri"/>
            </a:endParaRPr>
          </a:p>
          <a:p>
            <a:r>
              <a:rPr lang="en-US" sz="2400" dirty="0"/>
              <a:t>Michelle Morgan-Nelsen, </a:t>
            </a:r>
            <a:r>
              <a:rPr lang="en-US" sz="2400" dirty="0">
                <a:hlinkClick r:id="rId5"/>
              </a:rPr>
              <a:t>Michelle.Morgan-Nelsen@entrustdatacard.com</a:t>
            </a:r>
            <a:r>
              <a:rPr lang="en-US" sz="2400" dirty="0"/>
              <a:t> </a:t>
            </a:r>
            <a:endParaRPr lang="en-US" sz="2400" dirty="0">
              <a:cs typeface="Calibri"/>
            </a:endParaRPr>
          </a:p>
          <a:p>
            <a:r>
              <a:rPr lang="en-US" sz="2400" dirty="0"/>
              <a:t>Aparna Velamala, </a:t>
            </a:r>
            <a:r>
              <a:rPr lang="en-US" sz="2400" dirty="0">
                <a:hlinkClick r:id="rId6"/>
              </a:rPr>
              <a:t>Velamala.Aparna@mayo.edu</a:t>
            </a:r>
            <a:r>
              <a:rPr lang="en-US" sz="2400" dirty="0"/>
              <a:t> </a:t>
            </a:r>
            <a:endParaRPr lang="en-US" sz="240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341D9-3B78-467A-9828-B85D230F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8" b="10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7349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07DA8-6843-427B-8234-C58238E1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77" y="1019910"/>
            <a:ext cx="11465168" cy="1037492"/>
          </a:xfrm>
        </p:spPr>
        <p:txBody>
          <a:bodyPr/>
          <a:lstStyle/>
          <a:p>
            <a:r>
              <a:rPr lang="en-US" sz="3600" dirty="0"/>
              <a:t>The Facts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A88AF-DB8A-4271-84BF-A8EFA98F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BEBCC9E-3F40-439A-9A9F-664248C0EC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23162" y="1465171"/>
            <a:ext cx="4210050" cy="268605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A41760-72CD-4C84-9570-EE30C5126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846" y="2583718"/>
            <a:ext cx="5998307" cy="15115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dirty="0"/>
              <a:t>One in five adults in America experience a mental illness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0757" y="6171626"/>
            <a:ext cx="557914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i="1" dirty="0"/>
              <a:t>Source: National Alliance on Mental Illness</a:t>
            </a:r>
          </a:p>
        </p:txBody>
      </p:sp>
      <p:pic>
        <p:nvPicPr>
          <p:cNvPr id="4" name="Picture 5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B1361EF2-A165-40A0-A73A-136FA8144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619" y="4151221"/>
            <a:ext cx="4239657" cy="25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52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erson sitting at a desk in front of a computer&#10;&#10;Description generated with very high confidence">
            <a:extLst>
              <a:ext uri="{FF2B5EF4-FFF2-40B4-BE49-F238E27FC236}">
                <a16:creationId xmlns:a16="http://schemas.microsoft.com/office/drawing/2014/main" id="{2DA3C882-8F64-4F50-B7C0-1CF3775679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6594" r="16594"/>
          <a:stretch/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A0DDD3-ACB1-4740-B070-53F8898C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31" y="1025384"/>
            <a:ext cx="4970584" cy="1764708"/>
          </a:xfrm>
        </p:spPr>
        <p:txBody>
          <a:bodyPr/>
          <a:lstStyle/>
          <a:p>
            <a:r>
              <a:rPr lang="en-US" dirty="0">
                <a:cs typeface="Calibri"/>
              </a:rPr>
              <a:t>Treatment in America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56969-1130-40E0-9EDA-B059000D8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900" y="2705858"/>
            <a:ext cx="4685344" cy="19285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ea typeface="+mn-lt"/>
                <a:cs typeface="+mn-lt"/>
              </a:rPr>
              <a:t>Nearly 60% of adults with a mental illness didn’t receive mental health services in the previous year</a:t>
            </a: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C4F399-CCBE-4CED-8918-73D365699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1045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341D9-3B78-467A-9828-B85D230F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8E31FD-BE74-4CB3-A5A5-652148351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092" y="1754255"/>
            <a:ext cx="4097778" cy="1255325"/>
          </a:xfrm>
        </p:spPr>
        <p:txBody>
          <a:bodyPr>
            <a:noAutofit/>
          </a:bodyPr>
          <a:lstStyle/>
          <a:p>
            <a:r>
              <a:rPr lang="en-US" dirty="0">
                <a:cs typeface="Calibri"/>
              </a:rPr>
              <a:t>mental health impacts the Tech community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39EAE20-443B-4528-BBD6-32BD19163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8133" y="2283885"/>
            <a:ext cx="6046072" cy="440151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cs typeface="Calibri"/>
              </a:rPr>
              <a:t>10% of employees in the tech industry have a substance use disorder</a:t>
            </a:r>
            <a:endParaRPr lang="en-US" sz="2800" dirty="0">
              <a:solidFill>
                <a:schemeClr val="tx1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dirty="0">
              <a:solidFill>
                <a:schemeClr val="tx1"/>
              </a:solidFill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2800" dirty="0">
                <a:solidFill>
                  <a:schemeClr val="tx1"/>
                </a:solidFill>
                <a:cs typeface="Calibri"/>
              </a:rPr>
              <a:t>$13,534 in extra costs are associated with a tech employee who has a substance use disorder</a:t>
            </a:r>
            <a:endParaRPr lang="en-US" sz="2800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 sz="2800" dirty="0">
              <a:solidFill>
                <a:schemeClr val="tx1"/>
              </a:solidFill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2800" dirty="0">
                <a:solidFill>
                  <a:schemeClr val="tx1"/>
                </a:solidFill>
                <a:cs typeface="Calibri"/>
              </a:rPr>
              <a:t>$8,466 in savings are obtained in the tech industry for each employee in recovery</a:t>
            </a:r>
            <a:endParaRPr lang="en-US" sz="2800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/>
            <a:endParaRPr lang="en-US" sz="28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621E7-80DD-4276-95B9-5EDC4941F4AA}"/>
              </a:ext>
            </a:extLst>
          </p:cNvPr>
          <p:cNvSpPr txBox="1"/>
          <p:nvPr/>
        </p:nvSpPr>
        <p:spPr>
          <a:xfrm>
            <a:off x="438150" y="6153150"/>
            <a:ext cx="509847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ea typeface="+mn-lt"/>
                <a:cs typeface="+mn-lt"/>
              </a:rPr>
              <a:t>Source: The National Center for Biotechnology Information </a:t>
            </a:r>
            <a:endParaRPr lang="en-US" sz="1600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545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68E31FD-BE74-4CB3-A5A5-65214835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2019 ACE Leadership Cohort Team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39EAE20-443B-4528-BBD6-32BD19163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66" y="4699014"/>
            <a:ext cx="10515600" cy="130537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/>
              <a:t>Shane Bratvold, Thomson Reuters</a:t>
            </a:r>
            <a:endParaRPr lang="en-US" sz="2800" dirty="0">
              <a:cs typeface="Calibri"/>
            </a:endParaRPr>
          </a:p>
          <a:p>
            <a:r>
              <a:rPr lang="en-US" sz="2800" dirty="0"/>
              <a:t>Jesse </a:t>
            </a:r>
            <a:r>
              <a:rPr lang="en-US" sz="2800" dirty="0" err="1"/>
              <a:t>Kralewski</a:t>
            </a:r>
            <a:r>
              <a:rPr lang="en-US" sz="2800" dirty="0"/>
              <a:t>, Mayo Clinic</a:t>
            </a:r>
            <a:endParaRPr lang="en-US" sz="2800" dirty="0">
              <a:cs typeface="Calibri"/>
            </a:endParaRPr>
          </a:p>
          <a:p>
            <a:r>
              <a:rPr lang="en-US" sz="2800" dirty="0"/>
              <a:t>Michelle Morgan-Nelsen, Entrust Datacard</a:t>
            </a:r>
            <a:endParaRPr lang="en-US" sz="2800" dirty="0">
              <a:cs typeface="Calibri"/>
            </a:endParaRPr>
          </a:p>
          <a:p>
            <a:r>
              <a:rPr lang="en-US" sz="2800" dirty="0"/>
              <a:t>Aparna Velamala, Mayo Clinic</a:t>
            </a:r>
            <a:r>
              <a:rPr lang="en-US" sz="2400" dirty="0"/>
              <a:t> </a:t>
            </a:r>
            <a:endParaRPr lang="en-US" sz="240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341D9-3B78-467A-9828-B85D230F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408"/>
            <a:ext cx="12192000" cy="2818200"/>
          </a:xfrm>
        </p:spPr>
      </p:pic>
    </p:spTree>
    <p:extLst>
      <p:ext uri="{BB962C8B-B14F-4D97-AF65-F5344CB8AC3E}">
        <p14:creationId xmlns:p14="http://schemas.microsoft.com/office/powerpoint/2010/main" val="807122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D22C0-3CE1-4FA1-9604-2CFDBC95D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86" y="2632686"/>
            <a:ext cx="5445369" cy="1114784"/>
          </a:xfrm>
        </p:spPr>
        <p:txBody>
          <a:bodyPr/>
          <a:lstStyle/>
          <a:p>
            <a:r>
              <a:rPr lang="en-US" sz="3600" dirty="0"/>
              <a:t>Conversations with Startup founders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54ADE-29EB-4797-9A6F-40ABDA20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5" y="234462"/>
            <a:ext cx="4029075" cy="1133475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6" b="4816"/>
          <a:stretch>
            <a:fillRect/>
          </a:stretch>
        </p:blipFill>
        <p:spPr>
          <a:xfrm>
            <a:off x="8642927" y="4514182"/>
            <a:ext cx="3430407" cy="1672075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51" y="2609961"/>
            <a:ext cx="4629150" cy="9810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E6BA6D-6404-49F8-806C-5847C6DD1A81}"/>
              </a:ext>
            </a:extLst>
          </p:cNvPr>
          <p:cNvSpPr txBox="1"/>
          <p:nvPr/>
        </p:nvSpPr>
        <p:spPr>
          <a:xfrm>
            <a:off x="5532405" y="3591036"/>
            <a:ext cx="5079999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dirty="0">
                <a:ea typeface="+mn-lt"/>
                <a:cs typeface="+mn-lt"/>
              </a:rPr>
              <a:t>Grady Hannah, CEO</a:t>
            </a:r>
          </a:p>
          <a:p>
            <a:pPr algn="r"/>
            <a:endParaRPr lang="en-US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2F26D-F5F8-4AD2-A52D-77FC0BD24C5B}"/>
              </a:ext>
            </a:extLst>
          </p:cNvPr>
          <p:cNvSpPr txBox="1"/>
          <p:nvPr/>
        </p:nvSpPr>
        <p:spPr>
          <a:xfrm>
            <a:off x="7643447" y="5554516"/>
            <a:ext cx="428283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+mn-lt"/>
                <a:cs typeface="+mn-lt"/>
              </a:rPr>
              <a:t>Melissa </a:t>
            </a:r>
            <a:r>
              <a:rPr lang="en-US" sz="2800" dirty="0" err="1">
                <a:ea typeface="+mn-lt"/>
                <a:cs typeface="+mn-lt"/>
              </a:rPr>
              <a:t>Kjolsing</a:t>
            </a:r>
            <a:r>
              <a:rPr lang="en-US" sz="2800" dirty="0">
                <a:ea typeface="+mn-lt"/>
                <a:cs typeface="+mn-lt"/>
              </a:rPr>
              <a:t>, co-founder</a:t>
            </a:r>
          </a:p>
          <a:p>
            <a:endParaRPr lang="en-US" dirty="0">
              <a:ea typeface="+mn-lt"/>
              <a:cs typeface="+mn-lt"/>
            </a:endParaRPr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AA493B-CF61-4EE4-B658-60369A6224D2}"/>
              </a:ext>
            </a:extLst>
          </p:cNvPr>
          <p:cNvSpPr txBox="1"/>
          <p:nvPr/>
        </p:nvSpPr>
        <p:spPr>
          <a:xfrm>
            <a:off x="5486512" y="1205961"/>
            <a:ext cx="3686863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+mn-lt"/>
                <a:cs typeface="+mn-lt"/>
              </a:rPr>
              <a:t>Sameer Kumar, founder</a:t>
            </a:r>
          </a:p>
          <a:p>
            <a:endParaRPr lang="en-US" sz="2800" dirty="0">
              <a:ea typeface="+mn-lt"/>
              <a:cs typeface="+mn-lt"/>
            </a:endParaRPr>
          </a:p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821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209E-D17D-4F20-A6D0-C685853D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opportunity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A3DB3-A445-4949-AB8E-8B2F3C33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FB0B7F-6D35-4888-AC3D-48B6401CB520}"/>
              </a:ext>
            </a:extLst>
          </p:cNvPr>
          <p:cNvSpPr txBox="1"/>
          <p:nvPr/>
        </p:nvSpPr>
        <p:spPr>
          <a:xfrm>
            <a:off x="360218" y="2072244"/>
            <a:ext cx="2960914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MHTA </a:t>
            </a:r>
            <a:r>
              <a:rPr lang="en-US" sz="2800" dirty="0">
                <a:solidFill>
                  <a:srgbClr val="7030A0"/>
                </a:solidFill>
                <a:cs typeface="Calibri"/>
              </a:rPr>
              <a:t>​can support the intersection of technology and mental health </a:t>
            </a:r>
            <a:endParaRPr lang="en-US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FDD08B-A96A-4D8F-AB71-D5EA2CD15F3E}"/>
              </a:ext>
            </a:extLst>
          </p:cNvPr>
          <p:cNvSpPr txBox="1"/>
          <p:nvPr/>
        </p:nvSpPr>
        <p:spPr>
          <a:xfrm>
            <a:off x="4707354" y="1483664"/>
            <a:ext cx="7077693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000" dirty="0">
              <a:latin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latin typeface="Calibri"/>
                <a:cs typeface="Arial"/>
              </a:rPr>
              <a:t>Digital health technologies are disrupting mental health and addiction treatments and improving outcomes 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cs typeface="Arial"/>
              </a:rPr>
              <a:t>Our local workforce is impacted by mental health and addiction</a:t>
            </a:r>
          </a:p>
          <a:p>
            <a:endParaRPr lang="en-US" sz="2800" dirty="0">
              <a:latin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latin typeface="Calibri"/>
                <a:cs typeface="Calibri"/>
              </a:rPr>
              <a:t>MHTA has access to both regional technology talent and disruptive mental health start-ups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Calibri"/>
              <a:cs typeface="Calibri"/>
            </a:endParaRPr>
          </a:p>
          <a:p>
            <a:endParaRPr lang="en-US" sz="2000" b="1" dirty="0">
              <a:ea typeface="+mn-lt"/>
              <a:cs typeface="+mn-lt"/>
            </a:endParaRPr>
          </a:p>
        </p:txBody>
      </p:sp>
      <p:pic>
        <p:nvPicPr>
          <p:cNvPr id="28" name="Graphic 28" descr="Research">
            <a:extLst>
              <a:ext uri="{FF2B5EF4-FFF2-40B4-BE49-F238E27FC236}">
                <a16:creationId xmlns:a16="http://schemas.microsoft.com/office/drawing/2014/main" id="{AC5779DD-D5C9-4DA7-BAAA-47996D626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0343" y="18548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37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>
          <a:xfrm>
            <a:off x="363416" y="2057400"/>
            <a:ext cx="3137876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rgbClr val="7030A0"/>
                </a:solidFill>
                <a:ea typeface="+mn-lt"/>
                <a:cs typeface="+mn-lt"/>
              </a:rPr>
              <a:t>Address mental health as a workforce issue</a:t>
            </a:r>
            <a:endParaRPr lang="en-US" sz="3200" dirty="0">
              <a:solidFill>
                <a:srgbClr val="7030A0"/>
              </a:solidFill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097700" y="1389876"/>
            <a:ext cx="7467304" cy="44805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b="1" dirty="0"/>
              <a:t>Three ways to increase MHTA’s stewardship in mental health:</a:t>
            </a:r>
            <a:endParaRPr lang="en-US" sz="32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800" dirty="0"/>
              <a:t>Raise awareness of mental health as a workforce issue </a:t>
            </a:r>
            <a:endParaRPr lang="en-US" sz="2800" dirty="0"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800" dirty="0"/>
              <a:t>Activate</a:t>
            </a:r>
            <a:r>
              <a:rPr lang="en-US" sz="2800" dirty="0">
                <a:ea typeface="+mn-lt"/>
                <a:cs typeface="+mn-lt"/>
              </a:rPr>
              <a:t> member companies for pilots and early adoption of new technologies </a:t>
            </a:r>
            <a:endParaRPr lang="en-US" sz="2800" dirty="0"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800" dirty="0">
                <a:cs typeface="Calibri"/>
              </a:rPr>
              <a:t>Partner to create programming at the intersection of technology and mental health </a:t>
            </a:r>
          </a:p>
          <a:p>
            <a:pPr marL="457200" indent="-457200">
              <a:buAutoNum type="arabicPeriod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6278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59CD-8DFF-4AF2-B957-630ED2A60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4178" y="2282092"/>
            <a:ext cx="7437822" cy="1805353"/>
          </a:xfrm>
        </p:spPr>
        <p:txBody>
          <a:bodyPr>
            <a:noAutofit/>
          </a:bodyPr>
          <a:lstStyle/>
          <a:p>
            <a:r>
              <a:rPr lang="en-US" sz="3600" dirty="0">
                <a:cs typeface="Calibri"/>
              </a:rPr>
              <a:t>MHTA Can Support the treatment of mental health in our Tech community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3" r="284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1108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404040"/>
      </a:accent2>
      <a:accent3>
        <a:srgbClr val="7F7F7F"/>
      </a:accent3>
      <a:accent4>
        <a:srgbClr val="C7A2E3"/>
      </a:accent4>
      <a:accent5>
        <a:srgbClr val="48A1FA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468121_Coastal presentation_RVA_v5" id="{5B652A6C-03CB-4457-ADFC-1C5BB6605FEF}" vid="{F00112C4-F9F0-4BD0-BC95-5242C8B0F7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>MHTA as a new influencer in mental health</MediaServiceKeyPoint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0CE401-796E-4493-905E-4DDA5AF62AB4}">
  <ds:schemaRefs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2949B46-24C4-420B-AB49-DDC88FEB99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46D58D-B27D-4B23-AEA1-AE974AB622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Coastal presentation</Template>
  <TotalTime>0</TotalTime>
  <Words>355</Words>
  <Application>Microsoft Office PowerPoint</Application>
  <PresentationFormat>Widescreen</PresentationFormat>
  <Paragraphs>79</Paragraphs>
  <Slides>10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                 Mental health:   </vt:lpstr>
      <vt:lpstr>The Facts</vt:lpstr>
      <vt:lpstr>Treatment in America</vt:lpstr>
      <vt:lpstr>mental health impacts the Tech community</vt:lpstr>
      <vt:lpstr>The 2019 ACE Leadership Cohort Team</vt:lpstr>
      <vt:lpstr>Conversations with Startup founders</vt:lpstr>
      <vt:lpstr>opportunity</vt:lpstr>
      <vt:lpstr>action</vt:lpstr>
      <vt:lpstr>MHTA Can Support the treatment of mental health in our Tech community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Mental Health Startups</dc:title>
  <dc:creator/>
  <cp:lastModifiedBy/>
  <cp:revision>479</cp:revision>
  <dcterms:created xsi:type="dcterms:W3CDTF">2019-09-19T15:21:37Z</dcterms:created>
  <dcterms:modified xsi:type="dcterms:W3CDTF">2019-10-04T19:10:22Z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