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14"/>
  </p:notesMasterIdLst>
  <p:sldIdLst>
    <p:sldId id="272" r:id="rId2"/>
    <p:sldId id="268" r:id="rId3"/>
    <p:sldId id="256" r:id="rId4"/>
    <p:sldId id="259" r:id="rId5"/>
    <p:sldId id="273" r:id="rId6"/>
    <p:sldId id="276" r:id="rId7"/>
    <p:sldId id="260" r:id="rId8"/>
    <p:sldId id="271" r:id="rId9"/>
    <p:sldId id="261" r:id="rId10"/>
    <p:sldId id="283" r:id="rId11"/>
    <p:sldId id="277" r:id="rId12"/>
    <p:sldId id="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BC"/>
    <a:srgbClr val="30999C"/>
    <a:srgbClr val="FFFF99"/>
    <a:srgbClr val="0FADDF"/>
    <a:srgbClr val="0099FF"/>
    <a:srgbClr val="7135FF"/>
    <a:srgbClr val="660033"/>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45455" autoAdjust="0"/>
  </p:normalViewPr>
  <p:slideViewPr>
    <p:cSldViewPr snapToGrid="0">
      <p:cViewPr varScale="1">
        <p:scale>
          <a:sx n="53" d="100"/>
          <a:sy n="53" d="100"/>
        </p:scale>
        <p:origin x="2382" y="60"/>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110D08-14B2-49FA-A8C8-D055C1E25075}"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A7F3F73B-5F9A-4943-9517-9C621D449218}">
      <dgm:prSet phldrT="[Text]"/>
      <dgm:spPr/>
      <dgm:t>
        <a:bodyPr/>
        <a:lstStyle/>
        <a:p>
          <a:r>
            <a:rPr lang="en-US"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endParaRPr lang="en-US"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dgm:t>
    </dgm:pt>
    <dgm:pt modelId="{A85C816A-0866-4DC7-BF6F-82FE50175037}" type="parTrans" cxnId="{3FD230BB-A0BE-4F3B-BC67-BA9DAEBEC622}">
      <dgm:prSet/>
      <dgm:spPr/>
      <dgm:t>
        <a:bodyPr/>
        <a:lstStyle/>
        <a:p>
          <a:endParaRPr lang="en-US"/>
        </a:p>
      </dgm:t>
    </dgm:pt>
    <dgm:pt modelId="{DD9F4FEA-EADE-46BF-81B6-0F5D862E356B}" type="sibTrans" cxnId="{3FD230BB-A0BE-4F3B-BC67-BA9DAEBEC622}">
      <dgm:prSet/>
      <dgm:spPr/>
      <dgm:t>
        <a:bodyPr/>
        <a:lstStyle/>
        <a:p>
          <a:endParaRPr lang="en-US"/>
        </a:p>
      </dgm:t>
    </dgm:pt>
    <dgm:pt modelId="{EC5EAE1E-9856-4A98-9A6D-CACB7FA43082}">
      <dgm:prSet phldrT="[Text]"/>
      <dgm:spPr/>
      <dgm:t>
        <a:bodyPr/>
        <a:lstStyle/>
        <a:p>
          <a:endParaRPr lang="en-US" b="1" cap="none" spc="0" dirty="0">
            <a:ln w="12700">
              <a:solidFill>
                <a:schemeClr val="tx2">
                  <a:lumMod val="75000"/>
                </a:schemeClr>
              </a:solidFill>
              <a:prstDash val="solid"/>
            </a:ln>
            <a:solidFill>
              <a:schemeClr val="accent6">
                <a:lumMod val="20000"/>
                <a:lumOff val="80000"/>
              </a:schemeClr>
            </a:solidFill>
            <a:effectLst>
              <a:outerShdw dist="38100" dir="2640000" algn="bl" rotWithShape="0">
                <a:schemeClr val="tx2">
                  <a:lumMod val="75000"/>
                </a:schemeClr>
              </a:outerShdw>
            </a:effectLst>
          </a:endParaRPr>
        </a:p>
      </dgm:t>
    </dgm:pt>
    <dgm:pt modelId="{3EACB7D0-8532-4935-8491-7C5FC787F4EA}" type="parTrans" cxnId="{6762172A-F94F-4B77-8D5D-B9D67AE05400}">
      <dgm:prSet/>
      <dgm:spPr/>
      <dgm:t>
        <a:bodyPr/>
        <a:lstStyle/>
        <a:p>
          <a:endParaRPr lang="en-US"/>
        </a:p>
      </dgm:t>
    </dgm:pt>
    <dgm:pt modelId="{C1F8CDA9-8E70-4689-A886-75A04B92CE37}" type="sibTrans" cxnId="{6762172A-F94F-4B77-8D5D-B9D67AE05400}">
      <dgm:prSet/>
      <dgm:spPr/>
      <dgm:t>
        <a:bodyPr/>
        <a:lstStyle/>
        <a:p>
          <a:endParaRPr lang="en-US"/>
        </a:p>
      </dgm:t>
    </dgm:pt>
    <dgm:pt modelId="{4DB99548-43B5-4108-8347-9F2236D819D8}">
      <dgm:prSet phldrT="[Text]"/>
      <dgm:spPr/>
      <dgm:t>
        <a:bodyPr/>
        <a:lstStyle/>
        <a:p>
          <a:endParaRPr lang="en-US"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dgm:t>
    </dgm:pt>
    <dgm:pt modelId="{D95A567F-3ED4-4E5E-9787-BD9EDA084931}" type="sibTrans" cxnId="{796848E4-0295-42EF-A3CF-4F6DEB41ABF0}">
      <dgm:prSet/>
      <dgm:spPr/>
      <dgm:t>
        <a:bodyPr/>
        <a:lstStyle/>
        <a:p>
          <a:endParaRPr lang="en-US"/>
        </a:p>
      </dgm:t>
    </dgm:pt>
    <dgm:pt modelId="{8FF2DECB-FACD-46C1-A9E8-C7F0C98EA7A7}" type="parTrans" cxnId="{796848E4-0295-42EF-A3CF-4F6DEB41ABF0}">
      <dgm:prSet/>
      <dgm:spPr/>
      <dgm:t>
        <a:bodyPr/>
        <a:lstStyle/>
        <a:p>
          <a:endParaRPr lang="en-US"/>
        </a:p>
      </dgm:t>
    </dgm:pt>
    <dgm:pt modelId="{F7FA2313-7D6E-464B-8318-2F4F85E25154}" type="pres">
      <dgm:prSet presAssocID="{27110D08-14B2-49FA-A8C8-D055C1E25075}" presName="Name0" presStyleCnt="0">
        <dgm:presLayoutVars>
          <dgm:dir/>
          <dgm:animLvl val="lvl"/>
          <dgm:resizeHandles val="exact"/>
        </dgm:presLayoutVars>
      </dgm:prSet>
      <dgm:spPr/>
      <dgm:t>
        <a:bodyPr/>
        <a:lstStyle/>
        <a:p>
          <a:endParaRPr lang="en-US"/>
        </a:p>
      </dgm:t>
    </dgm:pt>
    <dgm:pt modelId="{0890DA9D-356A-4D69-81B6-A270172BD95F}" type="pres">
      <dgm:prSet presAssocID="{A7F3F73B-5F9A-4943-9517-9C621D449218}" presName="Name8" presStyleCnt="0"/>
      <dgm:spPr/>
    </dgm:pt>
    <dgm:pt modelId="{33CFBBF7-72AF-48B4-B526-5D5347CC7D53}" type="pres">
      <dgm:prSet presAssocID="{A7F3F73B-5F9A-4943-9517-9C621D449218}" presName="level" presStyleLbl="node1" presStyleIdx="0" presStyleCnt="3">
        <dgm:presLayoutVars>
          <dgm:chMax val="1"/>
          <dgm:bulletEnabled val="1"/>
        </dgm:presLayoutVars>
      </dgm:prSet>
      <dgm:spPr/>
      <dgm:t>
        <a:bodyPr/>
        <a:lstStyle/>
        <a:p>
          <a:endParaRPr lang="en-US"/>
        </a:p>
      </dgm:t>
    </dgm:pt>
    <dgm:pt modelId="{8A0E1539-AA6F-42E5-BE57-4ECCE4A6239D}" type="pres">
      <dgm:prSet presAssocID="{A7F3F73B-5F9A-4943-9517-9C621D449218}" presName="levelTx" presStyleLbl="revTx" presStyleIdx="0" presStyleCnt="0">
        <dgm:presLayoutVars>
          <dgm:chMax val="1"/>
          <dgm:bulletEnabled val="1"/>
        </dgm:presLayoutVars>
      </dgm:prSet>
      <dgm:spPr/>
      <dgm:t>
        <a:bodyPr/>
        <a:lstStyle/>
        <a:p>
          <a:endParaRPr lang="en-US"/>
        </a:p>
      </dgm:t>
    </dgm:pt>
    <dgm:pt modelId="{3F5F943C-78B1-40E0-B71F-5242CC2BE79F}" type="pres">
      <dgm:prSet presAssocID="{4DB99548-43B5-4108-8347-9F2236D819D8}" presName="Name8" presStyleCnt="0"/>
      <dgm:spPr/>
    </dgm:pt>
    <dgm:pt modelId="{CD67F13F-9776-4D77-A544-C03C89ACA89B}" type="pres">
      <dgm:prSet presAssocID="{4DB99548-43B5-4108-8347-9F2236D819D8}" presName="level" presStyleLbl="node1" presStyleIdx="1" presStyleCnt="3" custLinFactNeighborY="659">
        <dgm:presLayoutVars>
          <dgm:chMax val="1"/>
          <dgm:bulletEnabled val="1"/>
        </dgm:presLayoutVars>
      </dgm:prSet>
      <dgm:spPr/>
      <dgm:t>
        <a:bodyPr/>
        <a:lstStyle/>
        <a:p>
          <a:endParaRPr lang="en-US"/>
        </a:p>
      </dgm:t>
    </dgm:pt>
    <dgm:pt modelId="{B571C98A-91AB-4726-9CC3-A4EECE3E7BE3}" type="pres">
      <dgm:prSet presAssocID="{4DB99548-43B5-4108-8347-9F2236D819D8}" presName="levelTx" presStyleLbl="revTx" presStyleIdx="0" presStyleCnt="0">
        <dgm:presLayoutVars>
          <dgm:chMax val="1"/>
          <dgm:bulletEnabled val="1"/>
        </dgm:presLayoutVars>
      </dgm:prSet>
      <dgm:spPr/>
      <dgm:t>
        <a:bodyPr/>
        <a:lstStyle/>
        <a:p>
          <a:endParaRPr lang="en-US"/>
        </a:p>
      </dgm:t>
    </dgm:pt>
    <dgm:pt modelId="{98C9768C-28ED-4E94-8660-39E637F2F521}" type="pres">
      <dgm:prSet presAssocID="{EC5EAE1E-9856-4A98-9A6D-CACB7FA43082}" presName="Name8" presStyleCnt="0"/>
      <dgm:spPr/>
    </dgm:pt>
    <dgm:pt modelId="{DD6117EB-0B95-4810-87C2-4194BFCCBC98}" type="pres">
      <dgm:prSet presAssocID="{EC5EAE1E-9856-4A98-9A6D-CACB7FA43082}" presName="level" presStyleLbl="node1" presStyleIdx="2" presStyleCnt="3" custLinFactNeighborX="-6774" custLinFactNeighborY="0">
        <dgm:presLayoutVars>
          <dgm:chMax val="1"/>
          <dgm:bulletEnabled val="1"/>
        </dgm:presLayoutVars>
      </dgm:prSet>
      <dgm:spPr/>
      <dgm:t>
        <a:bodyPr/>
        <a:lstStyle/>
        <a:p>
          <a:endParaRPr lang="en-US"/>
        </a:p>
      </dgm:t>
    </dgm:pt>
    <dgm:pt modelId="{B0517191-8524-4077-8A55-B343B7994DDF}" type="pres">
      <dgm:prSet presAssocID="{EC5EAE1E-9856-4A98-9A6D-CACB7FA43082}" presName="levelTx" presStyleLbl="revTx" presStyleIdx="0" presStyleCnt="0">
        <dgm:presLayoutVars>
          <dgm:chMax val="1"/>
          <dgm:bulletEnabled val="1"/>
        </dgm:presLayoutVars>
      </dgm:prSet>
      <dgm:spPr/>
      <dgm:t>
        <a:bodyPr/>
        <a:lstStyle/>
        <a:p>
          <a:endParaRPr lang="en-US"/>
        </a:p>
      </dgm:t>
    </dgm:pt>
  </dgm:ptLst>
  <dgm:cxnLst>
    <dgm:cxn modelId="{796848E4-0295-42EF-A3CF-4F6DEB41ABF0}" srcId="{27110D08-14B2-49FA-A8C8-D055C1E25075}" destId="{4DB99548-43B5-4108-8347-9F2236D819D8}" srcOrd="1" destOrd="0" parTransId="{8FF2DECB-FACD-46C1-A9E8-C7F0C98EA7A7}" sibTransId="{D95A567F-3ED4-4E5E-9787-BD9EDA084931}"/>
    <dgm:cxn modelId="{E29F3224-FFDC-4050-96A2-5DCBFFB57EC7}" type="presOf" srcId="{4DB99548-43B5-4108-8347-9F2236D819D8}" destId="{B571C98A-91AB-4726-9CC3-A4EECE3E7BE3}" srcOrd="1" destOrd="0" presId="urn:microsoft.com/office/officeart/2005/8/layout/pyramid1"/>
    <dgm:cxn modelId="{54EC6D84-6F5A-4A25-86B1-CA1D43B17DD9}" type="presOf" srcId="{27110D08-14B2-49FA-A8C8-D055C1E25075}" destId="{F7FA2313-7D6E-464B-8318-2F4F85E25154}" srcOrd="0" destOrd="0" presId="urn:microsoft.com/office/officeart/2005/8/layout/pyramid1"/>
    <dgm:cxn modelId="{22C56F47-F06F-460C-A34C-8650663B48B8}" type="presOf" srcId="{EC5EAE1E-9856-4A98-9A6D-CACB7FA43082}" destId="{B0517191-8524-4077-8A55-B343B7994DDF}" srcOrd="1" destOrd="0" presId="urn:microsoft.com/office/officeart/2005/8/layout/pyramid1"/>
    <dgm:cxn modelId="{209BF4EB-0718-46E4-ADFC-19F9F3156CF2}" type="presOf" srcId="{A7F3F73B-5F9A-4943-9517-9C621D449218}" destId="{8A0E1539-AA6F-42E5-BE57-4ECCE4A6239D}" srcOrd="1" destOrd="0" presId="urn:microsoft.com/office/officeart/2005/8/layout/pyramid1"/>
    <dgm:cxn modelId="{B63B6929-ED82-4A12-95A1-537AB2835B45}" type="presOf" srcId="{A7F3F73B-5F9A-4943-9517-9C621D449218}" destId="{33CFBBF7-72AF-48B4-B526-5D5347CC7D53}" srcOrd="0" destOrd="0" presId="urn:microsoft.com/office/officeart/2005/8/layout/pyramid1"/>
    <dgm:cxn modelId="{C4E0324A-CAA1-415A-AEA6-E1E87903D8D7}" type="presOf" srcId="{EC5EAE1E-9856-4A98-9A6D-CACB7FA43082}" destId="{DD6117EB-0B95-4810-87C2-4194BFCCBC98}" srcOrd="0" destOrd="0" presId="urn:microsoft.com/office/officeart/2005/8/layout/pyramid1"/>
    <dgm:cxn modelId="{6762172A-F94F-4B77-8D5D-B9D67AE05400}" srcId="{27110D08-14B2-49FA-A8C8-D055C1E25075}" destId="{EC5EAE1E-9856-4A98-9A6D-CACB7FA43082}" srcOrd="2" destOrd="0" parTransId="{3EACB7D0-8532-4935-8491-7C5FC787F4EA}" sibTransId="{C1F8CDA9-8E70-4689-A886-75A04B92CE37}"/>
    <dgm:cxn modelId="{6B2869AB-4054-4C9A-98A9-D297686AE5D0}" type="presOf" srcId="{4DB99548-43B5-4108-8347-9F2236D819D8}" destId="{CD67F13F-9776-4D77-A544-C03C89ACA89B}" srcOrd="0" destOrd="0" presId="urn:microsoft.com/office/officeart/2005/8/layout/pyramid1"/>
    <dgm:cxn modelId="{3FD230BB-A0BE-4F3B-BC67-BA9DAEBEC622}" srcId="{27110D08-14B2-49FA-A8C8-D055C1E25075}" destId="{A7F3F73B-5F9A-4943-9517-9C621D449218}" srcOrd="0" destOrd="0" parTransId="{A85C816A-0866-4DC7-BF6F-82FE50175037}" sibTransId="{DD9F4FEA-EADE-46BF-81B6-0F5D862E356B}"/>
    <dgm:cxn modelId="{31AB037A-09F6-4803-842B-A187465917D8}" type="presParOf" srcId="{F7FA2313-7D6E-464B-8318-2F4F85E25154}" destId="{0890DA9D-356A-4D69-81B6-A270172BD95F}" srcOrd="0" destOrd="0" presId="urn:microsoft.com/office/officeart/2005/8/layout/pyramid1"/>
    <dgm:cxn modelId="{82959B39-D34A-403F-B233-7D959B3BEA77}" type="presParOf" srcId="{0890DA9D-356A-4D69-81B6-A270172BD95F}" destId="{33CFBBF7-72AF-48B4-B526-5D5347CC7D53}" srcOrd="0" destOrd="0" presId="urn:microsoft.com/office/officeart/2005/8/layout/pyramid1"/>
    <dgm:cxn modelId="{2A759F98-D86E-4A99-9A3F-BAC13DA3C1B5}" type="presParOf" srcId="{0890DA9D-356A-4D69-81B6-A270172BD95F}" destId="{8A0E1539-AA6F-42E5-BE57-4ECCE4A6239D}" srcOrd="1" destOrd="0" presId="urn:microsoft.com/office/officeart/2005/8/layout/pyramid1"/>
    <dgm:cxn modelId="{4C532F57-A760-4817-AB17-791A511E2987}" type="presParOf" srcId="{F7FA2313-7D6E-464B-8318-2F4F85E25154}" destId="{3F5F943C-78B1-40E0-B71F-5242CC2BE79F}" srcOrd="1" destOrd="0" presId="urn:microsoft.com/office/officeart/2005/8/layout/pyramid1"/>
    <dgm:cxn modelId="{7488F100-0E14-48DB-8FA1-F55988E8D6F0}" type="presParOf" srcId="{3F5F943C-78B1-40E0-B71F-5242CC2BE79F}" destId="{CD67F13F-9776-4D77-A544-C03C89ACA89B}" srcOrd="0" destOrd="0" presId="urn:microsoft.com/office/officeart/2005/8/layout/pyramid1"/>
    <dgm:cxn modelId="{08561A4A-BD67-43C0-A015-90933858575C}" type="presParOf" srcId="{3F5F943C-78B1-40E0-B71F-5242CC2BE79F}" destId="{B571C98A-91AB-4726-9CC3-A4EECE3E7BE3}" srcOrd="1" destOrd="0" presId="urn:microsoft.com/office/officeart/2005/8/layout/pyramid1"/>
    <dgm:cxn modelId="{3EF5F694-F6CF-467A-A1A3-608AD678F596}" type="presParOf" srcId="{F7FA2313-7D6E-464B-8318-2F4F85E25154}" destId="{98C9768C-28ED-4E94-8660-39E637F2F521}" srcOrd="2" destOrd="0" presId="urn:microsoft.com/office/officeart/2005/8/layout/pyramid1"/>
    <dgm:cxn modelId="{2726FD99-4652-4E96-9C3B-79DDF6B6C29E}" type="presParOf" srcId="{98C9768C-28ED-4E94-8660-39E637F2F521}" destId="{DD6117EB-0B95-4810-87C2-4194BFCCBC98}" srcOrd="0" destOrd="0" presId="urn:microsoft.com/office/officeart/2005/8/layout/pyramid1"/>
    <dgm:cxn modelId="{AC930E9F-DB9C-48F2-A5CE-895A35883046}" type="presParOf" srcId="{98C9768C-28ED-4E94-8660-39E637F2F521}" destId="{B0517191-8524-4077-8A55-B343B7994DD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FBBF7-72AF-48B4-B526-5D5347CC7D53}">
      <dsp:nvSpPr>
        <dsp:cNvPr id="0" name=""/>
        <dsp:cNvSpPr/>
      </dsp:nvSpPr>
      <dsp:spPr>
        <a:xfrm>
          <a:off x="2098101" y="0"/>
          <a:ext cx="2098101" cy="1488768"/>
        </a:xfrm>
        <a:prstGeom prst="trapezoid">
          <a:avLst>
            <a:gd name="adj" fmla="val 7046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b="1" kern="1200"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endParaRPr lang="en-US" sz="6500" b="1" kern="1200"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dsp:txBody>
      <dsp:txXfrm>
        <a:off x="2098101" y="0"/>
        <a:ext cx="2098101" cy="1488768"/>
      </dsp:txXfrm>
    </dsp:sp>
    <dsp:sp modelId="{CD67F13F-9776-4D77-A544-C03C89ACA89B}">
      <dsp:nvSpPr>
        <dsp:cNvPr id="0" name=""/>
        <dsp:cNvSpPr/>
      </dsp:nvSpPr>
      <dsp:spPr>
        <a:xfrm>
          <a:off x="1049050" y="1498579"/>
          <a:ext cx="4196202" cy="1488768"/>
        </a:xfrm>
        <a:prstGeom prst="trapezoid">
          <a:avLst>
            <a:gd name="adj" fmla="val 7046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b="1" kern="1200"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dsp:txBody>
      <dsp:txXfrm>
        <a:off x="1783386" y="1498579"/>
        <a:ext cx="2727531" cy="1488768"/>
      </dsp:txXfrm>
    </dsp:sp>
    <dsp:sp modelId="{DD6117EB-0B95-4810-87C2-4194BFCCBC98}">
      <dsp:nvSpPr>
        <dsp:cNvPr id="0" name=""/>
        <dsp:cNvSpPr/>
      </dsp:nvSpPr>
      <dsp:spPr>
        <a:xfrm>
          <a:off x="0" y="2977537"/>
          <a:ext cx="6294303" cy="1488768"/>
        </a:xfrm>
        <a:prstGeom prst="trapezoid">
          <a:avLst>
            <a:gd name="adj" fmla="val 7046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b="1" kern="1200" cap="none" spc="0" dirty="0">
            <a:ln w="12700">
              <a:solidFill>
                <a:schemeClr val="tx2">
                  <a:lumMod val="75000"/>
                </a:schemeClr>
              </a:solidFill>
              <a:prstDash val="solid"/>
            </a:ln>
            <a:solidFill>
              <a:schemeClr val="accent6">
                <a:lumMod val="20000"/>
                <a:lumOff val="80000"/>
              </a:schemeClr>
            </a:solidFill>
            <a:effectLst>
              <a:outerShdw dist="38100" dir="2640000" algn="bl" rotWithShape="0">
                <a:schemeClr val="tx2">
                  <a:lumMod val="75000"/>
                </a:schemeClr>
              </a:outerShdw>
            </a:effectLst>
          </a:endParaRPr>
        </a:p>
      </dsp:txBody>
      <dsp:txXfrm>
        <a:off x="1101503" y="2977537"/>
        <a:ext cx="4091297" cy="148876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33B18-3AEA-4197-89BF-3475701A6322}" type="datetimeFigureOut">
              <a:rPr lang="en-US" smtClean="0"/>
              <a:t>10/4/2019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B6421-09E6-4339-BED3-0B0D9E4CF4E2}" type="slidenum">
              <a:rPr lang="en-US" smtClean="0"/>
              <a:t>‹#›</a:t>
            </a:fld>
            <a:endParaRPr lang="en-US"/>
          </a:p>
        </p:txBody>
      </p:sp>
    </p:spTree>
    <p:extLst>
      <p:ext uri="{BB962C8B-B14F-4D97-AF65-F5344CB8AC3E}">
        <p14:creationId xmlns:p14="http://schemas.microsoft.com/office/powerpoint/2010/main" val="103233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omputersciencezone.org/technology-job-ga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a:t>
            </a:r>
            <a:r>
              <a:rPr lang="en-US" baseline="0" dirty="0" smtClean="0"/>
              <a:t> yet, c</a:t>
            </a:r>
            <a:r>
              <a:rPr lang="en-US" dirty="0" smtClean="0"/>
              <a:t>ompanies are struggling</a:t>
            </a:r>
            <a:r>
              <a:rPr lang="en-US" baseline="0" dirty="0" smtClean="0"/>
              <a:t> to find many candidates that are actually qualified to fill those entry-level tech jobs. These jobs pay a lot of money. So why aren’t they drowning in qualified applications?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the problem we wanted to learn more about as a team.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tech field is projected to grow by 12.7% in the next 10 years and we believe this number to be very conservative.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Some</a:t>
            </a:r>
            <a:r>
              <a:rPr lang="en-US" baseline="0" dirty="0" smtClean="0"/>
              <a:t> high-demand tech jobs currently in high demand: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Clinical Engineering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3d Printing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Cloud Solutions architect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Data Scientists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3B6421-09E6-4339-BED3-0B0D9E4CF4E2}" type="slidenum">
              <a:rPr lang="en-US" smtClean="0"/>
              <a:t>2</a:t>
            </a:fld>
            <a:endParaRPr lang="en-US"/>
          </a:p>
        </p:txBody>
      </p:sp>
    </p:spTree>
    <p:extLst>
      <p:ext uri="{BB962C8B-B14F-4D97-AF65-F5344CB8AC3E}">
        <p14:creationId xmlns:p14="http://schemas.microsoft.com/office/powerpoint/2010/main" val="60214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where does MHTA fit in with all of this? We believe </a:t>
            </a:r>
            <a:r>
              <a:rPr lang="en-US" dirty="0" smtClean="0"/>
              <a:t>MHTA should provide a way to compile</a:t>
            </a:r>
            <a:r>
              <a:rPr lang="en-US" baseline="0" dirty="0" smtClean="0"/>
              <a:t> the information into a </a:t>
            </a:r>
            <a:r>
              <a:rPr lang="en-US" b="1" baseline="0" dirty="0" smtClean="0"/>
              <a:t>searchable database </a:t>
            </a:r>
            <a:r>
              <a:rPr lang="en-US" baseline="0" dirty="0" smtClean="0"/>
              <a:t>and create </a:t>
            </a:r>
            <a:r>
              <a:rPr lang="en-US" b="1" baseline="0" dirty="0" smtClean="0"/>
              <a:t>a resource library </a:t>
            </a:r>
            <a:r>
              <a:rPr lang="en-US" baseline="0" dirty="0" smtClean="0"/>
              <a:t>for member organizations. To ensure their </a:t>
            </a:r>
            <a:r>
              <a:rPr lang="en-US" b="1" baseline="0" dirty="0" smtClean="0"/>
              <a:t>dollars align </a:t>
            </a:r>
            <a:r>
              <a:rPr lang="en-US" baseline="0" dirty="0" smtClean="0"/>
              <a:t>with their goals.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a </a:t>
            </a:r>
            <a:r>
              <a:rPr lang="en-US" b="1" baseline="0" dirty="0" smtClean="0"/>
              <a:t>low cost and low resource, yet very high value </a:t>
            </a:r>
            <a:r>
              <a:rPr lang="en-US" baseline="0" dirty="0" smtClean="0"/>
              <a:t>proposition. It would allow member organizations to collaborate and grow the applicant pool by maximizing on the efforts they already put into a variety of programs and community development initiatives to benefit everyone.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This is just a start. </a:t>
            </a:r>
            <a:r>
              <a:rPr lang="en-US" baseline="0" dirty="0" smtClean="0"/>
              <a:t>Our pyramid structure allows our member organization to target specific groups more accurately through a variety of initiatives to bring the applicants and the employers together where it makes sense for them and their organization’s needs. </a:t>
            </a:r>
            <a:endParaRPr lang="en-US" dirty="0" smtClean="0"/>
          </a:p>
          <a:p>
            <a:endParaRPr lang="en-US" dirty="0" smtClean="0"/>
          </a:p>
          <a:p>
            <a:endParaRPr lang="en-US" dirty="0" smtClean="0"/>
          </a:p>
          <a:p>
            <a:r>
              <a:rPr lang="en-US" dirty="0" smtClean="0"/>
              <a:t>Some obvious benefits to everyone</a:t>
            </a:r>
            <a:r>
              <a:rPr lang="en-US" baseline="0" dirty="0" smtClean="0"/>
              <a:t> to bring it back to slide 8:</a:t>
            </a:r>
            <a:endParaRPr lang="en-US" dirty="0" smtClean="0"/>
          </a:p>
          <a:p>
            <a:endParaRPr lang="en-US" dirty="0" smtClean="0"/>
          </a:p>
          <a:p>
            <a:pPr marL="171450" indent="-171450">
              <a:buFont typeface="Arial" panose="020B0604020202020204" pitchFamily="34" charset="0"/>
              <a:buChar char="•"/>
            </a:pPr>
            <a:r>
              <a:rPr lang="en-US" dirty="0" smtClean="0"/>
              <a:t>Decrease in Hiring Costs</a:t>
            </a:r>
          </a:p>
          <a:p>
            <a:pPr marL="171450" indent="-171450">
              <a:buFont typeface="Arial" panose="020B0604020202020204" pitchFamily="34" charset="0"/>
              <a:buChar char="•"/>
            </a:pPr>
            <a:r>
              <a:rPr lang="en-US" dirty="0" smtClean="0"/>
              <a:t>Increase Revenue</a:t>
            </a:r>
          </a:p>
          <a:p>
            <a:pPr marL="171450" indent="-171450">
              <a:buFont typeface="Arial" panose="020B0604020202020204" pitchFamily="34" charset="0"/>
              <a:buChar char="•"/>
            </a:pPr>
            <a:r>
              <a:rPr lang="en-US" dirty="0" smtClean="0"/>
              <a:t>Targeted Training and Skillset</a:t>
            </a:r>
          </a:p>
          <a:p>
            <a:pPr marL="171450" indent="-171450">
              <a:buFont typeface="Arial" panose="020B0604020202020204" pitchFamily="34" charset="0"/>
              <a:buChar char="•"/>
            </a:pPr>
            <a:r>
              <a:rPr lang="en-US" dirty="0" smtClean="0"/>
              <a:t>Use the Pyramid to connect employees to the right organizations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83B6421-09E6-4339-BED3-0B0D9E4CF4E2}" type="slidenum">
              <a:rPr lang="en-US" smtClean="0"/>
              <a:t>11</a:t>
            </a:fld>
            <a:endParaRPr lang="en-US"/>
          </a:p>
        </p:txBody>
      </p:sp>
    </p:spTree>
    <p:extLst>
      <p:ext uri="{BB962C8B-B14F-4D97-AF65-F5344CB8AC3E}">
        <p14:creationId xmlns:p14="http://schemas.microsoft.com/office/powerpoint/2010/main" val="3716191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B6421-09E6-4339-BED3-0B0D9E4CF4E2}" type="slidenum">
              <a:rPr lang="en-US" smtClean="0"/>
              <a:t>12</a:t>
            </a:fld>
            <a:endParaRPr lang="en-US"/>
          </a:p>
        </p:txBody>
      </p:sp>
    </p:spTree>
    <p:extLst>
      <p:ext uri="{BB962C8B-B14F-4D97-AF65-F5344CB8AC3E}">
        <p14:creationId xmlns:p14="http://schemas.microsoft.com/office/powerpoint/2010/main" val="2006524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B6421-09E6-4339-BED3-0B0D9E4CF4E2}" type="slidenum">
              <a:rPr lang="en-US" smtClean="0"/>
              <a:t>3</a:t>
            </a:fld>
            <a:endParaRPr lang="en-US"/>
          </a:p>
        </p:txBody>
      </p:sp>
    </p:spTree>
    <p:extLst>
      <p:ext uri="{BB962C8B-B14F-4D97-AF65-F5344CB8AC3E}">
        <p14:creationId xmlns:p14="http://schemas.microsoft.com/office/powerpoint/2010/main" val="4236748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B6421-09E6-4339-BED3-0B0D9E4CF4E2}" type="slidenum">
              <a:rPr lang="en-US" smtClean="0"/>
              <a:t>4</a:t>
            </a:fld>
            <a:endParaRPr lang="en-US"/>
          </a:p>
        </p:txBody>
      </p:sp>
    </p:spTree>
    <p:extLst>
      <p:ext uri="{BB962C8B-B14F-4D97-AF65-F5344CB8AC3E}">
        <p14:creationId xmlns:p14="http://schemas.microsoft.com/office/powerpoint/2010/main" val="808355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There</a:t>
            </a:r>
            <a:r>
              <a:rPr lang="en-US" sz="1200" b="0" i="0" kern="1200" baseline="0" dirty="0" smtClean="0">
                <a:solidFill>
                  <a:schemeClr val="tx1"/>
                </a:solidFill>
                <a:effectLst/>
                <a:latin typeface="+mn-lt"/>
                <a:ea typeface="+mn-ea"/>
                <a:cs typeface="+mn-cs"/>
              </a:rPr>
              <a:t> is a huge supply gap for many jobs in the tech fields. For example,</a:t>
            </a:r>
            <a:r>
              <a:rPr lang="en-US" sz="1200" b="0" i="0" kern="1200" dirty="0" smtClean="0">
                <a:solidFill>
                  <a:schemeClr val="tx1"/>
                </a:solidFill>
                <a:effectLst/>
                <a:latin typeface="+mn-lt"/>
                <a:ea typeface="+mn-ea"/>
                <a:cs typeface="+mn-cs"/>
              </a:rPr>
              <a:t> software architect job postings meet only 29.4% of the employer demand and dev ops job postings meet only 39.6%. Data</a:t>
            </a:r>
            <a:r>
              <a:rPr lang="en-US" sz="1200" b="0" i="0" kern="1200" baseline="0" dirty="0" smtClean="0">
                <a:solidFill>
                  <a:schemeClr val="tx1"/>
                </a:solidFill>
                <a:effectLst/>
                <a:latin typeface="+mn-lt"/>
                <a:ea typeface="+mn-ea"/>
                <a:cs typeface="+mn-cs"/>
              </a:rPr>
              <a:t> analyst jobs are projected to have over a million open positions by 2022. In fact, IBM believes that even by 2020 28% of all tech / digital jobs will be around data science. </a:t>
            </a: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you can already</a:t>
            </a:r>
            <a:r>
              <a:rPr lang="en-US" baseline="0" dirty="0" smtClean="0"/>
              <a:t> see, this </a:t>
            </a:r>
            <a:r>
              <a:rPr lang="en-US" dirty="0" smtClean="0"/>
              <a:t>problem</a:t>
            </a:r>
            <a:r>
              <a:rPr lang="en-US" baseline="0" dirty="0" smtClean="0"/>
              <a:t> is further worsened by the quickly changing mix of demand for specific tech jobs as many fields are quickly emerging and the academic world struggles to keep up with the pace. </a:t>
            </a:r>
            <a:endParaRPr lang="en-US" dirty="0" smtClean="0"/>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Above Survey methodology</a:t>
            </a:r>
            <a:r>
              <a:rPr lang="en-US" dirty="0" smtClean="0"/>
              <a:t/>
            </a:r>
            <a:br>
              <a:rPr lang="en-US" dirty="0" smtClean="0"/>
            </a:br>
            <a:r>
              <a:rPr lang="en-US" sz="1200" b="0" i="0" kern="1200" dirty="0" smtClean="0">
                <a:solidFill>
                  <a:schemeClr val="tx1"/>
                </a:solidFill>
                <a:effectLst/>
                <a:latin typeface="+mn-lt"/>
                <a:ea typeface="+mn-ea"/>
                <a:cs typeface="+mn-cs"/>
              </a:rPr>
              <a:t>Indeed conducted a national U.S. survey with Census-wide of 1009 employers involved in HR and including hiring managers and tech recruiters. Responses were gathered from October 27 to November 1, 2016.</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3B6421-09E6-4339-BED3-0B0D9E4CF4E2}" type="slidenum">
              <a:rPr lang="en-US" smtClean="0"/>
              <a:t>5</a:t>
            </a:fld>
            <a:endParaRPr lang="en-US"/>
          </a:p>
        </p:txBody>
      </p:sp>
    </p:spTree>
    <p:extLst>
      <p:ext uri="{BB962C8B-B14F-4D97-AF65-F5344CB8AC3E}">
        <p14:creationId xmlns:p14="http://schemas.microsoft.com/office/powerpoint/2010/main" val="3186422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Telling</a:t>
            </a:r>
            <a:r>
              <a:rPr lang="en-US" b="1" baseline="0" dirty="0" smtClean="0"/>
              <a:t> the story: </a:t>
            </a:r>
            <a:r>
              <a:rPr lang="en-US" b="1" dirty="0" smtClean="0"/>
              <a:t>Why are these potential hires / students going into the “system” not getting the jobs that exist on the other side.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graphic talks about the current situation</a:t>
            </a:r>
            <a:r>
              <a:rPr lang="en-US" baseline="0" dirty="0" smtClean="0"/>
              <a:t> on the academic side. In short, we do not have enough students even filling the classrooms to counteract the projected gap in computing jobs either, which is just a sub-group of all tech jobs currently emerging on the market. Yet, the average salaries for these jobs are topping the market.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dirty="0" smtClean="0">
                <a:hlinkClick r:id="rId3"/>
              </a:rPr>
              <a:t>https://www.computersciencezone.org/technology-job-gap/</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783B6421-09E6-4339-BED3-0B0D9E4CF4E2}" type="slidenum">
              <a:rPr lang="en-US" smtClean="0"/>
              <a:t>6</a:t>
            </a:fld>
            <a:endParaRPr lang="en-US"/>
          </a:p>
        </p:txBody>
      </p:sp>
    </p:spTree>
    <p:extLst>
      <p:ext uri="{BB962C8B-B14F-4D97-AF65-F5344CB8AC3E}">
        <p14:creationId xmlns:p14="http://schemas.microsoft.com/office/powerpoint/2010/main" val="2389514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a:t>
            </a:r>
            <a:r>
              <a:rPr lang="en-US" sz="1200" b="0" i="0" kern="1200" baseline="0" dirty="0" smtClean="0">
                <a:solidFill>
                  <a:schemeClr val="tx1"/>
                </a:solidFill>
                <a:effectLst/>
                <a:latin typeface="+mn-lt"/>
                <a:ea typeface="+mn-ea"/>
                <a:cs typeface="+mn-cs"/>
              </a:rPr>
              <a:t> w</a:t>
            </a:r>
            <a:r>
              <a:rPr lang="en-US" sz="1200" b="0" i="0" kern="1200" dirty="0" smtClean="0">
                <a:solidFill>
                  <a:schemeClr val="tx1"/>
                </a:solidFill>
                <a:effectLst/>
                <a:latin typeface="+mn-lt"/>
                <a:ea typeface="+mn-ea"/>
                <a:cs typeface="+mn-cs"/>
              </a:rPr>
              <a:t>hat is happening to our applicants? They</a:t>
            </a:r>
            <a:r>
              <a:rPr lang="en-US" sz="1200" b="0" i="0" kern="1200" baseline="0" dirty="0" smtClean="0">
                <a:solidFill>
                  <a:schemeClr val="tx1"/>
                </a:solidFill>
                <a:effectLst/>
                <a:latin typeface="+mn-lt"/>
                <a:ea typeface="+mn-ea"/>
                <a:cs typeface="+mn-cs"/>
              </a:rPr>
              <a:t> are going through their own struggles as they are trying to navigate a path to a rewarding tech career. Some of their questions might be highlighted in the slide above but this is just a tiny sample. </a:t>
            </a:r>
          </a:p>
          <a:p>
            <a:endParaRPr lang="en-US" dirty="0"/>
          </a:p>
        </p:txBody>
      </p:sp>
      <p:sp>
        <p:nvSpPr>
          <p:cNvPr id="4" name="Slide Number Placeholder 3"/>
          <p:cNvSpPr>
            <a:spLocks noGrp="1"/>
          </p:cNvSpPr>
          <p:nvPr>
            <p:ph type="sldNum" sz="quarter" idx="10"/>
          </p:nvPr>
        </p:nvSpPr>
        <p:spPr/>
        <p:txBody>
          <a:bodyPr/>
          <a:lstStyle/>
          <a:p>
            <a:fld id="{783B6421-09E6-4339-BED3-0B0D9E4CF4E2}" type="slidenum">
              <a:rPr lang="en-US" smtClean="0"/>
              <a:t>7</a:t>
            </a:fld>
            <a:endParaRPr lang="en-US"/>
          </a:p>
        </p:txBody>
      </p:sp>
    </p:spTree>
    <p:extLst>
      <p:ext uri="{BB962C8B-B14F-4D97-AF65-F5344CB8AC3E}">
        <p14:creationId xmlns:p14="http://schemas.microsoft.com/office/powerpoint/2010/main" val="372028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Companies throughout the industry are feeling the pressure as the inability to timely hire tech talent ultimately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affects their bottom line. Beyond keeping the business from moving into new markets and growing revenue, organizations are struggling to maintain their current advantages.</a:t>
            </a:r>
          </a:p>
          <a:p>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dirty="0" smtClean="0"/>
              <a:t>Just</a:t>
            </a:r>
            <a:r>
              <a:rPr lang="en-US" baseline="0" dirty="0" smtClean="0"/>
              <a:t> to highlight a few of these:</a:t>
            </a:r>
            <a:endParaRPr lang="en-US" dirty="0" smtClean="0"/>
          </a:p>
          <a:p>
            <a:pPr marL="171450" indent="-171450">
              <a:buFont typeface="Arial" panose="020B0604020202020204" pitchFamily="34" charset="0"/>
              <a:buChar char="•"/>
            </a:pPr>
            <a:r>
              <a:rPr lang="en-US" dirty="0" smtClean="0"/>
              <a:t>Unplanned training dollars – </a:t>
            </a:r>
            <a:r>
              <a:rPr lang="en-US" sz="1200" b="0" i="0" kern="1200" dirty="0" smtClean="0">
                <a:solidFill>
                  <a:schemeClr val="tx1"/>
                </a:solidFill>
                <a:effectLst/>
                <a:latin typeface="+mn-lt"/>
                <a:ea typeface="+mn-ea"/>
                <a:cs typeface="+mn-cs"/>
              </a:rPr>
              <a:t>Over half </a:t>
            </a:r>
            <a:r>
              <a:rPr lang="en-US" sz="1200" b="1" i="0" kern="1200" dirty="0" smtClean="0">
                <a:solidFill>
                  <a:schemeClr val="tx1"/>
                </a:solidFill>
                <a:effectLst/>
                <a:latin typeface="+mn-lt"/>
                <a:ea typeface="+mn-ea"/>
                <a:cs typeface="+mn-cs"/>
              </a:rPr>
              <a:t>(53%) </a:t>
            </a:r>
            <a:r>
              <a:rPr lang="en-US" sz="1200" b="0" i="0" kern="1200" dirty="0" smtClean="0">
                <a:solidFill>
                  <a:schemeClr val="tx1"/>
                </a:solidFill>
                <a:effectLst/>
                <a:latin typeface="+mn-lt"/>
                <a:ea typeface="+mn-ea"/>
                <a:cs typeface="+mn-cs"/>
              </a:rPr>
              <a:t>of respondents have hired tech talent despite candidates not meeting the job description requirements.</a:t>
            </a:r>
            <a:endParaRPr lang="en-US" dirty="0" smtClean="0"/>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Employee</a:t>
            </a:r>
            <a:r>
              <a:rPr lang="en-US" sz="1200" b="0" i="0" kern="1200" baseline="0" dirty="0" smtClean="0">
                <a:solidFill>
                  <a:schemeClr val="tx1"/>
                </a:solidFill>
                <a:effectLst/>
                <a:latin typeface="+mn-lt"/>
                <a:ea typeface="+mn-ea"/>
                <a:cs typeface="+mn-cs"/>
              </a:rPr>
              <a:t> turnover – </a:t>
            </a:r>
            <a:r>
              <a:rPr lang="en-US" sz="1200" b="0" i="0" kern="1200" dirty="0" smtClean="0">
                <a:solidFill>
                  <a:schemeClr val="tx1"/>
                </a:solidFill>
                <a:effectLst/>
                <a:latin typeface="+mn-lt"/>
                <a:ea typeface="+mn-ea"/>
                <a:cs typeface="+mn-cs"/>
              </a:rPr>
              <a:t>Over a third of respondents we surveyed </a:t>
            </a:r>
            <a:r>
              <a:rPr lang="en-US" sz="1200" b="1" i="0" kern="1200" dirty="0" smtClean="0">
                <a:solidFill>
                  <a:schemeClr val="tx1"/>
                </a:solidFill>
                <a:effectLst/>
                <a:latin typeface="+mn-lt"/>
                <a:ea typeface="+mn-ea"/>
                <a:cs typeface="+mn-cs"/>
              </a:rPr>
              <a:t>(36%) </a:t>
            </a:r>
            <a:r>
              <a:rPr lang="en-US" sz="1200" b="0" i="0" kern="1200" dirty="0" smtClean="0">
                <a:solidFill>
                  <a:schemeClr val="tx1"/>
                </a:solidFill>
                <a:effectLst/>
                <a:latin typeface="+mn-lt"/>
                <a:ea typeface="+mn-ea"/>
                <a:cs typeface="+mn-cs"/>
              </a:rPr>
              <a:t>said the lack of timely hiring has caused burnout in existing employees and affected their businesses.</a:t>
            </a: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0" i="0" kern="1200" dirty="0" smtClean="0">
                <a:solidFill>
                  <a:schemeClr val="tx1"/>
                </a:solidFill>
                <a:effectLst/>
                <a:latin typeface="+mn-lt"/>
                <a:ea typeface="+mn-ea"/>
                <a:cs typeface="+mn-cs"/>
              </a:rPr>
              <a:t>Clearly, there is a mismatch</a:t>
            </a:r>
            <a:r>
              <a:rPr lang="en-US" sz="1200" b="0" i="0" kern="1200" baseline="0" dirty="0" smtClean="0">
                <a:solidFill>
                  <a:schemeClr val="tx1"/>
                </a:solidFill>
                <a:effectLst/>
                <a:latin typeface="+mn-lt"/>
                <a:ea typeface="+mn-ea"/>
                <a:cs typeface="+mn-cs"/>
              </a:rPr>
              <a:t> somewhere. We have mostly willing hires who want to enter this job market, but either don’t know how or don’t know what specific jobs are waiting for them out there and how to prepare for them. We also have willing employees who are offering great career prospects to applicants who may qualify. But both of these parties have a hard time finding each other. So how do we propose to solve this problem? This is NOT another job board proposal. We do not need another job board. The industry does NOT need another job board. The state does NOT need another job board. </a:t>
            </a:r>
          </a:p>
          <a:p>
            <a:pPr marL="0"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783B6421-09E6-4339-BED3-0B0D9E4CF4E2}" type="slidenum">
              <a:rPr lang="en-US" smtClean="0"/>
              <a:t>8</a:t>
            </a:fld>
            <a:endParaRPr lang="en-US"/>
          </a:p>
        </p:txBody>
      </p:sp>
    </p:spTree>
    <p:extLst>
      <p:ext uri="{BB962C8B-B14F-4D97-AF65-F5344CB8AC3E}">
        <p14:creationId xmlns:p14="http://schemas.microsoft.com/office/powerpoint/2010/main" val="4263999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we need is a way to</a:t>
            </a:r>
            <a:r>
              <a:rPr lang="en-US" baseline="0" dirty="0" smtClean="0"/>
              <a:t> bring them together in a meaningful 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identified </a:t>
            </a:r>
            <a:r>
              <a:rPr lang="en-US" b="1" dirty="0" smtClean="0"/>
              <a:t>three segments </a:t>
            </a:r>
            <a:r>
              <a:rPr lang="en-US" dirty="0" smtClean="0"/>
              <a:t>that each</a:t>
            </a:r>
            <a:r>
              <a:rPr lang="en-US" baseline="0" dirty="0" smtClean="0"/>
              <a:t> require a </a:t>
            </a:r>
            <a:r>
              <a:rPr lang="en-US" b="1" baseline="0" dirty="0" smtClean="0"/>
              <a:t>unique approach </a:t>
            </a:r>
            <a:r>
              <a:rPr lang="en-US" baseline="0" dirty="0" smtClean="0"/>
              <a:t>to </a:t>
            </a:r>
            <a:r>
              <a:rPr lang="en-US" b="1" baseline="0" dirty="0" smtClean="0"/>
              <a:t>attract them, develop them, and ultimately get them hirable </a:t>
            </a:r>
            <a:r>
              <a:rPr lang="en-US" baseline="0" dirty="0" smtClean="0"/>
              <a:t>into jobs that are in demand.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Inspire</a:t>
            </a:r>
            <a:r>
              <a:rPr lang="en-US" baseline="0" dirty="0" smtClean="0"/>
              <a:t> the youth and other populations through various outreach programs.</a:t>
            </a: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Develop </a:t>
            </a:r>
            <a:r>
              <a:rPr lang="en-US" baseline="0" dirty="0" smtClean="0"/>
              <a:t>the future workforce by providing experience and training that will position them to shine as they enter the employment pool.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Connect </a:t>
            </a:r>
            <a:r>
              <a:rPr lang="en-US" baseline="0" dirty="0" smtClean="0"/>
              <a:t>the qualified applicants that are already there who may not be aware of your business or career opportunities.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a:t>
            </a:r>
            <a:r>
              <a:rPr lang="en-US" b="1" baseline="0" dirty="0" smtClean="0"/>
              <a:t>pyramid approach</a:t>
            </a:r>
            <a:r>
              <a:rPr lang="en-US" baseline="0" dirty="0" smtClean="0"/>
              <a:t> provides a targeted framework and a systemic way to address the struggles of each one of these segments in ways that are meaningful to them. It would behoove us to approach these groups differently. Companies know they need to invest but their methods are </a:t>
            </a:r>
            <a:r>
              <a:rPr lang="en-US" baseline="0" dirty="0" err="1" smtClean="0"/>
              <a:t>siloed</a:t>
            </a:r>
            <a:r>
              <a:rPr lang="en-US" baseline="0" dirty="0" smtClean="0"/>
              <a:t> and there’s no venue to share successes. We know </a:t>
            </a:r>
            <a:r>
              <a:rPr lang="en-US" b="1" baseline="0" dirty="0" smtClean="0"/>
              <a:t>these methods work </a:t>
            </a:r>
            <a:r>
              <a:rPr lang="en-US" baseline="0" dirty="0" smtClean="0"/>
              <a:t>already! What would happen if we </a:t>
            </a:r>
            <a:r>
              <a:rPr lang="en-US" b="1" baseline="0" dirty="0" smtClean="0"/>
              <a:t>pull all our efforts together </a:t>
            </a:r>
            <a:r>
              <a:rPr lang="en-US" baseline="0" dirty="0" smtClean="0"/>
              <a:t>and learn from 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 that note, we would like to provide to you one of many examples of a successful </a:t>
            </a:r>
            <a:r>
              <a:rPr lang="en-US" b="1" baseline="0" dirty="0" smtClean="0"/>
              <a:t>Develop</a:t>
            </a:r>
            <a:r>
              <a:rPr lang="en-US" baseline="0" dirty="0" smtClean="0"/>
              <a:t> initiatives.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83B6421-09E6-4339-BED3-0B0D9E4CF4E2}" type="slidenum">
              <a:rPr lang="en-US" smtClean="0"/>
              <a:t>9</a:t>
            </a:fld>
            <a:endParaRPr lang="en-US"/>
          </a:p>
        </p:txBody>
      </p:sp>
    </p:spTree>
    <p:extLst>
      <p:ext uri="{BB962C8B-B14F-4D97-AF65-F5344CB8AC3E}">
        <p14:creationId xmlns:p14="http://schemas.microsoft.com/office/powerpoint/2010/main" val="619696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Pipeline – creating IT futures – 0.5M open jobs, 8 week boot camp -&gt; intern to FTE, 20 hired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Handing out the papers as Becky</a:t>
            </a:r>
            <a:r>
              <a:rPr lang="en-US" b="1" baseline="0" dirty="0" smtClean="0"/>
              <a:t> is talking.</a:t>
            </a:r>
            <a:endParaRPr lang="en-US" b="1" dirty="0" smtClean="0"/>
          </a:p>
          <a:p>
            <a:endParaRPr lang="en-US" dirty="0"/>
          </a:p>
        </p:txBody>
      </p:sp>
      <p:sp>
        <p:nvSpPr>
          <p:cNvPr id="4" name="Slide Number Placeholder 3"/>
          <p:cNvSpPr>
            <a:spLocks noGrp="1"/>
          </p:cNvSpPr>
          <p:nvPr>
            <p:ph type="sldNum" sz="quarter" idx="10"/>
          </p:nvPr>
        </p:nvSpPr>
        <p:spPr/>
        <p:txBody>
          <a:bodyPr/>
          <a:lstStyle/>
          <a:p>
            <a:fld id="{783B6421-09E6-4339-BED3-0B0D9E4CF4E2}" type="slidenum">
              <a:rPr lang="en-US" smtClean="0"/>
              <a:t>10</a:t>
            </a:fld>
            <a:endParaRPr lang="en-US"/>
          </a:p>
        </p:txBody>
      </p:sp>
    </p:spTree>
    <p:extLst>
      <p:ext uri="{BB962C8B-B14F-4D97-AF65-F5344CB8AC3E}">
        <p14:creationId xmlns:p14="http://schemas.microsoft.com/office/powerpoint/2010/main" val="1614931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51FC2BF-B14D-49BA-A585-8D6FA6CF2946}" type="datetimeFigureOut">
              <a:rPr lang="en-US" smtClean="0"/>
              <a:t>10/4/2019</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C8C2764-3981-4404-B5ED-67E5AE35A209}" type="slidenum">
              <a:rPr lang="en-US" smtClean="0"/>
              <a:t>‹#›</a:t>
            </a:fld>
            <a:endParaRPr lang="en-US"/>
          </a:p>
        </p:txBody>
      </p:sp>
    </p:spTree>
    <p:extLst>
      <p:ext uri="{BB962C8B-B14F-4D97-AF65-F5344CB8AC3E}">
        <p14:creationId xmlns:p14="http://schemas.microsoft.com/office/powerpoint/2010/main" val="337517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FC2BF-B14D-49BA-A585-8D6FA6CF2946}"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C2764-3981-4404-B5ED-67E5AE35A209}" type="slidenum">
              <a:rPr lang="en-US" smtClean="0"/>
              <a:t>‹#›</a:t>
            </a:fld>
            <a:endParaRPr lang="en-US"/>
          </a:p>
        </p:txBody>
      </p:sp>
    </p:spTree>
    <p:extLst>
      <p:ext uri="{BB962C8B-B14F-4D97-AF65-F5344CB8AC3E}">
        <p14:creationId xmlns:p14="http://schemas.microsoft.com/office/powerpoint/2010/main" val="199306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51FC2BF-B14D-49BA-A585-8D6FA6CF2946}" type="datetimeFigureOut">
              <a:rPr lang="en-US" smtClean="0"/>
              <a:t>10/4/2019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C8C2764-3981-4404-B5ED-67E5AE35A209}" type="slidenum">
              <a:rPr lang="en-US" smtClean="0"/>
              <a:t>‹#›</a:t>
            </a:fld>
            <a:endParaRPr lang="en-US"/>
          </a:p>
        </p:txBody>
      </p:sp>
    </p:spTree>
    <p:extLst>
      <p:ext uri="{BB962C8B-B14F-4D97-AF65-F5344CB8AC3E}">
        <p14:creationId xmlns:p14="http://schemas.microsoft.com/office/powerpoint/2010/main" val="3528938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51FC2BF-B14D-49BA-A585-8D6FA6CF2946}" type="datetimeFigureOut">
              <a:rPr lang="en-US" smtClean="0"/>
              <a:t>10/4/2019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C8C2764-3981-4404-B5ED-67E5AE35A209}"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16449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51FC2BF-B14D-49BA-A585-8D6FA6CF2946}" type="datetimeFigureOut">
              <a:rPr lang="en-US" smtClean="0"/>
              <a:t>10/4/2019</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C8C2764-3981-4404-B5ED-67E5AE35A209}" type="slidenum">
              <a:rPr lang="en-US" smtClean="0"/>
              <a:t>‹#›</a:t>
            </a:fld>
            <a:endParaRPr lang="en-US"/>
          </a:p>
        </p:txBody>
      </p:sp>
    </p:spTree>
    <p:extLst>
      <p:ext uri="{BB962C8B-B14F-4D97-AF65-F5344CB8AC3E}">
        <p14:creationId xmlns:p14="http://schemas.microsoft.com/office/powerpoint/2010/main" val="3156589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51FC2BF-B14D-49BA-A585-8D6FA6CF2946}"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8C2764-3981-4404-B5ED-67E5AE35A209}" type="slidenum">
              <a:rPr lang="en-US" smtClean="0"/>
              <a:t>‹#›</a:t>
            </a:fld>
            <a:endParaRPr lang="en-US"/>
          </a:p>
        </p:txBody>
      </p:sp>
    </p:spTree>
    <p:extLst>
      <p:ext uri="{BB962C8B-B14F-4D97-AF65-F5344CB8AC3E}">
        <p14:creationId xmlns:p14="http://schemas.microsoft.com/office/powerpoint/2010/main" val="1342478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51FC2BF-B14D-49BA-A585-8D6FA6CF2946}"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8C2764-3981-4404-B5ED-67E5AE35A209}" type="slidenum">
              <a:rPr lang="en-US" smtClean="0"/>
              <a:t>‹#›</a:t>
            </a:fld>
            <a:endParaRPr lang="en-US"/>
          </a:p>
        </p:txBody>
      </p:sp>
    </p:spTree>
    <p:extLst>
      <p:ext uri="{BB962C8B-B14F-4D97-AF65-F5344CB8AC3E}">
        <p14:creationId xmlns:p14="http://schemas.microsoft.com/office/powerpoint/2010/main" val="1206654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1FC2BF-B14D-49BA-A585-8D6FA6CF2946}"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C2764-3981-4404-B5ED-67E5AE35A209}" type="slidenum">
              <a:rPr lang="en-US" smtClean="0"/>
              <a:t>‹#›</a:t>
            </a:fld>
            <a:endParaRPr lang="en-US"/>
          </a:p>
        </p:txBody>
      </p:sp>
    </p:spTree>
    <p:extLst>
      <p:ext uri="{BB962C8B-B14F-4D97-AF65-F5344CB8AC3E}">
        <p14:creationId xmlns:p14="http://schemas.microsoft.com/office/powerpoint/2010/main" val="74829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51FC2BF-B14D-49BA-A585-8D6FA6CF2946}" type="datetimeFigureOut">
              <a:rPr lang="en-US" smtClean="0"/>
              <a:t>10/4/2019</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C8C2764-3981-4404-B5ED-67E5AE35A209}" type="slidenum">
              <a:rPr lang="en-US" smtClean="0"/>
              <a:t>‹#›</a:t>
            </a:fld>
            <a:endParaRPr lang="en-US"/>
          </a:p>
        </p:txBody>
      </p:sp>
    </p:spTree>
    <p:extLst>
      <p:ext uri="{BB962C8B-B14F-4D97-AF65-F5344CB8AC3E}">
        <p14:creationId xmlns:p14="http://schemas.microsoft.com/office/powerpoint/2010/main" val="79868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1FC2BF-B14D-49BA-A585-8D6FA6CF2946}"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C2764-3981-4404-B5ED-67E5AE35A209}" type="slidenum">
              <a:rPr lang="en-US" smtClean="0"/>
              <a:t>‹#›</a:t>
            </a:fld>
            <a:endParaRPr lang="en-US"/>
          </a:p>
        </p:txBody>
      </p:sp>
    </p:spTree>
    <p:extLst>
      <p:ext uri="{BB962C8B-B14F-4D97-AF65-F5344CB8AC3E}">
        <p14:creationId xmlns:p14="http://schemas.microsoft.com/office/powerpoint/2010/main" val="28635156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51FC2BF-B14D-49BA-A585-8D6FA6CF2946}" type="datetimeFigureOut">
              <a:rPr lang="en-US" smtClean="0"/>
              <a:t>10/4/2019</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C8C2764-3981-4404-B5ED-67E5AE35A209}" type="slidenum">
              <a:rPr lang="en-US" smtClean="0"/>
              <a:t>‹#›</a:t>
            </a:fld>
            <a:endParaRPr lang="en-US"/>
          </a:p>
        </p:txBody>
      </p:sp>
    </p:spTree>
    <p:extLst>
      <p:ext uri="{BB962C8B-B14F-4D97-AF65-F5344CB8AC3E}">
        <p14:creationId xmlns:p14="http://schemas.microsoft.com/office/powerpoint/2010/main" val="2178322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1FC2BF-B14D-49BA-A585-8D6FA6CF2946}"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C2764-3981-4404-B5ED-67E5AE35A209}" type="slidenum">
              <a:rPr lang="en-US" smtClean="0"/>
              <a:t>‹#›</a:t>
            </a:fld>
            <a:endParaRPr lang="en-US"/>
          </a:p>
        </p:txBody>
      </p:sp>
    </p:spTree>
    <p:extLst>
      <p:ext uri="{BB962C8B-B14F-4D97-AF65-F5344CB8AC3E}">
        <p14:creationId xmlns:p14="http://schemas.microsoft.com/office/powerpoint/2010/main" val="4133288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1FC2BF-B14D-49BA-A585-8D6FA6CF2946}" type="datetimeFigureOut">
              <a:rPr lang="en-US" smtClean="0"/>
              <a:t>10/4/2019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8C2764-3981-4404-B5ED-67E5AE35A209}" type="slidenum">
              <a:rPr lang="en-US" smtClean="0"/>
              <a:t>‹#›</a:t>
            </a:fld>
            <a:endParaRPr lang="en-US"/>
          </a:p>
        </p:txBody>
      </p:sp>
    </p:spTree>
    <p:extLst>
      <p:ext uri="{BB962C8B-B14F-4D97-AF65-F5344CB8AC3E}">
        <p14:creationId xmlns:p14="http://schemas.microsoft.com/office/powerpoint/2010/main" val="3969982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1FC2BF-B14D-49BA-A585-8D6FA6CF2946}"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8C2764-3981-4404-B5ED-67E5AE35A209}" type="slidenum">
              <a:rPr lang="en-US" smtClean="0"/>
              <a:t>‹#›</a:t>
            </a:fld>
            <a:endParaRPr lang="en-US"/>
          </a:p>
        </p:txBody>
      </p:sp>
    </p:spTree>
    <p:extLst>
      <p:ext uri="{BB962C8B-B14F-4D97-AF65-F5344CB8AC3E}">
        <p14:creationId xmlns:p14="http://schemas.microsoft.com/office/powerpoint/2010/main" val="165108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FC2BF-B14D-49BA-A585-8D6FA6CF2946}" type="datetimeFigureOut">
              <a:rPr lang="en-US" smtClean="0"/>
              <a:t>10/4/2019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8C2764-3981-4404-B5ED-67E5AE35A209}" type="slidenum">
              <a:rPr lang="en-US" smtClean="0"/>
              <a:t>‹#›</a:t>
            </a:fld>
            <a:endParaRPr lang="en-US"/>
          </a:p>
        </p:txBody>
      </p:sp>
    </p:spTree>
    <p:extLst>
      <p:ext uri="{BB962C8B-B14F-4D97-AF65-F5344CB8AC3E}">
        <p14:creationId xmlns:p14="http://schemas.microsoft.com/office/powerpoint/2010/main" val="296359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FC2BF-B14D-49BA-A585-8D6FA6CF2946}"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C2764-3981-4404-B5ED-67E5AE35A209}" type="slidenum">
              <a:rPr lang="en-US" smtClean="0"/>
              <a:t>‹#›</a:t>
            </a:fld>
            <a:endParaRPr lang="en-US"/>
          </a:p>
        </p:txBody>
      </p:sp>
    </p:spTree>
    <p:extLst>
      <p:ext uri="{BB962C8B-B14F-4D97-AF65-F5344CB8AC3E}">
        <p14:creationId xmlns:p14="http://schemas.microsoft.com/office/powerpoint/2010/main" val="3400867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FC2BF-B14D-49BA-A585-8D6FA6CF2946}"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C2764-3981-4404-B5ED-67E5AE35A209}" type="slidenum">
              <a:rPr lang="en-US" smtClean="0"/>
              <a:t>‹#›</a:t>
            </a:fld>
            <a:endParaRPr lang="en-US"/>
          </a:p>
        </p:txBody>
      </p:sp>
    </p:spTree>
    <p:extLst>
      <p:ext uri="{BB962C8B-B14F-4D97-AF65-F5344CB8AC3E}">
        <p14:creationId xmlns:p14="http://schemas.microsoft.com/office/powerpoint/2010/main" val="1732276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1FC2BF-B14D-49BA-A585-8D6FA6CF2946}" type="datetimeFigureOut">
              <a:rPr lang="en-US" smtClean="0"/>
              <a:t>10/4/2019</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C8C2764-3981-4404-B5ED-67E5AE35A209}" type="slidenum">
              <a:rPr lang="en-US" smtClean="0"/>
              <a:t>‹#›</a:t>
            </a:fld>
            <a:endParaRPr lang="en-US"/>
          </a:p>
        </p:txBody>
      </p:sp>
    </p:spTree>
    <p:extLst>
      <p:ext uri="{BB962C8B-B14F-4D97-AF65-F5344CB8AC3E}">
        <p14:creationId xmlns:p14="http://schemas.microsoft.com/office/powerpoint/2010/main" val="1845520487"/>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jpeg"/><Relationship Id="rId4" Type="http://schemas.openxmlformats.org/officeDocument/2006/relationships/diagramLayout" Target="../diagrams/layout1.xml"/><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81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895600" y="762000"/>
            <a:ext cx="8610599" cy="1295400"/>
          </a:xfrm>
          <a:prstGeom prst="rect">
            <a:avLst/>
          </a:prstGeom>
        </p:spPr>
        <p:txBody>
          <a:bodyPr anchor="ct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sz="45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 real life success story</a:t>
            </a:r>
            <a:endParaRPr lang="en-US" sz="4500" dirty="0"/>
          </a:p>
        </p:txBody>
      </p:sp>
      <p:pic>
        <p:nvPicPr>
          <p:cNvPr id="15" name="BeckyOnl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9788" y="5957833"/>
            <a:ext cx="360391" cy="360391"/>
          </a:xfrm>
          <a:prstGeom prst="rect">
            <a:avLst/>
          </a:prstGeom>
        </p:spPr>
      </p:pic>
      <p:pic>
        <p:nvPicPr>
          <p:cNvPr id="16" name="Content Placeholder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789" y="2194371"/>
            <a:ext cx="1746250" cy="2619375"/>
          </a:xfrm>
          <a:prstGeom prst="rect">
            <a:avLst/>
          </a:prstGeom>
        </p:spPr>
      </p:pic>
      <p:sp>
        <p:nvSpPr>
          <p:cNvPr id="17" name="TextBox 16"/>
          <p:cNvSpPr txBox="1"/>
          <p:nvPr/>
        </p:nvSpPr>
        <p:spPr>
          <a:xfrm>
            <a:off x="738303" y="5009857"/>
            <a:ext cx="6848474" cy="861774"/>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500" b="1">
                <a:effectLst>
                  <a:outerShdw blurRad="38100" dist="38100" dir="2700000" algn="tl">
                    <a:srgbClr val="000000">
                      <a:alpha val="43137"/>
                    </a:srgbClr>
                  </a:outerShdw>
                </a:effectLst>
              </a:defRPr>
            </a:lvl1pPr>
          </a:lstStyle>
          <a:p>
            <a:pPr marL="0" indent="0">
              <a:buNone/>
            </a:pPr>
            <a:r>
              <a:rPr lang="en-US" dirty="0" smtClean="0">
                <a:solidFill>
                  <a:schemeClr val="accent6">
                    <a:lumMod val="50000"/>
                  </a:schemeClr>
                </a:solidFill>
              </a:rPr>
              <a:t>Becky Ryan </a:t>
            </a:r>
          </a:p>
          <a:p>
            <a:pPr marL="0" indent="0">
              <a:buNone/>
            </a:pPr>
            <a:r>
              <a:rPr lang="en-US" dirty="0" smtClean="0">
                <a:solidFill>
                  <a:schemeClr val="accent6">
                    <a:lumMod val="50000"/>
                  </a:schemeClr>
                </a:solidFill>
              </a:rPr>
              <a:t>HealthPartners | Director of Support Center</a:t>
            </a:r>
            <a:endParaRPr lang="en-US" dirty="0">
              <a:solidFill>
                <a:schemeClr val="accent6">
                  <a:lumMod val="50000"/>
                </a:schemeClr>
              </a:solidFill>
            </a:endParaRPr>
          </a:p>
        </p:txBody>
      </p:sp>
      <p:sp>
        <p:nvSpPr>
          <p:cNvPr id="18" name="TextBox 17"/>
          <p:cNvSpPr txBox="1"/>
          <p:nvPr/>
        </p:nvSpPr>
        <p:spPr>
          <a:xfrm>
            <a:off x="7212619" y="2961509"/>
            <a:ext cx="1615814" cy="477054"/>
          </a:xfrm>
          <a:prstGeom prst="rect">
            <a:avLst/>
          </a:prstGeom>
          <a:noFill/>
        </p:spPr>
        <p:txBody>
          <a:bodyPr wrap="square" rtlCol="0">
            <a:spAutoFit/>
          </a:bodyPr>
          <a:lstStyle/>
          <a:p>
            <a:r>
              <a:rPr lang="en-US" sz="2500" b="1" dirty="0" smtClean="0">
                <a:solidFill>
                  <a:schemeClr val="accent2">
                    <a:lumMod val="50000"/>
                  </a:schemeClr>
                </a:solidFill>
                <a:effectLst>
                  <a:outerShdw blurRad="38100" dist="38100" dir="2700000" algn="tl">
                    <a:srgbClr val="000000">
                      <a:alpha val="43137"/>
                    </a:srgbClr>
                  </a:outerShdw>
                </a:effectLst>
              </a:rPr>
              <a:t>Pipeline</a:t>
            </a:r>
            <a:endParaRPr lang="en-US" sz="2500" b="1" dirty="0">
              <a:solidFill>
                <a:schemeClr val="accent2">
                  <a:lumMod val="50000"/>
                </a:schemeClr>
              </a:solidFill>
              <a:effectLst>
                <a:outerShdw blurRad="38100" dist="38100" dir="2700000" algn="tl">
                  <a:srgbClr val="000000">
                    <a:alpha val="43137"/>
                  </a:srgbClr>
                </a:outerShdw>
              </a:effectLst>
            </a:endParaRPr>
          </a:p>
        </p:txBody>
      </p:sp>
      <p:sp>
        <p:nvSpPr>
          <p:cNvPr id="19" name="Rectangle 18"/>
          <p:cNvSpPr/>
          <p:nvPr/>
        </p:nvSpPr>
        <p:spPr>
          <a:xfrm>
            <a:off x="6910951" y="4123835"/>
            <a:ext cx="1351652" cy="477054"/>
          </a:xfrm>
          <a:prstGeom prst="rect">
            <a:avLst/>
          </a:prstGeom>
          <a:noFill/>
        </p:spPr>
        <p:txBody>
          <a:bodyPr wrap="square" rtlCol="0">
            <a:spAutoFit/>
          </a:bodyPr>
          <a:lstStyle/>
          <a:p>
            <a:pPr>
              <a:buFont typeface="Arial" panose="020B0604020202020204" pitchFamily="34" charset="0"/>
              <a:buNone/>
            </a:pPr>
            <a:r>
              <a:rPr lang="en-US" sz="2500" b="1" dirty="0">
                <a:solidFill>
                  <a:schemeClr val="accent6">
                    <a:lumMod val="50000"/>
                  </a:schemeClr>
                </a:solidFill>
                <a:effectLst>
                  <a:outerShdw blurRad="38100" dist="38100" dir="2700000" algn="tl">
                    <a:srgbClr val="000000">
                      <a:alpha val="43137"/>
                    </a:srgbClr>
                  </a:outerShdw>
                </a:effectLst>
              </a:rPr>
              <a:t>500,000</a:t>
            </a:r>
            <a:endParaRPr lang="en-US" sz="2500" b="1" dirty="0">
              <a:solidFill>
                <a:schemeClr val="accent6">
                  <a:lumMod val="50000"/>
                </a:schemeClr>
              </a:solidFill>
              <a:effectLst>
                <a:outerShdw blurRad="38100" dist="38100" dir="2700000" algn="tl">
                  <a:srgbClr val="000000">
                    <a:alpha val="43137"/>
                  </a:srgbClr>
                </a:outerShdw>
              </a:effectLst>
            </a:endParaRPr>
          </a:p>
        </p:txBody>
      </p:sp>
      <p:sp>
        <p:nvSpPr>
          <p:cNvPr id="20" name="TextBox 19"/>
          <p:cNvSpPr txBox="1"/>
          <p:nvPr/>
        </p:nvSpPr>
        <p:spPr>
          <a:xfrm>
            <a:off x="2895600" y="4123835"/>
            <a:ext cx="3167821" cy="477054"/>
          </a:xfrm>
          <a:prstGeom prst="rect">
            <a:avLst/>
          </a:prstGeom>
          <a:noFill/>
        </p:spPr>
        <p:txBody>
          <a:bodyPr wrap="square" rtlCol="0">
            <a:spAutoFit/>
          </a:bodyPr>
          <a:lstStyle>
            <a:defPPr>
              <a:defRPr lang="en-US"/>
            </a:defPPr>
            <a:lvl1pPr>
              <a:defRPr sz="2500" b="1">
                <a:solidFill>
                  <a:schemeClr val="accent2">
                    <a:lumMod val="50000"/>
                  </a:schemeClr>
                </a:solidFill>
                <a:effectLst>
                  <a:outerShdw blurRad="38100" dist="38100" dir="2700000" algn="tl">
                    <a:srgbClr val="000000">
                      <a:alpha val="43137"/>
                    </a:srgbClr>
                  </a:outerShdw>
                </a:effectLst>
              </a:defRPr>
            </a:lvl1pPr>
          </a:lstStyle>
          <a:p>
            <a:r>
              <a:rPr lang="en-US" dirty="0"/>
              <a:t>Creating IT Futures</a:t>
            </a:r>
            <a:endParaRPr lang="en-US" dirty="0"/>
          </a:p>
        </p:txBody>
      </p:sp>
      <p:sp>
        <p:nvSpPr>
          <p:cNvPr id="21" name="Rectangle 20"/>
          <p:cNvSpPr/>
          <p:nvPr/>
        </p:nvSpPr>
        <p:spPr>
          <a:xfrm>
            <a:off x="6222701" y="2402508"/>
            <a:ext cx="1691489" cy="477054"/>
          </a:xfrm>
          <a:prstGeom prst="rect">
            <a:avLst/>
          </a:prstGeom>
          <a:noFill/>
        </p:spPr>
        <p:txBody>
          <a:bodyPr wrap="square" rtlCol="0">
            <a:spAutoFit/>
          </a:bodyPr>
          <a:lstStyle/>
          <a:p>
            <a:pPr>
              <a:buFont typeface="Arial" panose="020B0604020202020204" pitchFamily="34" charset="0"/>
              <a:buNone/>
            </a:pPr>
            <a:r>
              <a:rPr lang="en-US" sz="2500" b="1" dirty="0">
                <a:solidFill>
                  <a:schemeClr val="accent6">
                    <a:lumMod val="50000"/>
                  </a:schemeClr>
                </a:solidFill>
                <a:effectLst>
                  <a:outerShdw blurRad="38100" dist="38100" dir="2700000" algn="tl">
                    <a:srgbClr val="000000">
                      <a:alpha val="43137"/>
                    </a:srgbClr>
                  </a:outerShdw>
                </a:effectLst>
              </a:rPr>
              <a:t>Partnered</a:t>
            </a:r>
            <a:endParaRPr lang="en-US" sz="2500" b="1" dirty="0">
              <a:solidFill>
                <a:schemeClr val="accent6">
                  <a:lumMod val="50000"/>
                </a:schemeClr>
              </a:solidFill>
              <a:effectLst>
                <a:outerShdw blurRad="38100" dist="38100" dir="2700000" algn="tl">
                  <a:srgbClr val="000000">
                    <a:alpha val="43137"/>
                  </a:srgbClr>
                </a:outerShdw>
              </a:effectLst>
            </a:endParaRPr>
          </a:p>
        </p:txBody>
      </p:sp>
      <p:sp>
        <p:nvSpPr>
          <p:cNvPr id="22" name="TextBox 21"/>
          <p:cNvSpPr txBox="1"/>
          <p:nvPr/>
        </p:nvSpPr>
        <p:spPr>
          <a:xfrm>
            <a:off x="8482681" y="2250420"/>
            <a:ext cx="3469219" cy="1077218"/>
          </a:xfrm>
          <a:prstGeom prst="rect">
            <a:avLst/>
          </a:prstGeom>
          <a:noFill/>
        </p:spPr>
        <p:txBody>
          <a:bodyPr wrap="none" lIns="91440" tIns="45720" rIns="91440" bIns="45720">
            <a:spAutoFit/>
          </a:bodyPr>
          <a:lstStyle>
            <a:defPPr>
              <a:defRPr lang="en-US"/>
            </a:defPPr>
            <a:lvl1pPr lvl="0">
              <a:defRPr sz="3600" b="1">
                <a:ln w="12700">
                  <a:solidFill>
                    <a:schemeClr val="tx2">
                      <a:lumMod val="75000"/>
                    </a:schemeClr>
                  </a:solidFill>
                  <a:prstDash val="solid"/>
                </a:ln>
                <a:solidFill>
                  <a:schemeClr val="accent2">
                    <a:lumMod val="20000"/>
                    <a:lumOff val="80000"/>
                  </a:schemeClr>
                </a:solidFill>
                <a:effectLst>
                  <a:outerShdw dist="38100" dir="2640000" algn="bl" rotWithShape="0">
                    <a:schemeClr val="tx2">
                      <a:lumMod val="75000"/>
                    </a:schemeClr>
                  </a:outerShdw>
                </a:effectLst>
              </a:defRPr>
            </a:lvl1pPr>
          </a:lstStyle>
          <a:p>
            <a:r>
              <a:rPr lang="en-US" sz="3200" dirty="0" smtClean="0"/>
              <a:t>Training Needed</a:t>
            </a:r>
          </a:p>
          <a:p>
            <a:endParaRPr lang="en-US" sz="3200" dirty="0"/>
          </a:p>
        </p:txBody>
      </p:sp>
      <p:sp>
        <p:nvSpPr>
          <p:cNvPr id="23" name="TextBox 22"/>
          <p:cNvSpPr txBox="1"/>
          <p:nvPr/>
        </p:nvSpPr>
        <p:spPr>
          <a:xfrm>
            <a:off x="2745154" y="2123392"/>
            <a:ext cx="3235568" cy="477054"/>
          </a:xfrm>
          <a:prstGeom prst="rect">
            <a:avLst/>
          </a:prstGeom>
          <a:noFill/>
        </p:spPr>
        <p:txBody>
          <a:bodyPr wrap="square" rtlCol="0">
            <a:spAutoFit/>
          </a:bodyPr>
          <a:lstStyle>
            <a:defPPr>
              <a:defRPr lang="en-US"/>
            </a:defPPr>
            <a:lvl1pPr>
              <a:defRPr sz="2500" b="1">
                <a:solidFill>
                  <a:schemeClr val="accent2">
                    <a:lumMod val="50000"/>
                  </a:schemeClr>
                </a:solidFill>
                <a:effectLst>
                  <a:outerShdw blurRad="38100" dist="38100" dir="2700000" algn="tl">
                    <a:srgbClr val="000000">
                      <a:alpha val="43137"/>
                    </a:srgbClr>
                  </a:outerShdw>
                </a:effectLst>
              </a:defRPr>
            </a:lvl1pPr>
          </a:lstStyle>
          <a:p>
            <a:r>
              <a:rPr lang="en-US" dirty="0"/>
              <a:t>8 </a:t>
            </a:r>
            <a:r>
              <a:rPr lang="en-US" dirty="0" smtClean="0"/>
              <a:t>week boot camp</a:t>
            </a:r>
            <a:endParaRPr lang="en-US" dirty="0"/>
          </a:p>
        </p:txBody>
      </p:sp>
      <p:sp>
        <p:nvSpPr>
          <p:cNvPr id="25" name="TextBox 24"/>
          <p:cNvSpPr txBox="1"/>
          <p:nvPr/>
        </p:nvSpPr>
        <p:spPr>
          <a:xfrm>
            <a:off x="9341180" y="3169727"/>
            <a:ext cx="1871799" cy="477054"/>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500" b="1">
                <a:effectLst>
                  <a:outerShdw blurRad="38100" dist="38100" dir="2700000" algn="tl">
                    <a:srgbClr val="000000">
                      <a:alpha val="43137"/>
                    </a:srgbClr>
                  </a:outerShdw>
                </a:effectLst>
              </a:defRPr>
            </a:lvl1pPr>
          </a:lstStyle>
          <a:p>
            <a:pPr marL="0" indent="0">
              <a:buNone/>
            </a:pPr>
            <a:r>
              <a:rPr lang="en-US" dirty="0" smtClean="0">
                <a:solidFill>
                  <a:schemeClr val="accent6">
                    <a:lumMod val="50000"/>
                  </a:schemeClr>
                </a:solidFill>
              </a:rPr>
              <a:t>Internship</a:t>
            </a:r>
            <a:endParaRPr lang="en-US" dirty="0">
              <a:solidFill>
                <a:schemeClr val="accent6">
                  <a:lumMod val="50000"/>
                </a:schemeClr>
              </a:solidFill>
            </a:endParaRPr>
          </a:p>
        </p:txBody>
      </p:sp>
      <p:sp>
        <p:nvSpPr>
          <p:cNvPr id="26" name="Rectangle 25"/>
          <p:cNvSpPr/>
          <p:nvPr/>
        </p:nvSpPr>
        <p:spPr>
          <a:xfrm>
            <a:off x="3350875" y="2959653"/>
            <a:ext cx="2795239" cy="477054"/>
          </a:xfrm>
          <a:prstGeom prst="rect">
            <a:avLst/>
          </a:prstGeom>
          <a:noFill/>
        </p:spPr>
        <p:txBody>
          <a:bodyPr wrap="square" rtlCol="0">
            <a:spAutoFit/>
          </a:bodyPr>
          <a:lstStyle/>
          <a:p>
            <a:r>
              <a:rPr lang="en-US" sz="2500" b="1" dirty="0" smtClean="0">
                <a:solidFill>
                  <a:schemeClr val="accent2">
                    <a:lumMod val="50000"/>
                  </a:schemeClr>
                </a:solidFill>
                <a:effectLst>
                  <a:outerShdw blurRad="38100" dist="38100" dir="2700000" algn="tl">
                    <a:srgbClr val="000000">
                      <a:alpha val="43137"/>
                    </a:srgbClr>
                  </a:outerShdw>
                </a:effectLst>
              </a:rPr>
              <a:t>6-9 Months</a:t>
            </a:r>
            <a:endParaRPr lang="en-US" sz="2500" b="1" dirty="0">
              <a:solidFill>
                <a:schemeClr val="accent2">
                  <a:lumMod val="50000"/>
                </a:schemeClr>
              </a:solidFill>
              <a:effectLst>
                <a:outerShdw blurRad="38100" dist="38100" dir="2700000" algn="tl">
                  <a:srgbClr val="000000">
                    <a:alpha val="43137"/>
                  </a:srgbClr>
                </a:outerShdw>
              </a:effectLst>
            </a:endParaRPr>
          </a:p>
        </p:txBody>
      </p:sp>
      <p:sp>
        <p:nvSpPr>
          <p:cNvPr id="27" name="TextBox 26"/>
          <p:cNvSpPr txBox="1"/>
          <p:nvPr/>
        </p:nvSpPr>
        <p:spPr>
          <a:xfrm>
            <a:off x="8482681" y="4192510"/>
            <a:ext cx="2749471" cy="584775"/>
          </a:xfrm>
          <a:prstGeom prst="rect">
            <a:avLst/>
          </a:prstGeom>
          <a:noFill/>
        </p:spPr>
        <p:txBody>
          <a:bodyPr wrap="none" lIns="91440" tIns="45720" rIns="91440" bIns="45720">
            <a:spAutoFit/>
          </a:bodyPr>
          <a:lstStyle>
            <a:defPPr>
              <a:defRPr lang="en-US"/>
            </a:defPPr>
            <a:lvl1pPr lvl="0">
              <a:defRPr sz="3600" b="1">
                <a:ln w="12700">
                  <a:solidFill>
                    <a:schemeClr val="tx2">
                      <a:lumMod val="75000"/>
                    </a:schemeClr>
                  </a:solidFill>
                  <a:prstDash val="solid"/>
                </a:ln>
                <a:solidFill>
                  <a:schemeClr val="accent2">
                    <a:lumMod val="20000"/>
                    <a:lumOff val="80000"/>
                  </a:schemeClr>
                </a:solidFill>
                <a:effectLst>
                  <a:outerShdw dist="38100" dir="2640000" algn="bl" rotWithShape="0">
                    <a:schemeClr val="tx2">
                      <a:lumMod val="75000"/>
                    </a:schemeClr>
                  </a:outerShdw>
                </a:effectLst>
              </a:defRPr>
            </a:lvl1pPr>
          </a:lstStyle>
          <a:p>
            <a:r>
              <a:rPr lang="en-US" sz="3200" dirty="0"/>
              <a:t>IT Entry-Level</a:t>
            </a:r>
            <a:endParaRPr lang="en-US" sz="3200" dirty="0"/>
          </a:p>
        </p:txBody>
      </p:sp>
      <p:sp>
        <p:nvSpPr>
          <p:cNvPr id="28" name="Rectangle 27"/>
          <p:cNvSpPr/>
          <p:nvPr/>
        </p:nvSpPr>
        <p:spPr>
          <a:xfrm>
            <a:off x="3990114" y="3438563"/>
            <a:ext cx="4751622" cy="584775"/>
          </a:xfrm>
          <a:prstGeom prst="rect">
            <a:avLst/>
          </a:prstGeom>
          <a:noFill/>
        </p:spPr>
        <p:txBody>
          <a:bodyPr wrap="none" lIns="91440" tIns="45720" rIns="91440" bIns="45720">
            <a:spAutoFit/>
          </a:bodyPr>
          <a:lstStyle/>
          <a:p>
            <a:pPr lvl="0"/>
            <a:r>
              <a:rPr lang="en-US" sz="3200" b="1" dirty="0" smtClean="0">
                <a:ln w="12700">
                  <a:solidFill>
                    <a:schemeClr val="tx2">
                      <a:lumMod val="75000"/>
                    </a:schemeClr>
                  </a:solidFill>
                  <a:prstDash val="solid"/>
                </a:ln>
                <a:solidFill>
                  <a:schemeClr val="accent2">
                    <a:lumMod val="20000"/>
                    <a:lumOff val="80000"/>
                  </a:schemeClr>
                </a:solidFill>
                <a:effectLst>
                  <a:outerShdw dist="38100" dir="2640000" algn="bl" rotWithShape="0">
                    <a:schemeClr val="tx2">
                      <a:lumMod val="75000"/>
                    </a:schemeClr>
                  </a:outerShdw>
                </a:effectLst>
              </a:rPr>
              <a:t>Underemployed Adults</a:t>
            </a:r>
            <a:endParaRPr lang="en-US" sz="3200" dirty="0">
              <a:solidFill>
                <a:schemeClr val="accent2">
                  <a:lumMod val="20000"/>
                  <a:lumOff val="80000"/>
                </a:schemeClr>
              </a:solidFill>
            </a:endParaRPr>
          </a:p>
        </p:txBody>
      </p:sp>
    </p:spTree>
    <p:extLst>
      <p:ext uri="{BB962C8B-B14F-4D97-AF65-F5344CB8AC3E}">
        <p14:creationId xmlns:p14="http://schemas.microsoft.com/office/powerpoint/2010/main" val="40444420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063" fill="hold"/>
                                        <p:tgtEl>
                                          <p:spTgt spid="15"/>
                                        </p:tgtEl>
                                      </p:cBhvr>
                                    </p:cmd>
                                  </p:childTnLst>
                                </p:cTn>
                              </p:par>
                              <p:par>
                                <p:cTn id="7" presetID="53" presetClass="entr" presetSubtype="16" fill="hold" grpId="0" nodeType="withEffect">
                                  <p:stCondLst>
                                    <p:cond delay="6500"/>
                                  </p:stCondLst>
                                  <p:childTnLst>
                                    <p:set>
                                      <p:cBhvr>
                                        <p:cTn id="8" dur="1" fill="hold">
                                          <p:stCondLst>
                                            <p:cond delay="0"/>
                                          </p:stCondLst>
                                        </p:cTn>
                                        <p:tgtEl>
                                          <p:spTgt spid="18"/>
                                        </p:tgtEl>
                                        <p:attrNameLst>
                                          <p:attrName>style.visibility</p:attrName>
                                        </p:attrNameLst>
                                      </p:cBhvr>
                                      <p:to>
                                        <p:strVal val="visible"/>
                                      </p:to>
                                    </p:set>
                                    <p:anim calcmode="lin" valueType="num">
                                      <p:cBhvr>
                                        <p:cTn id="9" dur="500" fill="hold"/>
                                        <p:tgtEl>
                                          <p:spTgt spid="18"/>
                                        </p:tgtEl>
                                        <p:attrNameLst>
                                          <p:attrName>ppt_w</p:attrName>
                                        </p:attrNameLst>
                                      </p:cBhvr>
                                      <p:tavLst>
                                        <p:tav tm="0">
                                          <p:val>
                                            <p:fltVal val="0"/>
                                          </p:val>
                                        </p:tav>
                                        <p:tav tm="100000">
                                          <p:val>
                                            <p:strVal val="#ppt_w"/>
                                          </p:val>
                                        </p:tav>
                                      </p:tavLst>
                                    </p:anim>
                                    <p:anim calcmode="lin" valueType="num">
                                      <p:cBhvr>
                                        <p:cTn id="10" dur="500" fill="hold"/>
                                        <p:tgtEl>
                                          <p:spTgt spid="18"/>
                                        </p:tgtEl>
                                        <p:attrNameLst>
                                          <p:attrName>ppt_h</p:attrName>
                                        </p:attrNameLst>
                                      </p:cBhvr>
                                      <p:tavLst>
                                        <p:tav tm="0">
                                          <p:val>
                                            <p:fltVal val="0"/>
                                          </p:val>
                                        </p:tav>
                                        <p:tav tm="100000">
                                          <p:val>
                                            <p:strVal val="#ppt_h"/>
                                          </p:val>
                                        </p:tav>
                                      </p:tavLst>
                                    </p:anim>
                                    <p:animEffect transition="in" filter="fade">
                                      <p:cBhvr>
                                        <p:cTn id="11" dur="500"/>
                                        <p:tgtEl>
                                          <p:spTgt spid="18"/>
                                        </p:tgtEl>
                                      </p:cBhvr>
                                    </p:animEffect>
                                  </p:childTnLst>
                                </p:cTn>
                              </p:par>
                              <p:par>
                                <p:cTn id="12" presetID="53" presetClass="entr" presetSubtype="16" fill="hold" grpId="0" nodeType="withEffect">
                                  <p:stCondLst>
                                    <p:cond delay="1025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par>
                                <p:cTn id="17" presetID="53" presetClass="entr" presetSubtype="16" fill="hold" grpId="0" nodeType="withEffect">
                                  <p:stCondLst>
                                    <p:cond delay="1800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grpId="0" nodeType="withEffect">
                                  <p:stCondLst>
                                    <p:cond delay="21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2700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par>
                                <p:cTn id="32" presetID="53" presetClass="entr" presetSubtype="16" fill="hold" grpId="0" nodeType="withEffect">
                                  <p:stCondLst>
                                    <p:cond delay="335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53" presetClass="entr" presetSubtype="16" fill="hold" grpId="0" nodeType="withEffect">
                                  <p:stCondLst>
                                    <p:cond delay="4150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par>
                                <p:cTn id="42" presetID="53" presetClass="entr" presetSubtype="16" fill="hold" grpId="0" nodeType="withEffect">
                                  <p:stCondLst>
                                    <p:cond delay="4525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par>
                                <p:cTn id="47" presetID="53" presetClass="entr" presetSubtype="16" fill="hold" grpId="0" nodeType="withEffect">
                                  <p:stCondLst>
                                    <p:cond delay="5650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par>
                                <p:cTn id="52" presetID="53" presetClass="entr" presetSubtype="16" fill="hold" grpId="0" nodeType="withEffect">
                                  <p:stCondLst>
                                    <p:cond delay="5900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57" fill="hold" display="0">
                  <p:stCondLst>
                    <p:cond delay="indefinite"/>
                  </p:stCondLst>
                  <p:endCondLst>
                    <p:cond evt="onStopAudio" delay="0">
                      <p:tgtEl>
                        <p:sldTgt/>
                      </p:tgtEl>
                    </p:cond>
                    <p:cond evt="onNext" delay="0">
                      <p:tgtEl>
                        <p:sldTgt/>
                      </p:tgtEl>
                    </p:cond>
                  </p:endCondLst>
                </p:cTn>
                <p:tgtEl>
                  <p:spTgt spid="15"/>
                </p:tgtEl>
              </p:cMediaNode>
            </p:audio>
          </p:childTnLst>
        </p:cTn>
      </p:par>
    </p:tnLst>
    <p:bldLst>
      <p:bldP spid="18" grpId="0"/>
      <p:bldP spid="19" grpId="0"/>
      <p:bldP spid="20" grpId="0"/>
      <p:bldP spid="21" grpId="0"/>
      <p:bldP spid="22" grpId="0"/>
      <p:bldP spid="23"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Our Proposal</a:t>
            </a:r>
            <a:endParaRPr lang="en-US" sz="4500" dirty="0"/>
          </a:p>
        </p:txBody>
      </p:sp>
      <p:sp>
        <p:nvSpPr>
          <p:cNvPr id="5" name="Rectangle 4"/>
          <p:cNvSpPr/>
          <p:nvPr/>
        </p:nvSpPr>
        <p:spPr>
          <a:xfrm>
            <a:off x="833289" y="2516970"/>
            <a:ext cx="10758073" cy="2785378"/>
          </a:xfrm>
          <a:prstGeom prst="rect">
            <a:avLst/>
          </a:prstGeom>
        </p:spPr>
        <p:txBody>
          <a:bodyPr wrap="none">
            <a:spAutoFit/>
          </a:bodyPr>
          <a:lstStyle/>
          <a:p>
            <a:pPr lvl="0"/>
            <a:r>
              <a:rPr lang="en-US" sz="2500" b="1" dirty="0" smtClean="0">
                <a:solidFill>
                  <a:srgbClr val="0D8EC5">
                    <a:lumMod val="50000"/>
                  </a:srgbClr>
                </a:solidFill>
                <a:effectLst>
                  <a:outerShdw blurRad="38100" dist="38100" dir="2700000" algn="tl">
                    <a:srgbClr val="000000">
                      <a:alpha val="43137"/>
                    </a:srgbClr>
                  </a:outerShdw>
                </a:effectLst>
              </a:rPr>
              <a:t>MHTA should use </a:t>
            </a:r>
            <a:r>
              <a:rPr lang="en-US" sz="2500" b="1" dirty="0" smtClean="0">
                <a:solidFill>
                  <a:srgbClr val="0D8EC5">
                    <a:lumMod val="50000"/>
                  </a:srgbClr>
                </a:solidFill>
                <a:effectLst>
                  <a:outerShdw blurRad="38100" dist="38100" dir="2700000" algn="tl">
                    <a:srgbClr val="000000">
                      <a:alpha val="43137"/>
                    </a:srgbClr>
                  </a:outerShdw>
                </a:effectLst>
              </a:rPr>
              <a:t>the </a:t>
            </a:r>
            <a:r>
              <a:rPr lang="en-US" sz="2500" b="1" u="sng" dirty="0" smtClean="0">
                <a:solidFill>
                  <a:srgbClr val="0D8EC5">
                    <a:lumMod val="50000"/>
                  </a:srgbClr>
                </a:solidFill>
                <a:effectLst>
                  <a:outerShdw blurRad="38100" dist="38100" dir="2700000" algn="tl">
                    <a:srgbClr val="000000">
                      <a:alpha val="43137"/>
                    </a:srgbClr>
                  </a:outerShdw>
                </a:effectLst>
              </a:rPr>
              <a:t>INSPIRE</a:t>
            </a:r>
            <a:r>
              <a:rPr lang="en-US" sz="2500" b="1" dirty="0" smtClean="0">
                <a:solidFill>
                  <a:srgbClr val="0D8EC5">
                    <a:lumMod val="50000"/>
                  </a:srgbClr>
                </a:solidFill>
                <a:effectLst>
                  <a:outerShdw blurRad="38100" dist="38100" dir="2700000" algn="tl">
                    <a:srgbClr val="000000">
                      <a:alpha val="43137"/>
                    </a:srgbClr>
                  </a:outerShdw>
                </a:effectLst>
              </a:rPr>
              <a:t> </a:t>
            </a:r>
            <a:r>
              <a:rPr lang="en-US" sz="2500" b="1" dirty="0" smtClean="0">
                <a:solidFill>
                  <a:srgbClr val="0D8EC5">
                    <a:lumMod val="50000"/>
                  </a:srgbClr>
                </a:solidFill>
                <a:effectLst>
                  <a:outerShdw blurRad="38100" dist="38100" dir="2700000" algn="tl">
                    <a:srgbClr val="000000">
                      <a:alpha val="43137"/>
                    </a:srgbClr>
                  </a:outerShdw>
                </a:effectLst>
              </a:rPr>
              <a:t>– </a:t>
            </a:r>
            <a:r>
              <a:rPr lang="en-US" sz="2500" b="1" u="sng" dirty="0" smtClean="0">
                <a:solidFill>
                  <a:srgbClr val="0D8EC5">
                    <a:lumMod val="50000"/>
                  </a:srgbClr>
                </a:solidFill>
                <a:effectLst>
                  <a:outerShdw blurRad="38100" dist="38100" dir="2700000" algn="tl">
                    <a:srgbClr val="000000">
                      <a:alpha val="43137"/>
                    </a:srgbClr>
                  </a:outerShdw>
                </a:effectLst>
              </a:rPr>
              <a:t>DEVELOP</a:t>
            </a:r>
            <a:r>
              <a:rPr lang="en-US" sz="2500" b="1" dirty="0" smtClean="0">
                <a:solidFill>
                  <a:srgbClr val="0D8EC5">
                    <a:lumMod val="50000"/>
                  </a:srgbClr>
                </a:solidFill>
                <a:effectLst>
                  <a:outerShdw blurRad="38100" dist="38100" dir="2700000" algn="tl">
                    <a:srgbClr val="000000">
                      <a:alpha val="43137"/>
                    </a:srgbClr>
                  </a:outerShdw>
                </a:effectLst>
              </a:rPr>
              <a:t> </a:t>
            </a:r>
            <a:r>
              <a:rPr lang="en-US" sz="2500" b="1" dirty="0" smtClean="0">
                <a:solidFill>
                  <a:srgbClr val="0D8EC5">
                    <a:lumMod val="50000"/>
                  </a:srgbClr>
                </a:solidFill>
                <a:effectLst>
                  <a:outerShdw blurRad="38100" dist="38100" dir="2700000" algn="tl">
                    <a:srgbClr val="000000">
                      <a:alpha val="43137"/>
                    </a:srgbClr>
                  </a:outerShdw>
                </a:effectLst>
              </a:rPr>
              <a:t>– </a:t>
            </a:r>
            <a:r>
              <a:rPr lang="en-US" sz="2500" b="1" u="sng" dirty="0" smtClean="0">
                <a:solidFill>
                  <a:srgbClr val="0D8EC5">
                    <a:lumMod val="50000"/>
                  </a:srgbClr>
                </a:solidFill>
                <a:effectLst>
                  <a:outerShdw blurRad="38100" dist="38100" dir="2700000" algn="tl">
                    <a:srgbClr val="000000">
                      <a:alpha val="43137"/>
                    </a:srgbClr>
                  </a:outerShdw>
                </a:effectLst>
              </a:rPr>
              <a:t>CONNECT</a:t>
            </a:r>
            <a:r>
              <a:rPr lang="en-US" sz="2500" b="1" dirty="0" smtClean="0">
                <a:solidFill>
                  <a:srgbClr val="0D8EC5">
                    <a:lumMod val="50000"/>
                  </a:srgbClr>
                </a:solidFill>
                <a:effectLst>
                  <a:outerShdw blurRad="38100" dist="38100" dir="2700000" algn="tl">
                    <a:srgbClr val="000000">
                      <a:alpha val="43137"/>
                    </a:srgbClr>
                  </a:outerShdw>
                </a:effectLst>
              </a:rPr>
              <a:t> </a:t>
            </a:r>
            <a:r>
              <a:rPr lang="en-US" sz="2500" b="1" dirty="0" smtClean="0">
                <a:solidFill>
                  <a:srgbClr val="0D8EC5">
                    <a:lumMod val="50000"/>
                  </a:srgbClr>
                </a:solidFill>
                <a:effectLst>
                  <a:outerShdw blurRad="38100" dist="38100" dir="2700000" algn="tl">
                    <a:srgbClr val="000000">
                      <a:alpha val="43137"/>
                    </a:srgbClr>
                  </a:outerShdw>
                </a:effectLst>
              </a:rPr>
              <a:t>pyramid model:</a:t>
            </a:r>
          </a:p>
          <a:p>
            <a:pPr marL="342900" lvl="0" indent="-342900">
              <a:buFont typeface="Arial" panose="020B0604020202020204" pitchFamily="34" charset="0"/>
              <a:buChar char="•"/>
            </a:pPr>
            <a:endParaRPr lang="en-US" sz="2500" b="1" dirty="0" smtClean="0">
              <a:solidFill>
                <a:srgbClr val="0D8EC5">
                  <a:lumMod val="50000"/>
                </a:srgbClr>
              </a:solidFill>
              <a:effectLst>
                <a:outerShdw blurRad="38100" dist="38100" dir="2700000" algn="tl">
                  <a:srgbClr val="000000">
                    <a:alpha val="43137"/>
                  </a:srgbClr>
                </a:outerShdw>
              </a:effectLst>
            </a:endParaRPr>
          </a:p>
          <a:p>
            <a:pPr marL="342900" lvl="0" indent="-342900">
              <a:buFont typeface="Arial" panose="020B0604020202020204" pitchFamily="34" charset="0"/>
              <a:buChar char="•"/>
            </a:pPr>
            <a:r>
              <a:rPr lang="en-US" sz="2500" b="1" dirty="0" smtClean="0">
                <a:solidFill>
                  <a:srgbClr val="0D8EC5">
                    <a:lumMod val="50000"/>
                  </a:srgbClr>
                </a:solidFill>
                <a:effectLst>
                  <a:outerShdw blurRad="38100" dist="38100" dir="2700000" algn="tl">
                    <a:srgbClr val="000000">
                      <a:alpha val="43137"/>
                    </a:srgbClr>
                  </a:outerShdw>
                </a:effectLst>
              </a:rPr>
              <a:t>Collaboration on workforce development </a:t>
            </a:r>
          </a:p>
          <a:p>
            <a:pPr marL="342900" lvl="0" indent="-342900">
              <a:buFont typeface="Arial" panose="020B0604020202020204" pitchFamily="34" charset="0"/>
              <a:buChar char="•"/>
            </a:pPr>
            <a:endParaRPr lang="en-US" sz="2500" b="1" dirty="0" smtClean="0">
              <a:solidFill>
                <a:srgbClr val="0D8EC5">
                  <a:lumMod val="50000"/>
                </a:srgbClr>
              </a:solidFill>
              <a:effectLst>
                <a:outerShdw blurRad="38100" dist="38100" dir="2700000" algn="tl">
                  <a:srgbClr val="000000">
                    <a:alpha val="43137"/>
                  </a:srgbClr>
                </a:outerShdw>
              </a:effectLst>
            </a:endParaRPr>
          </a:p>
          <a:p>
            <a:pPr marL="342900" lvl="0" indent="-342900">
              <a:buFont typeface="Arial" panose="020B0604020202020204" pitchFamily="34" charset="0"/>
              <a:buChar char="•"/>
            </a:pPr>
            <a:r>
              <a:rPr lang="en-US" sz="2500" b="1" dirty="0" smtClean="0">
                <a:solidFill>
                  <a:srgbClr val="0D8EC5">
                    <a:lumMod val="50000"/>
                  </a:srgbClr>
                </a:solidFill>
                <a:effectLst>
                  <a:outerShdw blurRad="38100" dist="38100" dir="2700000" algn="tl">
                    <a:srgbClr val="000000">
                      <a:alpha val="43137"/>
                    </a:srgbClr>
                  </a:outerShdw>
                </a:effectLst>
              </a:rPr>
              <a:t>Improved outcomes through constant feedback</a:t>
            </a:r>
          </a:p>
          <a:p>
            <a:pPr marL="342900" lvl="0" indent="-342900">
              <a:buFont typeface="Arial" panose="020B0604020202020204" pitchFamily="34" charset="0"/>
              <a:buChar char="•"/>
            </a:pPr>
            <a:endParaRPr lang="en-US" sz="2500" b="1" dirty="0">
              <a:solidFill>
                <a:srgbClr val="0D8EC5">
                  <a:lumMod val="50000"/>
                </a:srgbClr>
              </a:solidFill>
              <a:effectLst>
                <a:outerShdw blurRad="38100" dist="38100" dir="2700000" algn="tl">
                  <a:srgbClr val="000000">
                    <a:alpha val="43137"/>
                  </a:srgbClr>
                </a:outerShdw>
              </a:effectLst>
            </a:endParaRPr>
          </a:p>
          <a:p>
            <a:pPr marL="342900" lvl="0" indent="-342900">
              <a:buFont typeface="Arial" panose="020B0604020202020204" pitchFamily="34" charset="0"/>
              <a:buChar char="•"/>
            </a:pPr>
            <a:r>
              <a:rPr lang="en-US" sz="2500" b="1" dirty="0" smtClean="0">
                <a:solidFill>
                  <a:srgbClr val="0D8EC5">
                    <a:lumMod val="50000"/>
                  </a:srgbClr>
                </a:solidFill>
                <a:effectLst>
                  <a:outerShdw blurRad="38100" dist="38100" dir="2700000" algn="tl">
                    <a:srgbClr val="000000">
                      <a:alpha val="43137"/>
                    </a:srgbClr>
                  </a:outerShdw>
                </a:effectLst>
              </a:rPr>
              <a:t>VERY low-cost benefit that is at the core of MHTA’s Values</a:t>
            </a:r>
            <a:endParaRPr lang="en-US" sz="2500" b="1" dirty="0">
              <a:solidFill>
                <a:srgbClr val="0D8EC5">
                  <a:lumMod val="50000"/>
                </a:srgb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668194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1000"/>
                                        <p:tgtEl>
                                          <p:spTgt spid="5">
                                            <p:txEl>
                                              <p:pRg st="6" end="6"/>
                                            </p:txEl>
                                          </p:spTgt>
                                        </p:tgtEl>
                                      </p:cBhvr>
                                    </p:animEffect>
                                    <p:anim calcmode="lin" valueType="num">
                                      <p:cBhvr>
                                        <p:cTn id="2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12622" y="2508956"/>
            <a:ext cx="7650981" cy="3532152"/>
            <a:chOff x="2212622" y="2057401"/>
            <a:chExt cx="7650981" cy="3532152"/>
          </a:xfrm>
        </p:grpSpPr>
        <p:sp>
          <p:nvSpPr>
            <p:cNvPr id="5" name="Google Shape;108;p3"/>
            <p:cNvSpPr txBox="1"/>
            <p:nvPr/>
          </p:nvSpPr>
          <p:spPr>
            <a:xfrm>
              <a:off x="2212622" y="2057401"/>
              <a:ext cx="3643324" cy="1630224"/>
            </a:xfrm>
            <a:prstGeom prst="rect">
              <a:avLst/>
            </a:prstGeom>
            <a:solidFill>
              <a:schemeClr val="bg1">
                <a:lumMod val="75000"/>
                <a:lumOff val="25000"/>
              </a:schemeClr>
            </a:solidFill>
            <a:ln>
              <a:solidFill>
                <a:schemeClr val="accent2"/>
              </a:solidFill>
            </a:ln>
          </p:spPr>
          <p:txBody>
            <a:bodyPr spcFirstLastPara="1" wrap="square" lIns="228600" tIns="60950" rIns="60950" bIns="60950" anchor="ctr" anchorCtr="0">
              <a:noAutofit/>
            </a:bodyPr>
            <a:lstStyle/>
            <a:p>
              <a:pPr marL="0" marR="0" lvl="0" indent="0" algn="ctr" rtl="0">
                <a:spcAft>
                  <a:spcPts val="0"/>
                </a:spcAft>
                <a:buNone/>
              </a:pPr>
              <a:r>
                <a:rPr lang="en-US" sz="1600" dirty="0" smtClean="0">
                  <a:latin typeface="Calibri" panose="020F0502020204030204" pitchFamily="34" charset="0"/>
                  <a:ea typeface="Calibri"/>
                  <a:cs typeface="Calibri" panose="020F0502020204030204" pitchFamily="34" charset="0"/>
                  <a:sym typeface="Calibri"/>
                </a:rPr>
                <a:t>Sarah DeZell</a:t>
              </a:r>
              <a:r>
                <a:rPr lang="en-US" sz="1600" dirty="0" smtClean="0">
                  <a:latin typeface="Calibri" panose="020F0502020204030204" pitchFamily="34" charset="0"/>
                  <a:cs typeface="Calibri" panose="020F0502020204030204" pitchFamily="34" charset="0"/>
                  <a:sym typeface="Calibri"/>
                </a:rPr>
                <a:t> | </a:t>
              </a:r>
              <a:r>
                <a:rPr lang="en-US" sz="1600" dirty="0" smtClean="0">
                  <a:latin typeface="Calibri" panose="020F0502020204030204" pitchFamily="34" charset="0"/>
                  <a:ea typeface="Calibri"/>
                  <a:cs typeface="Calibri" panose="020F0502020204030204" pitchFamily="34" charset="0"/>
                  <a:sym typeface="Calibri"/>
                </a:rPr>
                <a:t>Comcast</a:t>
              </a:r>
            </a:p>
            <a:p>
              <a:pPr marL="0" marR="0" lvl="0" indent="0" algn="ctr" rtl="0">
                <a:spcAft>
                  <a:spcPts val="0"/>
                </a:spcAft>
                <a:buNone/>
              </a:pPr>
              <a:endParaRPr sz="1600" dirty="0" smtClean="0">
                <a:latin typeface="Calibri" panose="020F0502020204030204" pitchFamily="34" charset="0"/>
                <a:cs typeface="Calibri" panose="020F0502020204030204" pitchFamily="34" charset="0"/>
              </a:endParaRPr>
            </a:p>
            <a:p>
              <a:pPr marL="0" marR="0" lvl="0" indent="0" algn="ctr" rtl="0">
                <a:spcAft>
                  <a:spcPts val="0"/>
                </a:spcAft>
                <a:buNone/>
              </a:pPr>
              <a:r>
                <a:rPr lang="en-US" sz="1600" dirty="0" smtClean="0">
                  <a:latin typeface="Calibri" panose="020F0502020204030204" pitchFamily="34" charset="0"/>
                  <a:ea typeface="Calibri"/>
                  <a:cs typeface="Calibri" panose="020F0502020204030204" pitchFamily="34" charset="0"/>
                  <a:sym typeface="Calibri"/>
                </a:rPr>
                <a:t>Saint Paul MN 55107</a:t>
              </a:r>
            </a:p>
            <a:p>
              <a:pPr marL="0" marR="0" lvl="0" indent="0" algn="ctr" rtl="0">
                <a:spcAft>
                  <a:spcPts val="0"/>
                </a:spcAft>
                <a:buNone/>
              </a:pPr>
              <a:endParaRPr lang="en-US" sz="1600" dirty="0" smtClean="0">
                <a:latin typeface="Calibri" panose="020F0502020204030204" pitchFamily="34" charset="0"/>
                <a:ea typeface="Calibri"/>
                <a:cs typeface="Calibri" panose="020F0502020204030204" pitchFamily="34" charset="0"/>
                <a:sym typeface="Calibri"/>
              </a:endParaRPr>
            </a:p>
            <a:p>
              <a:pPr marL="0" marR="0" lvl="0" indent="0" algn="ctr" rtl="0">
                <a:spcAft>
                  <a:spcPts val="0"/>
                </a:spcAft>
                <a:buNone/>
              </a:pPr>
              <a:r>
                <a:rPr lang="en-US" sz="1600" dirty="0" smtClean="0">
                  <a:latin typeface="Calibri" panose="020F0502020204030204" pitchFamily="34" charset="0"/>
                  <a:ea typeface="Calibri"/>
                  <a:cs typeface="Calibri" panose="020F0502020204030204" pitchFamily="34" charset="0"/>
                  <a:sym typeface="Calibri"/>
                </a:rPr>
                <a:t>651-728-2344</a:t>
              </a:r>
              <a:endParaRPr sz="1600" dirty="0" smtClean="0">
                <a:latin typeface="Calibri" panose="020F0502020204030204" pitchFamily="34" charset="0"/>
                <a:cs typeface="Calibri" panose="020F0502020204030204" pitchFamily="34" charset="0"/>
              </a:endParaRPr>
            </a:p>
            <a:p>
              <a:pPr marL="0" marR="0" lvl="0" indent="0" algn="ctr" rtl="0">
                <a:spcAft>
                  <a:spcPts val="0"/>
                </a:spcAft>
                <a:buNone/>
              </a:pPr>
              <a:r>
                <a:rPr lang="en-US" sz="1600" dirty="0" smtClean="0">
                  <a:latin typeface="Calibri" panose="020F0502020204030204" pitchFamily="34" charset="0"/>
                  <a:ea typeface="Calibri"/>
                  <a:cs typeface="Calibri" panose="020F0502020204030204" pitchFamily="34" charset="0"/>
                  <a:sym typeface="Calibri"/>
                </a:rPr>
                <a:t>Sarah_Dezell@Comcast.com</a:t>
              </a:r>
              <a:endParaRPr sz="1600" dirty="0">
                <a:latin typeface="Calibri" panose="020F0502020204030204" pitchFamily="34" charset="0"/>
                <a:ea typeface="Calibri"/>
                <a:cs typeface="Calibri" panose="020F0502020204030204" pitchFamily="34" charset="0"/>
                <a:sym typeface="Calibri"/>
              </a:endParaRPr>
            </a:p>
          </p:txBody>
        </p:sp>
        <p:sp>
          <p:nvSpPr>
            <p:cNvPr id="7" name="Google Shape;110;p3"/>
            <p:cNvSpPr txBox="1"/>
            <p:nvPr/>
          </p:nvSpPr>
          <p:spPr>
            <a:xfrm>
              <a:off x="6220279" y="2057401"/>
              <a:ext cx="3643324" cy="1630224"/>
            </a:xfrm>
            <a:prstGeom prst="rect">
              <a:avLst/>
            </a:prstGeom>
            <a:solidFill>
              <a:schemeClr val="bg1">
                <a:lumMod val="75000"/>
                <a:lumOff val="25000"/>
              </a:schemeClr>
            </a:solidFill>
            <a:ln>
              <a:solidFill>
                <a:schemeClr val="accent2"/>
              </a:solidFill>
            </a:ln>
          </p:spPr>
          <p:txBody>
            <a:bodyPr spcFirstLastPara="1" wrap="square" lIns="60950" tIns="60950" rIns="60950" bIns="60950" anchor="ctr" anchorCtr="0">
              <a:noAutofit/>
            </a:bodyPr>
            <a:lstStyle/>
            <a:p>
              <a:pPr marL="0" marR="0" lvl="0" indent="0" algn="ctr" rtl="0">
                <a:spcBef>
                  <a:spcPts val="0"/>
                </a:spcBef>
                <a:spcAft>
                  <a:spcPts val="0"/>
                </a:spcAft>
                <a:buNone/>
              </a:pPr>
              <a:r>
                <a:rPr lang="en-US" sz="1600" dirty="0" smtClean="0">
                  <a:latin typeface="Calibri"/>
                  <a:ea typeface="Calibri"/>
                  <a:cs typeface="Calibri"/>
                  <a:sym typeface="Calibri"/>
                </a:rPr>
                <a:t>Karen Terry | Seagate Technology</a:t>
              </a:r>
            </a:p>
            <a:p>
              <a:pPr marL="0" marR="0" lvl="0" indent="0" algn="ctr" rtl="0">
                <a:spcBef>
                  <a:spcPts val="0"/>
                </a:spcBef>
                <a:spcAft>
                  <a:spcPts val="0"/>
                </a:spcAft>
                <a:buNone/>
              </a:pPr>
              <a:endParaRPr lang="en-US" sz="1600" dirty="0" smtClean="0">
                <a:latin typeface="Calibri"/>
                <a:ea typeface="Calibri"/>
                <a:cs typeface="Calibri"/>
                <a:sym typeface="Calibri"/>
              </a:endParaRPr>
            </a:p>
            <a:p>
              <a:pPr marL="0" marR="0" lvl="0" indent="0" algn="ctr" rtl="0">
                <a:spcBef>
                  <a:spcPts val="0"/>
                </a:spcBef>
                <a:spcAft>
                  <a:spcPts val="0"/>
                </a:spcAft>
                <a:buNone/>
              </a:pPr>
              <a:r>
                <a:rPr lang="en-US" sz="1600" dirty="0" smtClean="0">
                  <a:latin typeface="Calibri"/>
                  <a:ea typeface="Calibri"/>
                  <a:cs typeface="Calibri"/>
                  <a:sym typeface="Calibri"/>
                </a:rPr>
                <a:t>Bloomington, MN 55435</a:t>
              </a:r>
            </a:p>
            <a:p>
              <a:pPr marL="0" marR="0" lvl="0" indent="0" algn="ctr" rtl="0">
                <a:spcBef>
                  <a:spcPts val="0"/>
                </a:spcBef>
                <a:spcAft>
                  <a:spcPts val="0"/>
                </a:spcAft>
                <a:buNone/>
              </a:pPr>
              <a:endParaRPr lang="en-US" sz="1600" dirty="0" smtClean="0">
                <a:latin typeface="Calibri"/>
                <a:ea typeface="Calibri"/>
                <a:cs typeface="Calibri"/>
                <a:sym typeface="Calibri"/>
              </a:endParaRPr>
            </a:p>
            <a:p>
              <a:pPr marL="0" marR="0" lvl="0" indent="0" algn="ctr" rtl="0">
                <a:spcBef>
                  <a:spcPts val="0"/>
                </a:spcBef>
                <a:spcAft>
                  <a:spcPts val="0"/>
                </a:spcAft>
                <a:buNone/>
              </a:pPr>
              <a:r>
                <a:rPr lang="en-US" sz="1600" dirty="0" smtClean="0">
                  <a:latin typeface="Calibri"/>
                  <a:ea typeface="Calibri"/>
                  <a:cs typeface="Calibri"/>
                  <a:sym typeface="Calibri"/>
                </a:rPr>
                <a:t>612-208-2537</a:t>
              </a:r>
            </a:p>
            <a:p>
              <a:pPr marL="0" marR="0" lvl="0" indent="0" algn="ctr" rtl="0">
                <a:spcBef>
                  <a:spcPts val="0"/>
                </a:spcBef>
                <a:spcAft>
                  <a:spcPts val="0"/>
                </a:spcAft>
                <a:buNone/>
              </a:pPr>
              <a:r>
                <a:rPr lang="en-US" sz="1600" dirty="0" smtClean="0">
                  <a:latin typeface="Calibri"/>
                  <a:ea typeface="Calibri"/>
                  <a:cs typeface="Calibri"/>
                  <a:sym typeface="Calibri"/>
                </a:rPr>
                <a:t>Karen.J.Terry@Seagate.com</a:t>
              </a:r>
              <a:endParaRPr sz="1600" dirty="0">
                <a:latin typeface="Calibri"/>
                <a:ea typeface="Calibri"/>
                <a:cs typeface="Calibri"/>
                <a:sym typeface="Calibri"/>
              </a:endParaRPr>
            </a:p>
          </p:txBody>
        </p:sp>
        <p:sp>
          <p:nvSpPr>
            <p:cNvPr id="9" name="Google Shape;112;p3"/>
            <p:cNvSpPr txBox="1"/>
            <p:nvPr/>
          </p:nvSpPr>
          <p:spPr>
            <a:xfrm>
              <a:off x="2212622" y="3959329"/>
              <a:ext cx="3643324" cy="1630224"/>
            </a:xfrm>
            <a:prstGeom prst="rect">
              <a:avLst/>
            </a:prstGeom>
            <a:solidFill>
              <a:schemeClr val="bg1">
                <a:lumMod val="75000"/>
                <a:lumOff val="25000"/>
              </a:schemeClr>
            </a:solidFill>
            <a:ln>
              <a:solidFill>
                <a:schemeClr val="accent2"/>
              </a:solid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1600" dirty="0" smtClean="0">
                  <a:latin typeface="Calibri"/>
                  <a:ea typeface="Calibri"/>
                  <a:cs typeface="Calibri"/>
                  <a:sym typeface="Calibri"/>
                </a:rPr>
                <a:t>Daniel Mitcham | Mall </a:t>
              </a:r>
              <a:r>
                <a:rPr lang="en-US" sz="1600" dirty="0">
                  <a:latin typeface="Calibri"/>
                  <a:ea typeface="Calibri"/>
                  <a:cs typeface="Calibri"/>
                  <a:sym typeface="Calibri"/>
                </a:rPr>
                <a:t>of </a:t>
              </a:r>
              <a:r>
                <a:rPr lang="en-US" sz="1600" dirty="0" smtClean="0">
                  <a:latin typeface="Calibri"/>
                  <a:ea typeface="Calibri"/>
                  <a:cs typeface="Calibri"/>
                  <a:sym typeface="Calibri"/>
                </a:rPr>
                <a:t>America</a:t>
              </a:r>
            </a:p>
            <a:p>
              <a:pPr marL="0" marR="0" lvl="0" indent="0" algn="ctr" rtl="0">
                <a:lnSpc>
                  <a:spcPct val="90000"/>
                </a:lnSpc>
                <a:spcBef>
                  <a:spcPts val="0"/>
                </a:spcBef>
                <a:spcAft>
                  <a:spcPts val="0"/>
                </a:spcAft>
                <a:buNone/>
              </a:pPr>
              <a:endParaRPr lang="en-US" sz="1600" dirty="0">
                <a:latin typeface="Calibri"/>
                <a:ea typeface="Calibri"/>
                <a:cs typeface="Calibri"/>
                <a:sym typeface="Calibri"/>
              </a:endParaRPr>
            </a:p>
            <a:p>
              <a:pPr marL="0" marR="0" lvl="0" indent="0" algn="ctr" rtl="0">
                <a:lnSpc>
                  <a:spcPct val="90000"/>
                </a:lnSpc>
                <a:spcBef>
                  <a:spcPts val="0"/>
                </a:spcBef>
                <a:spcAft>
                  <a:spcPts val="0"/>
                </a:spcAft>
                <a:buNone/>
              </a:pPr>
              <a:r>
                <a:rPr lang="en-US" sz="1600" dirty="0" smtClean="0">
                  <a:latin typeface="Calibri"/>
                  <a:ea typeface="Calibri"/>
                  <a:cs typeface="Calibri"/>
                  <a:sym typeface="Calibri"/>
                </a:rPr>
                <a:t>Bloomington, MN 55425</a:t>
              </a:r>
            </a:p>
            <a:p>
              <a:pPr marL="0" marR="0" lvl="0" indent="0" algn="ctr" rtl="0">
                <a:lnSpc>
                  <a:spcPct val="90000"/>
                </a:lnSpc>
                <a:spcBef>
                  <a:spcPts val="0"/>
                </a:spcBef>
                <a:spcAft>
                  <a:spcPts val="0"/>
                </a:spcAft>
                <a:buNone/>
              </a:pPr>
              <a:endParaRPr lang="en-US" sz="1600" dirty="0">
                <a:latin typeface="Calibri"/>
                <a:ea typeface="Calibri"/>
                <a:cs typeface="Calibri"/>
                <a:sym typeface="Calibri"/>
              </a:endParaRPr>
            </a:p>
            <a:p>
              <a:pPr marL="0" marR="0" lvl="0" indent="0" algn="ctr" rtl="0">
                <a:lnSpc>
                  <a:spcPct val="90000"/>
                </a:lnSpc>
                <a:spcBef>
                  <a:spcPts val="0"/>
                </a:spcBef>
                <a:spcAft>
                  <a:spcPts val="0"/>
                </a:spcAft>
                <a:buNone/>
              </a:pPr>
              <a:r>
                <a:rPr lang="en-US" sz="1600" dirty="0" smtClean="0">
                  <a:latin typeface="Calibri"/>
                  <a:ea typeface="Calibri"/>
                  <a:cs typeface="Calibri"/>
                  <a:sym typeface="Calibri"/>
                </a:rPr>
                <a:t>952-883-8773</a:t>
              </a:r>
            </a:p>
            <a:p>
              <a:pPr marL="0" marR="0" lvl="0" indent="0" algn="ctr" rtl="0">
                <a:lnSpc>
                  <a:spcPct val="90000"/>
                </a:lnSpc>
                <a:spcBef>
                  <a:spcPts val="0"/>
                </a:spcBef>
                <a:spcAft>
                  <a:spcPts val="0"/>
                </a:spcAft>
                <a:buNone/>
              </a:pPr>
              <a:r>
                <a:rPr lang="en-US" sz="1600" dirty="0" smtClean="0">
                  <a:latin typeface="Calibri"/>
                  <a:ea typeface="Calibri"/>
                  <a:cs typeface="Calibri"/>
                  <a:sym typeface="Calibri"/>
                </a:rPr>
                <a:t>Daniel.Mitchum@MOA.net</a:t>
              </a:r>
            </a:p>
          </p:txBody>
        </p:sp>
        <p:sp>
          <p:nvSpPr>
            <p:cNvPr id="11" name="Google Shape;114;p3"/>
            <p:cNvSpPr txBox="1"/>
            <p:nvPr/>
          </p:nvSpPr>
          <p:spPr>
            <a:xfrm>
              <a:off x="6220279" y="3959328"/>
              <a:ext cx="3643324" cy="1630224"/>
            </a:xfrm>
            <a:prstGeom prst="rect">
              <a:avLst/>
            </a:prstGeom>
            <a:solidFill>
              <a:schemeClr val="bg1">
                <a:lumMod val="75000"/>
                <a:lumOff val="25000"/>
              </a:schemeClr>
            </a:solidFill>
            <a:ln>
              <a:solidFill>
                <a:schemeClr val="accent2"/>
              </a:solid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1600" dirty="0" smtClean="0">
                  <a:latin typeface="Calibri"/>
                  <a:ea typeface="Calibri"/>
                  <a:cs typeface="Calibri"/>
                  <a:sym typeface="Calibri"/>
                </a:rPr>
                <a:t>Marina Kapustin | HealthPartners</a:t>
              </a:r>
            </a:p>
            <a:p>
              <a:pPr marL="0" marR="0" lvl="0" indent="0" algn="ctr" rtl="0">
                <a:lnSpc>
                  <a:spcPct val="90000"/>
                </a:lnSpc>
                <a:spcBef>
                  <a:spcPts val="0"/>
                </a:spcBef>
                <a:spcAft>
                  <a:spcPts val="0"/>
                </a:spcAft>
                <a:buNone/>
              </a:pPr>
              <a:endParaRPr lang="en-US" sz="1600" dirty="0">
                <a:latin typeface="Calibri"/>
                <a:ea typeface="Calibri"/>
                <a:cs typeface="Calibri"/>
                <a:sym typeface="Calibri"/>
              </a:endParaRPr>
            </a:p>
            <a:p>
              <a:pPr marL="0" marR="0" lvl="0" indent="0" algn="ctr" rtl="0">
                <a:lnSpc>
                  <a:spcPct val="90000"/>
                </a:lnSpc>
                <a:spcBef>
                  <a:spcPts val="0"/>
                </a:spcBef>
                <a:spcAft>
                  <a:spcPts val="0"/>
                </a:spcAft>
                <a:buNone/>
              </a:pPr>
              <a:r>
                <a:rPr lang="en-US" sz="1600" dirty="0" smtClean="0">
                  <a:latin typeface="Calibri"/>
                  <a:ea typeface="Calibri"/>
                  <a:cs typeface="Calibri"/>
                  <a:sym typeface="Calibri"/>
                </a:rPr>
                <a:t>Bloomington, MN 55425</a:t>
              </a:r>
            </a:p>
            <a:p>
              <a:pPr marL="0" marR="0" lvl="0" indent="0" algn="ctr" rtl="0">
                <a:lnSpc>
                  <a:spcPct val="90000"/>
                </a:lnSpc>
                <a:spcBef>
                  <a:spcPts val="0"/>
                </a:spcBef>
                <a:spcAft>
                  <a:spcPts val="0"/>
                </a:spcAft>
                <a:buNone/>
              </a:pPr>
              <a:endParaRPr lang="en-US" sz="1600" dirty="0" smtClean="0">
                <a:latin typeface="Calibri"/>
                <a:ea typeface="Calibri"/>
                <a:cs typeface="Calibri"/>
                <a:sym typeface="Calibri"/>
              </a:endParaRPr>
            </a:p>
            <a:p>
              <a:pPr marL="0" marR="0" lvl="0" indent="0" algn="ctr" rtl="0">
                <a:lnSpc>
                  <a:spcPct val="90000"/>
                </a:lnSpc>
                <a:spcBef>
                  <a:spcPts val="0"/>
                </a:spcBef>
                <a:spcAft>
                  <a:spcPts val="0"/>
                </a:spcAft>
                <a:buNone/>
              </a:pPr>
              <a:r>
                <a:rPr lang="en-US" sz="1600" dirty="0" smtClean="0">
                  <a:latin typeface="Calibri"/>
                  <a:ea typeface="Calibri"/>
                  <a:cs typeface="Calibri"/>
                  <a:sym typeface="Calibri"/>
                </a:rPr>
                <a:t>952-261-2426</a:t>
              </a:r>
            </a:p>
            <a:p>
              <a:pPr marL="0" marR="0" lvl="0" indent="0" algn="ctr" rtl="0">
                <a:lnSpc>
                  <a:spcPct val="90000"/>
                </a:lnSpc>
                <a:spcBef>
                  <a:spcPts val="0"/>
                </a:spcBef>
                <a:spcAft>
                  <a:spcPts val="0"/>
                </a:spcAft>
                <a:buNone/>
              </a:pPr>
              <a:r>
                <a:rPr lang="en-US" sz="1600" dirty="0" smtClean="0">
                  <a:latin typeface="Calibri"/>
                  <a:ea typeface="Calibri"/>
                  <a:cs typeface="Calibri"/>
                  <a:sym typeface="Calibri"/>
                </a:rPr>
                <a:t>Marina.A.Kapustin@HealthPartners.com</a:t>
              </a:r>
              <a:endParaRPr sz="1600" dirty="0">
                <a:latin typeface="Calibri"/>
                <a:ea typeface="Calibri"/>
                <a:cs typeface="Calibri"/>
                <a:sym typeface="Calibri"/>
              </a:endParaRPr>
            </a:p>
          </p:txBody>
        </p:sp>
      </p:grpSp>
      <p:sp>
        <p:nvSpPr>
          <p:cNvPr id="2" name="Title 1"/>
          <p:cNvSpPr>
            <a:spLocks noGrp="1"/>
          </p:cNvSpPr>
          <p:nvPr>
            <p:ph type="title"/>
          </p:nvPr>
        </p:nvSpPr>
        <p:spPr>
          <a:scene3d>
            <a:camera prst="obliqueTopLeft"/>
            <a:lightRig rig="threePt" dir="t"/>
          </a:scene3d>
          <a:sp3d>
            <a:bevelT w="101600" prst="riblet"/>
            <a:bevelB prst="convex"/>
          </a:sp3d>
        </p:spPr>
        <p:txBody>
          <a:bodyPr>
            <a:normAutofit/>
          </a:bodyPr>
          <a:lstStyle/>
          <a:p>
            <a:r>
              <a:rPr lang="en-US" sz="45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Questions</a:t>
            </a:r>
            <a:endParaRPr lang="en-US" sz="45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352914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12223" y="1856836"/>
            <a:ext cx="4633110" cy="2015936"/>
          </a:xfrm>
          <a:prstGeom prst="rect">
            <a:avLst/>
          </a:prstGeom>
          <a:noFill/>
        </p:spPr>
        <p:txBody>
          <a:bodyPr wrap="square" rtlCol="0">
            <a:spAutoFit/>
          </a:bodyPr>
          <a:lstStyle/>
          <a:p>
            <a:pPr algn="r"/>
            <a:r>
              <a:rPr lang="en-US" sz="2500" b="1" dirty="0">
                <a:solidFill>
                  <a:schemeClr val="accent6">
                    <a:lumMod val="50000"/>
                  </a:schemeClr>
                </a:solidFill>
                <a:effectLst>
                  <a:outerShdw blurRad="38100" dist="38100" dir="2700000" algn="tl">
                    <a:srgbClr val="000000">
                      <a:alpha val="43137"/>
                    </a:srgbClr>
                  </a:outerShdw>
                </a:effectLst>
                <a:latin typeface="+mj-lt"/>
                <a:cs typeface="Calibri" panose="020F0502020204030204" pitchFamily="34" charset="0"/>
              </a:rPr>
              <a:t>Would you turn down </a:t>
            </a:r>
            <a:r>
              <a:rPr lang="en-US" sz="2500" b="1" dirty="0" smtClean="0">
                <a:solidFill>
                  <a:schemeClr val="accent6">
                    <a:lumMod val="50000"/>
                  </a:schemeClr>
                </a:solidFill>
                <a:effectLst>
                  <a:outerShdw blurRad="38100" dist="38100" dir="2700000" algn="tl">
                    <a:srgbClr val="000000">
                      <a:alpha val="43137"/>
                    </a:srgbClr>
                  </a:outerShdw>
                </a:effectLst>
                <a:latin typeface="+mj-lt"/>
                <a:cs typeface="Calibri" panose="020F0502020204030204" pitchFamily="34" charset="0"/>
              </a:rPr>
              <a:t>an opportunity paying up to </a:t>
            </a:r>
            <a:r>
              <a:rPr lang="en-US" sz="2500" b="1" dirty="0" smtClean="0">
                <a:solidFill>
                  <a:schemeClr val="accent1">
                    <a:lumMod val="60000"/>
                    <a:lumOff val="40000"/>
                  </a:schemeClr>
                </a:solidFill>
                <a:effectLst>
                  <a:outerShdw blurRad="38100" dist="38100" dir="2700000" algn="tl">
                    <a:srgbClr val="000000">
                      <a:alpha val="43137"/>
                    </a:srgbClr>
                  </a:outerShdw>
                </a:effectLst>
                <a:latin typeface="+mj-lt"/>
                <a:cs typeface="Calibri" panose="020F0502020204030204" pitchFamily="34" charset="0"/>
              </a:rPr>
              <a:t>$75k </a:t>
            </a:r>
            <a:r>
              <a:rPr lang="en-US" sz="2500" b="1" dirty="0" smtClean="0">
                <a:solidFill>
                  <a:schemeClr val="accent6">
                    <a:lumMod val="50000"/>
                  </a:schemeClr>
                </a:solidFill>
                <a:effectLst>
                  <a:outerShdw blurRad="38100" dist="38100" dir="2700000" algn="tl">
                    <a:srgbClr val="000000">
                      <a:alpha val="43137"/>
                    </a:srgbClr>
                  </a:outerShdw>
                </a:effectLst>
                <a:latin typeface="+mj-lt"/>
                <a:cs typeface="Calibri" panose="020F0502020204030204" pitchFamily="34" charset="0"/>
              </a:rPr>
              <a:t>as your</a:t>
            </a:r>
          </a:p>
          <a:p>
            <a:pPr algn="r"/>
            <a:r>
              <a:rPr lang="en-US" sz="2500" b="1" dirty="0" smtClean="0">
                <a:solidFill>
                  <a:schemeClr val="accent1">
                    <a:lumMod val="60000"/>
                    <a:lumOff val="40000"/>
                  </a:schemeClr>
                </a:solidFill>
                <a:effectLst>
                  <a:outerShdw blurRad="38100" dist="38100" dir="2700000" algn="tl">
                    <a:srgbClr val="000000">
                      <a:alpha val="43137"/>
                    </a:srgbClr>
                  </a:outerShdw>
                </a:effectLst>
                <a:latin typeface="+mj-lt"/>
                <a:cs typeface="Calibri" panose="020F0502020204030204" pitchFamily="34" charset="0"/>
              </a:rPr>
              <a:t>first job </a:t>
            </a:r>
            <a:r>
              <a:rPr lang="en-US" sz="2500" b="1" dirty="0" smtClean="0">
                <a:solidFill>
                  <a:schemeClr val="accent6">
                    <a:lumMod val="50000"/>
                  </a:schemeClr>
                </a:solidFill>
                <a:effectLst>
                  <a:outerShdw blurRad="38100" dist="38100" dir="2700000" algn="tl">
                    <a:srgbClr val="000000">
                      <a:alpha val="43137"/>
                    </a:srgbClr>
                  </a:outerShdw>
                </a:effectLst>
                <a:latin typeface="+mj-lt"/>
                <a:cs typeface="Calibri" panose="020F0502020204030204" pitchFamily="34" charset="0"/>
              </a:rPr>
              <a:t>out of</a:t>
            </a:r>
          </a:p>
          <a:p>
            <a:pPr algn="r"/>
            <a:r>
              <a:rPr lang="en-US" sz="2500" b="1" dirty="0" smtClean="0">
                <a:solidFill>
                  <a:schemeClr val="accent6">
                    <a:lumMod val="50000"/>
                  </a:schemeClr>
                </a:solidFill>
                <a:effectLst>
                  <a:outerShdw blurRad="38100" dist="38100" dir="2700000" algn="tl">
                    <a:srgbClr val="000000">
                      <a:alpha val="43137"/>
                    </a:srgbClr>
                  </a:outerShdw>
                </a:effectLst>
                <a:latin typeface="+mj-lt"/>
                <a:cs typeface="Calibri" panose="020F0502020204030204" pitchFamily="34" charset="0"/>
              </a:rPr>
              <a:t>school</a:t>
            </a:r>
            <a:r>
              <a:rPr lang="en-US" sz="2500" b="1" dirty="0">
                <a:solidFill>
                  <a:schemeClr val="accent6">
                    <a:lumMod val="50000"/>
                  </a:schemeClr>
                </a:solidFill>
                <a:effectLst>
                  <a:outerShdw blurRad="38100" dist="38100" dir="2700000" algn="tl">
                    <a:srgbClr val="000000">
                      <a:alpha val="43137"/>
                    </a:srgbClr>
                  </a:outerShdw>
                </a:effectLst>
                <a:latin typeface="+mj-lt"/>
                <a:cs typeface="Calibri" panose="020F0502020204030204" pitchFamily="34" charset="0"/>
              </a:rPr>
              <a:t>?</a:t>
            </a:r>
          </a:p>
        </p:txBody>
      </p:sp>
      <p:pic>
        <p:nvPicPr>
          <p:cNvPr id="1026" name="Picture 2" descr="made w/ Imgflip meme maker"/>
          <p:cNvPicPr>
            <a:picLocks noChangeAspect="1" noChangeArrowheads="1"/>
          </p:cNvPicPr>
          <p:nvPr/>
        </p:nvPicPr>
        <p:blipFill rotWithShape="1">
          <a:blip r:embed="rId3">
            <a:extLst>
              <a:ext uri="{28A0092B-C50C-407E-A947-70E740481C1C}">
                <a14:useLocalDpi xmlns:a14="http://schemas.microsoft.com/office/drawing/2010/main" val="0"/>
              </a:ext>
            </a:extLst>
          </a:blip>
          <a:srcRect l="939" t="1" r="1583" b="-220"/>
          <a:stretch/>
        </p:blipFill>
        <p:spPr bwMode="auto">
          <a:xfrm>
            <a:off x="1736748" y="2178278"/>
            <a:ext cx="4562579" cy="31272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72208" y="1856836"/>
            <a:ext cx="4823926" cy="477054"/>
          </a:xfrm>
          <a:prstGeom prst="rect">
            <a:avLst/>
          </a:prstGeom>
          <a:solidFill>
            <a:schemeClr val="bg1"/>
          </a:solidFill>
          <a:ln>
            <a:solidFill>
              <a:schemeClr val="bg1"/>
            </a:solidFill>
          </a:ln>
        </p:spPr>
        <p:txBody>
          <a:bodyPr wrap="square" lIns="91440" tIns="45720" rIns="91440" bIns="45720">
            <a:spAutoFit/>
          </a:bodyPr>
          <a:lstStyle/>
          <a:p>
            <a:pPr algn="ctr"/>
            <a:r>
              <a:rPr lang="en-US" sz="2500" b="1" dirty="0" smtClean="0">
                <a:ln w="9525">
                  <a:solidFill>
                    <a:schemeClr val="bg1"/>
                  </a:solidFill>
                  <a:prstDash val="solid"/>
                </a:ln>
                <a:solidFill>
                  <a:schemeClr val="accent1">
                    <a:lumMod val="60000"/>
                    <a:lumOff val="40000"/>
                  </a:schemeClr>
                </a:solidFill>
                <a:effectLst>
                  <a:outerShdw blurRad="12700" dist="38100" dir="2700000" algn="tl" rotWithShape="0">
                    <a:schemeClr val="bg1">
                      <a:lumMod val="50000"/>
                    </a:schemeClr>
                  </a:outerShdw>
                </a:effectLst>
              </a:rPr>
              <a:t>ARE YOU SERIOUS RIGHT NOW.</a:t>
            </a:r>
            <a:endParaRPr lang="en-US" sz="2500" b="1" cap="none" dirty="0">
              <a:ln w="9525">
                <a:solidFill>
                  <a:schemeClr val="bg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
        <p:nvSpPr>
          <p:cNvPr id="11" name="Rectangle 10"/>
          <p:cNvSpPr/>
          <p:nvPr/>
        </p:nvSpPr>
        <p:spPr>
          <a:xfrm>
            <a:off x="1572208" y="5305515"/>
            <a:ext cx="4823926" cy="553998"/>
          </a:xfrm>
          <a:prstGeom prst="rect">
            <a:avLst/>
          </a:prstGeom>
          <a:solidFill>
            <a:schemeClr val="bg1"/>
          </a:solidFill>
          <a:ln>
            <a:solidFill>
              <a:schemeClr val="bg1"/>
            </a:solidFill>
          </a:ln>
        </p:spPr>
        <p:txBody>
          <a:bodyPr wrap="square" lIns="91440" tIns="45720" rIns="91440" bIns="45720">
            <a:spAutoFit/>
          </a:bodyPr>
          <a:lstStyle/>
          <a:p>
            <a:pPr algn="ctr"/>
            <a:r>
              <a:rPr lang="en-US" sz="2500" b="1" dirty="0" smtClean="0">
                <a:ln w="9525">
                  <a:solidFill>
                    <a:schemeClr val="bg1"/>
                  </a:solidFill>
                  <a:prstDash val="solid"/>
                </a:ln>
                <a:solidFill>
                  <a:schemeClr val="accent6">
                    <a:lumMod val="75000"/>
                  </a:schemeClr>
                </a:solidFill>
                <a:effectLst>
                  <a:outerShdw blurRad="12700" dist="38100" dir="2700000" algn="tl" rotWithShape="0">
                    <a:schemeClr val="bg1">
                      <a:lumMod val="50000"/>
                    </a:schemeClr>
                  </a:outerShdw>
                </a:effectLst>
              </a:rPr>
              <a:t>LIKE SERIOUS</a:t>
            </a:r>
            <a:r>
              <a:rPr lang="en-US" sz="3000" b="1" dirty="0" smtClean="0">
                <a:ln w="9525">
                  <a:solidFill>
                    <a:schemeClr val="bg1"/>
                  </a:solidFill>
                  <a:prstDash val="solid"/>
                </a:ln>
                <a:solidFill>
                  <a:schemeClr val="accent6">
                    <a:lumMod val="75000"/>
                  </a:schemeClr>
                </a:solidFill>
                <a:effectLst>
                  <a:outerShdw blurRad="12700" dist="38100" dir="2700000" algn="tl" rotWithShape="0">
                    <a:schemeClr val="bg1">
                      <a:lumMod val="50000"/>
                    </a:schemeClr>
                  </a:outerShdw>
                </a:effectLst>
              </a:rPr>
              <a:t>.</a:t>
            </a:r>
            <a:endParaRPr lang="en-US" sz="4000" b="1" cap="none" dirty="0">
              <a:ln w="9525">
                <a:solidFill>
                  <a:schemeClr val="bg1"/>
                </a:solidFill>
                <a:prstDash val="solid"/>
              </a:ln>
              <a:solidFill>
                <a:schemeClr val="accent6">
                  <a:lumMod val="75000"/>
                </a:schemeClr>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60330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 presetClass="entr" presetSubtype="0" fill="hold" nodeType="afterEffect">
                                  <p:stCondLst>
                                    <p:cond delay="2500"/>
                                  </p:stCondLst>
                                  <p:childTnLst>
                                    <p:set>
                                      <p:cBhvr>
                                        <p:cTn id="10" dur="1" fill="hold">
                                          <p:stCondLst>
                                            <p:cond delay="499"/>
                                          </p:stCondLst>
                                        </p:cTn>
                                        <p:tgtEl>
                                          <p:spTgt spid="1026"/>
                                        </p:tgtEl>
                                        <p:attrNameLst>
                                          <p:attrName>style.visibility</p:attrName>
                                        </p:attrNameLst>
                                      </p:cBhvr>
                                      <p:to>
                                        <p:strVal val="visible"/>
                                      </p:to>
                                    </p:set>
                                  </p:childTnLst>
                                </p:cTn>
                              </p:par>
                            </p:childTnLst>
                          </p:cTn>
                        </p:par>
                        <p:par>
                          <p:cTn id="11" fill="hold">
                            <p:stCondLst>
                              <p:cond delay="4000"/>
                            </p:stCondLst>
                            <p:childTnLst>
                              <p:par>
                                <p:cTn id="12" presetID="22" presetClass="entr" presetSubtype="8" fill="hold" grpId="0" nodeType="afterEffect">
                                  <p:stCondLst>
                                    <p:cond delay="100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5500"/>
                            </p:stCondLst>
                            <p:childTnLst>
                              <p:par>
                                <p:cTn id="16" presetID="22" presetClass="entr" presetSubtype="8" fill="hold" grpId="0" nodeType="after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pPr algn="ctr"/>
            <a:r>
              <a:rPr lang="en-U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Let’s Build a Pyramid</a:t>
            </a:r>
            <a:endParaRPr lang="en-US" dirty="0"/>
          </a:p>
        </p:txBody>
      </p:sp>
      <p:sp>
        <p:nvSpPr>
          <p:cNvPr id="3" name="TextBox 2"/>
          <p:cNvSpPr txBox="1"/>
          <p:nvPr/>
        </p:nvSpPr>
        <p:spPr>
          <a:xfrm>
            <a:off x="687307" y="3628501"/>
            <a:ext cx="11149206" cy="1169551"/>
          </a:xfrm>
          <a:prstGeom prst="rect">
            <a:avLst/>
          </a:prstGeom>
          <a:noFill/>
        </p:spPr>
        <p:txBody>
          <a:bodyPr wrap="none" rtlCol="0">
            <a:spAutoFit/>
          </a:bodyPr>
          <a:lstStyle/>
          <a:p>
            <a:r>
              <a:rPr lang="en-US" sz="3500" b="1" dirty="0" smtClean="0">
                <a:solidFill>
                  <a:schemeClr val="accent6">
                    <a:lumMod val="50000"/>
                  </a:schemeClr>
                </a:solidFill>
                <a:effectLst>
                  <a:outerShdw blurRad="38100" dist="38100" dir="2700000" algn="tl">
                    <a:srgbClr val="000000">
                      <a:alpha val="43137"/>
                    </a:srgbClr>
                  </a:outerShdw>
                </a:effectLst>
                <a:latin typeface="+mj-lt"/>
                <a:cs typeface="Calibri" panose="020F0502020204030204" pitchFamily="34" charset="0"/>
              </a:rPr>
              <a:t>The Secret Sauce to Finding Entry Level Tech Talent</a:t>
            </a:r>
            <a:endParaRPr lang="en-US" sz="3600" b="1" dirty="0">
              <a:solidFill>
                <a:schemeClr val="accent6">
                  <a:lumMod val="50000"/>
                </a:schemeClr>
              </a:solidFill>
              <a:effectLst>
                <a:outerShdw blurRad="38100" dist="38100" dir="2700000" algn="tl">
                  <a:srgbClr val="000000">
                    <a:alpha val="43137"/>
                  </a:srgbClr>
                </a:outerShdw>
              </a:effectLst>
            </a:endParaRPr>
          </a:p>
          <a:p>
            <a:endParaRPr lang="en-US" sz="3500" b="1" dirty="0" smtClean="0">
              <a:effectLst>
                <a:outerShdw blurRad="38100" dist="38100" dir="2700000" algn="tl">
                  <a:srgbClr val="000000">
                    <a:alpha val="43137"/>
                  </a:srgbClr>
                </a:outerShdw>
              </a:effectLst>
              <a:latin typeface="+mj-lt"/>
              <a:cs typeface="Calibri" panose="020F0502020204030204" pitchFamily="34" charset="0"/>
            </a:endParaRPr>
          </a:p>
        </p:txBody>
      </p:sp>
    </p:spTree>
    <p:extLst>
      <p:ext uri="{BB962C8B-B14F-4D97-AF65-F5344CB8AC3E}">
        <p14:creationId xmlns:p14="http://schemas.microsoft.com/office/powerpoint/2010/main" val="200257396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8;p3"/>
          <p:cNvSpPr txBox="1"/>
          <p:nvPr/>
        </p:nvSpPr>
        <p:spPr>
          <a:xfrm>
            <a:off x="2171700" y="2057401"/>
            <a:ext cx="3326593" cy="1735000"/>
          </a:xfrm>
          <a:prstGeom prst="rect">
            <a:avLst/>
          </a:prstGeom>
          <a:solidFill>
            <a:schemeClr val="bg1">
              <a:lumMod val="75000"/>
              <a:lumOff val="25000"/>
            </a:schemeClr>
          </a:solidFill>
          <a:ln w="25400">
            <a:gradFill>
              <a:gsLst>
                <a:gs pos="0">
                  <a:schemeClr val="accent1">
                    <a:lumMod val="5000"/>
                    <a:lumOff val="95000"/>
                  </a:schemeClr>
                </a:gs>
                <a:gs pos="74000">
                  <a:schemeClr val="accent5">
                    <a:lumMod val="60000"/>
                    <a:lumOff val="40000"/>
                  </a:schemeClr>
                </a:gs>
                <a:gs pos="83000">
                  <a:schemeClr val="accent5">
                    <a:lumMod val="60000"/>
                    <a:lumOff val="40000"/>
                  </a:schemeClr>
                </a:gs>
                <a:gs pos="100000">
                  <a:schemeClr val="accent1">
                    <a:lumMod val="30000"/>
                    <a:lumOff val="70000"/>
                  </a:schemeClr>
                </a:gs>
              </a:gsLst>
              <a:lin ang="5400000" scaled="1"/>
            </a:gradFill>
          </a:ln>
        </p:spPr>
        <p:txBody>
          <a:bodyPr spcFirstLastPara="1" wrap="square" lIns="60950" tIns="60950" rIns="60950" bIns="60950" anchor="ctr" anchorCtr="0">
            <a:noAutofit/>
          </a:bodyPr>
          <a:lstStyle>
            <a:defPPr>
              <a:defRPr lang="en-US"/>
            </a:defPPr>
            <a:lvl1pPr marR="0" lvl="0" indent="0" algn="ctr">
              <a:lnSpc>
                <a:spcPct val="90000"/>
              </a:lnSpc>
              <a:spcBef>
                <a:spcPts val="0"/>
              </a:spcBef>
              <a:spcAft>
                <a:spcPts val="0"/>
              </a:spcAft>
              <a:buNone/>
              <a:defRPr sz="3500" b="1">
                <a:effectLst>
                  <a:outerShdw blurRad="38100" dist="38100" dir="2700000" algn="tl">
                    <a:srgbClr val="000000">
                      <a:alpha val="43137"/>
                    </a:srgbClr>
                  </a:outerShdw>
                </a:effectLst>
                <a:latin typeface="Calibri"/>
                <a:ea typeface="Calibri"/>
                <a:cs typeface="Calibri"/>
              </a:defRPr>
            </a:lvl1pPr>
          </a:lstStyle>
          <a:p>
            <a:pPr>
              <a:lnSpc>
                <a:spcPct val="125000"/>
              </a:lnSpc>
            </a:pPr>
            <a:r>
              <a:rPr lang="en-US" sz="3000" dirty="0">
                <a:solidFill>
                  <a:schemeClr val="accent6">
                    <a:lumMod val="50000"/>
                  </a:schemeClr>
                </a:solidFill>
                <a:latin typeface="+mj-lt"/>
                <a:cs typeface="Calibri" panose="020F0502020204030204" pitchFamily="34" charset="0"/>
                <a:sym typeface="Calibri"/>
              </a:rPr>
              <a:t>Sarah </a:t>
            </a:r>
            <a:r>
              <a:rPr lang="en-US" sz="3000" dirty="0" smtClean="0">
                <a:solidFill>
                  <a:schemeClr val="accent6">
                    <a:lumMod val="50000"/>
                  </a:schemeClr>
                </a:solidFill>
                <a:latin typeface="+mj-lt"/>
                <a:cs typeface="Calibri" panose="020F0502020204030204" pitchFamily="34" charset="0"/>
                <a:sym typeface="Calibri"/>
              </a:rPr>
              <a:t>DeZell</a:t>
            </a:r>
            <a:endParaRPr lang="en-US" sz="3000" dirty="0">
              <a:solidFill>
                <a:schemeClr val="accent6">
                  <a:lumMod val="50000"/>
                </a:schemeClr>
              </a:solidFill>
              <a:latin typeface="+mj-lt"/>
              <a:cs typeface="Calibri" panose="020F0502020204030204" pitchFamily="34" charset="0"/>
              <a:sym typeface="Calibri"/>
            </a:endParaRPr>
          </a:p>
          <a:p>
            <a:pPr>
              <a:lnSpc>
                <a:spcPct val="125000"/>
              </a:lnSpc>
            </a:pPr>
            <a:r>
              <a:rPr lang="en-US" sz="2500" dirty="0">
                <a:solidFill>
                  <a:schemeClr val="accent5">
                    <a:lumMod val="60000"/>
                    <a:lumOff val="40000"/>
                  </a:schemeClr>
                </a:solidFill>
                <a:latin typeface="+mj-lt"/>
                <a:cs typeface="Calibri" panose="020F0502020204030204" pitchFamily="34" charset="0"/>
                <a:sym typeface="Calibri"/>
              </a:rPr>
              <a:t>Comcast</a:t>
            </a:r>
          </a:p>
        </p:txBody>
      </p:sp>
      <p:sp>
        <p:nvSpPr>
          <p:cNvPr id="7" name="Google Shape;110;p3"/>
          <p:cNvSpPr txBox="1"/>
          <p:nvPr/>
        </p:nvSpPr>
        <p:spPr>
          <a:xfrm>
            <a:off x="6179357" y="2057401"/>
            <a:ext cx="3326593" cy="1735000"/>
          </a:xfrm>
          <a:prstGeom prst="rect">
            <a:avLst/>
          </a:prstGeom>
          <a:solidFill>
            <a:schemeClr val="bg1">
              <a:lumMod val="75000"/>
              <a:lumOff val="25000"/>
            </a:schemeClr>
          </a:solidFill>
          <a:ln w="25400">
            <a:gradFill>
              <a:gsLst>
                <a:gs pos="0">
                  <a:schemeClr val="accent1">
                    <a:lumMod val="5000"/>
                    <a:lumOff val="95000"/>
                  </a:schemeClr>
                </a:gs>
                <a:gs pos="74000">
                  <a:schemeClr val="accent5">
                    <a:lumMod val="60000"/>
                    <a:lumOff val="40000"/>
                  </a:schemeClr>
                </a:gs>
                <a:gs pos="83000">
                  <a:schemeClr val="accent5">
                    <a:lumMod val="60000"/>
                    <a:lumOff val="40000"/>
                  </a:schemeClr>
                </a:gs>
                <a:gs pos="100000">
                  <a:schemeClr val="accent1">
                    <a:lumMod val="30000"/>
                    <a:lumOff val="70000"/>
                  </a:schemeClr>
                </a:gs>
              </a:gsLst>
              <a:lin ang="5400000" scaled="1"/>
            </a:gradFill>
          </a:ln>
        </p:spPr>
        <p:txBody>
          <a:bodyPr spcFirstLastPara="1" wrap="square" lIns="60950" tIns="60950" rIns="60950" bIns="60950" anchor="ctr" anchorCtr="0">
            <a:noAutofit/>
          </a:bodyPr>
          <a:lstStyle>
            <a:defPPr>
              <a:defRPr lang="en-US"/>
            </a:defPPr>
            <a:lvl1pPr marR="0" lvl="0" indent="0" algn="ctr">
              <a:lnSpc>
                <a:spcPct val="90000"/>
              </a:lnSpc>
              <a:spcBef>
                <a:spcPts val="0"/>
              </a:spcBef>
              <a:spcAft>
                <a:spcPts val="0"/>
              </a:spcAft>
              <a:buNone/>
              <a:defRPr sz="3500" b="1">
                <a:effectLst>
                  <a:outerShdw blurRad="38100" dist="38100" dir="2700000" algn="tl">
                    <a:srgbClr val="000000">
                      <a:alpha val="43137"/>
                    </a:srgbClr>
                  </a:outerShdw>
                </a:effectLst>
                <a:latin typeface="Calibri"/>
                <a:ea typeface="Calibri"/>
                <a:cs typeface="Calibri"/>
              </a:defRPr>
            </a:lvl1pPr>
          </a:lstStyle>
          <a:p>
            <a:pPr>
              <a:lnSpc>
                <a:spcPct val="125000"/>
              </a:lnSpc>
            </a:pPr>
            <a:r>
              <a:rPr lang="en-US" sz="3000" dirty="0">
                <a:solidFill>
                  <a:schemeClr val="accent6">
                    <a:lumMod val="50000"/>
                  </a:schemeClr>
                </a:solidFill>
                <a:latin typeface="+mj-lt"/>
                <a:sym typeface="Calibri"/>
              </a:rPr>
              <a:t>Karen </a:t>
            </a:r>
            <a:r>
              <a:rPr lang="en-US" sz="3000" dirty="0" smtClean="0">
                <a:solidFill>
                  <a:schemeClr val="accent6">
                    <a:lumMod val="50000"/>
                  </a:schemeClr>
                </a:solidFill>
                <a:latin typeface="+mj-lt"/>
                <a:sym typeface="Calibri"/>
              </a:rPr>
              <a:t>Terry</a:t>
            </a:r>
            <a:endParaRPr lang="en-US" sz="3000" dirty="0">
              <a:solidFill>
                <a:schemeClr val="accent6">
                  <a:lumMod val="50000"/>
                </a:schemeClr>
              </a:solidFill>
              <a:latin typeface="+mj-lt"/>
              <a:sym typeface="Calibri"/>
            </a:endParaRPr>
          </a:p>
          <a:p>
            <a:pPr>
              <a:lnSpc>
                <a:spcPct val="125000"/>
              </a:lnSpc>
            </a:pPr>
            <a:r>
              <a:rPr lang="en-US" sz="2500" dirty="0">
                <a:solidFill>
                  <a:schemeClr val="accent5">
                    <a:lumMod val="60000"/>
                    <a:lumOff val="40000"/>
                  </a:schemeClr>
                </a:solidFill>
                <a:latin typeface="+mj-lt"/>
                <a:sym typeface="Calibri"/>
              </a:rPr>
              <a:t>Seagate Technology</a:t>
            </a:r>
          </a:p>
        </p:txBody>
      </p:sp>
      <p:sp>
        <p:nvSpPr>
          <p:cNvPr id="9" name="Google Shape;112;p3"/>
          <p:cNvSpPr txBox="1"/>
          <p:nvPr/>
        </p:nvSpPr>
        <p:spPr>
          <a:xfrm>
            <a:off x="2171700" y="3959329"/>
            <a:ext cx="3326593" cy="1735000"/>
          </a:xfrm>
          <a:prstGeom prst="rect">
            <a:avLst/>
          </a:prstGeom>
          <a:solidFill>
            <a:schemeClr val="bg1">
              <a:lumMod val="75000"/>
              <a:lumOff val="25000"/>
            </a:schemeClr>
          </a:solidFill>
          <a:ln w="25400">
            <a:gradFill>
              <a:gsLst>
                <a:gs pos="0">
                  <a:schemeClr val="accent1">
                    <a:lumMod val="5000"/>
                    <a:lumOff val="95000"/>
                  </a:schemeClr>
                </a:gs>
                <a:gs pos="74000">
                  <a:schemeClr val="accent5">
                    <a:lumMod val="60000"/>
                    <a:lumOff val="40000"/>
                  </a:schemeClr>
                </a:gs>
                <a:gs pos="83000">
                  <a:schemeClr val="accent5">
                    <a:lumMod val="60000"/>
                    <a:lumOff val="40000"/>
                  </a:schemeClr>
                </a:gs>
                <a:gs pos="100000">
                  <a:schemeClr val="accent1">
                    <a:lumMod val="30000"/>
                    <a:lumOff val="70000"/>
                  </a:schemeClr>
                </a:gs>
              </a:gsLst>
              <a:lin ang="5400000" scaled="1"/>
            </a:gradFill>
          </a:ln>
        </p:spPr>
        <p:txBody>
          <a:bodyPr spcFirstLastPara="1" wrap="square" lIns="60950" tIns="60950" rIns="60950" bIns="60950" anchor="ctr" anchorCtr="0">
            <a:noAutofit/>
          </a:bodyPr>
          <a:lstStyle>
            <a:defPPr>
              <a:defRPr lang="en-US"/>
            </a:defPPr>
            <a:lvl1pPr marR="0" lvl="0" indent="0" algn="ctr">
              <a:lnSpc>
                <a:spcPct val="90000"/>
              </a:lnSpc>
              <a:spcBef>
                <a:spcPts val="0"/>
              </a:spcBef>
              <a:spcAft>
                <a:spcPts val="0"/>
              </a:spcAft>
              <a:buNone/>
              <a:defRPr sz="3500" b="1">
                <a:effectLst>
                  <a:outerShdw blurRad="38100" dist="38100" dir="2700000" algn="tl">
                    <a:srgbClr val="000000">
                      <a:alpha val="43137"/>
                    </a:srgbClr>
                  </a:outerShdw>
                </a:effectLst>
                <a:latin typeface="Calibri"/>
                <a:ea typeface="Calibri"/>
                <a:cs typeface="Calibri"/>
              </a:defRPr>
            </a:lvl1pPr>
          </a:lstStyle>
          <a:p>
            <a:pPr>
              <a:lnSpc>
                <a:spcPct val="125000"/>
              </a:lnSpc>
            </a:pPr>
            <a:r>
              <a:rPr lang="en-US" sz="3000" dirty="0">
                <a:solidFill>
                  <a:schemeClr val="accent6">
                    <a:lumMod val="50000"/>
                  </a:schemeClr>
                </a:solidFill>
                <a:latin typeface="+mj-lt"/>
                <a:sym typeface="Calibri"/>
              </a:rPr>
              <a:t>Daniel </a:t>
            </a:r>
            <a:r>
              <a:rPr lang="en-US" sz="3000" dirty="0" smtClean="0">
                <a:solidFill>
                  <a:schemeClr val="accent6">
                    <a:lumMod val="50000"/>
                  </a:schemeClr>
                </a:solidFill>
                <a:latin typeface="+mj-lt"/>
                <a:sym typeface="Calibri"/>
              </a:rPr>
              <a:t>Mitcham</a:t>
            </a:r>
            <a:endParaRPr lang="en-US" sz="3000" dirty="0">
              <a:solidFill>
                <a:schemeClr val="accent6">
                  <a:lumMod val="50000"/>
                </a:schemeClr>
              </a:solidFill>
              <a:latin typeface="+mj-lt"/>
              <a:sym typeface="Calibri"/>
            </a:endParaRPr>
          </a:p>
          <a:p>
            <a:pPr>
              <a:lnSpc>
                <a:spcPct val="125000"/>
              </a:lnSpc>
            </a:pPr>
            <a:r>
              <a:rPr lang="en-US" sz="2500" dirty="0">
                <a:solidFill>
                  <a:schemeClr val="accent5">
                    <a:lumMod val="60000"/>
                    <a:lumOff val="40000"/>
                  </a:schemeClr>
                </a:solidFill>
                <a:latin typeface="+mj-lt"/>
                <a:sym typeface="Calibri"/>
              </a:rPr>
              <a:t>Mall of America</a:t>
            </a:r>
          </a:p>
        </p:txBody>
      </p:sp>
      <p:sp>
        <p:nvSpPr>
          <p:cNvPr id="11" name="Google Shape;114;p3"/>
          <p:cNvSpPr txBox="1"/>
          <p:nvPr/>
        </p:nvSpPr>
        <p:spPr>
          <a:xfrm>
            <a:off x="6179357" y="3959328"/>
            <a:ext cx="3326593" cy="1735000"/>
          </a:xfrm>
          <a:prstGeom prst="rect">
            <a:avLst/>
          </a:prstGeom>
          <a:solidFill>
            <a:schemeClr val="bg1">
              <a:lumMod val="75000"/>
              <a:lumOff val="25000"/>
            </a:schemeClr>
          </a:solidFill>
          <a:ln w="25400">
            <a:gradFill>
              <a:gsLst>
                <a:gs pos="0">
                  <a:schemeClr val="accent1">
                    <a:lumMod val="5000"/>
                    <a:lumOff val="95000"/>
                  </a:schemeClr>
                </a:gs>
                <a:gs pos="74000">
                  <a:schemeClr val="accent5">
                    <a:lumMod val="60000"/>
                    <a:lumOff val="40000"/>
                  </a:schemeClr>
                </a:gs>
                <a:gs pos="83000">
                  <a:schemeClr val="accent5">
                    <a:lumMod val="60000"/>
                    <a:lumOff val="40000"/>
                  </a:schemeClr>
                </a:gs>
                <a:gs pos="100000">
                  <a:schemeClr val="accent1">
                    <a:lumMod val="30000"/>
                    <a:lumOff val="70000"/>
                  </a:schemeClr>
                </a:gs>
              </a:gsLst>
              <a:lin ang="5400000" scaled="1"/>
            </a:gradFill>
          </a:ln>
        </p:spPr>
        <p:txBody>
          <a:bodyPr spcFirstLastPara="1" wrap="square" lIns="60950" tIns="60950" rIns="60950" bIns="60950" anchor="ctr" anchorCtr="0">
            <a:noAutofit/>
          </a:bodyPr>
          <a:lstStyle>
            <a:defPPr>
              <a:defRPr lang="en-US"/>
            </a:defPPr>
            <a:lvl1pPr marR="0" lvl="0" indent="0" algn="ctr">
              <a:lnSpc>
                <a:spcPct val="90000"/>
              </a:lnSpc>
              <a:spcBef>
                <a:spcPts val="0"/>
              </a:spcBef>
              <a:spcAft>
                <a:spcPts val="0"/>
              </a:spcAft>
              <a:buNone/>
              <a:defRPr sz="3500" b="1">
                <a:effectLst>
                  <a:outerShdw blurRad="38100" dist="38100" dir="2700000" algn="tl">
                    <a:srgbClr val="000000">
                      <a:alpha val="43137"/>
                    </a:srgbClr>
                  </a:outerShdw>
                </a:effectLst>
                <a:latin typeface="Calibri"/>
                <a:ea typeface="Calibri"/>
                <a:cs typeface="Calibri"/>
              </a:defRPr>
            </a:lvl1pPr>
          </a:lstStyle>
          <a:p>
            <a:pPr>
              <a:lnSpc>
                <a:spcPct val="125000"/>
              </a:lnSpc>
            </a:pPr>
            <a:r>
              <a:rPr lang="en-US" sz="3000" dirty="0">
                <a:solidFill>
                  <a:schemeClr val="accent6">
                    <a:lumMod val="50000"/>
                  </a:schemeClr>
                </a:solidFill>
                <a:latin typeface="+mj-lt"/>
                <a:sym typeface="Calibri"/>
              </a:rPr>
              <a:t>Marina </a:t>
            </a:r>
            <a:r>
              <a:rPr lang="en-US" sz="3000" dirty="0" smtClean="0">
                <a:solidFill>
                  <a:schemeClr val="accent6">
                    <a:lumMod val="50000"/>
                  </a:schemeClr>
                </a:solidFill>
                <a:latin typeface="+mj-lt"/>
                <a:sym typeface="Calibri"/>
              </a:rPr>
              <a:t>Kapustin</a:t>
            </a:r>
            <a:endParaRPr lang="en-US" sz="3000" dirty="0">
              <a:solidFill>
                <a:schemeClr val="accent6">
                  <a:lumMod val="50000"/>
                </a:schemeClr>
              </a:solidFill>
              <a:latin typeface="+mj-lt"/>
              <a:sym typeface="Calibri"/>
            </a:endParaRPr>
          </a:p>
          <a:p>
            <a:pPr>
              <a:lnSpc>
                <a:spcPct val="125000"/>
              </a:lnSpc>
            </a:pPr>
            <a:r>
              <a:rPr lang="en-US" sz="2500" dirty="0">
                <a:solidFill>
                  <a:schemeClr val="accent5">
                    <a:lumMod val="60000"/>
                    <a:lumOff val="40000"/>
                  </a:schemeClr>
                </a:solidFill>
                <a:latin typeface="+mj-lt"/>
                <a:sym typeface="Calibri"/>
              </a:rPr>
              <a:t>HealthPartners</a:t>
            </a:r>
          </a:p>
        </p:txBody>
      </p:sp>
      <p:sp>
        <p:nvSpPr>
          <p:cNvPr id="2" name="Title 1"/>
          <p:cNvSpPr>
            <a:spLocks noGrp="1"/>
          </p:cNvSpPr>
          <p:nvPr>
            <p:ph type="title"/>
          </p:nvPr>
        </p:nvSpPr>
        <p:spPr>
          <a:scene3d>
            <a:camera prst="obliqueTopLeft"/>
            <a:lightRig rig="threePt" dir="t"/>
          </a:scene3d>
          <a:sp3d>
            <a:bevelT w="101600" prst="riblet"/>
            <a:bevelB prst="convex"/>
          </a:sp3d>
        </p:spPr>
        <p:txBody>
          <a:bodyPr>
            <a:normAutofit/>
          </a:bodyPr>
          <a:lstStyle/>
          <a:p>
            <a:r>
              <a:rPr lang="en-US" sz="45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TEAM</a:t>
            </a:r>
          </a:p>
        </p:txBody>
      </p:sp>
    </p:spTree>
    <p:extLst>
      <p:ext uri="{BB962C8B-B14F-4D97-AF65-F5344CB8AC3E}">
        <p14:creationId xmlns:p14="http://schemas.microsoft.com/office/powerpoint/2010/main" val="406181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26" presetClass="emph" presetSubtype="0" fill="hold" grpId="1" nodeType="afterEffect">
                                  <p:stCondLst>
                                    <p:cond delay="250"/>
                                  </p:stCondLst>
                                  <p:childTnLst>
                                    <p:animEffect transition="out" filter="fade">
                                      <p:cBhvr>
                                        <p:cTn id="9" dur="500" tmFilter="0, 0; .2, .5; .8, .5; 1, 0"/>
                                        <p:tgtEl>
                                          <p:spTgt spid="5"/>
                                        </p:tgtEl>
                                      </p:cBhvr>
                                    </p:animEffect>
                                    <p:animScale>
                                      <p:cBhvr>
                                        <p:cTn id="10" dur="250" autoRev="1" fill="hold"/>
                                        <p:tgtEl>
                                          <p:spTgt spid="5"/>
                                        </p:tgtEl>
                                      </p:cBhvr>
                                      <p:by x="105000" y="105000"/>
                                    </p:animScale>
                                  </p:childTnLst>
                                </p:cTn>
                              </p:par>
                            </p:childTnLst>
                          </p:cTn>
                        </p:par>
                        <p:par>
                          <p:cTn id="11" fill="hold">
                            <p:stCondLst>
                              <p:cond delay="1250"/>
                            </p:stCondLst>
                            <p:childTnLst>
                              <p:par>
                                <p:cTn id="12" presetID="1" presetClass="entr" presetSubtype="0" fill="hold" grpId="0" nodeType="afterEffect">
                                  <p:stCondLst>
                                    <p:cond delay="50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1750"/>
                            </p:stCondLst>
                            <p:childTnLst>
                              <p:par>
                                <p:cTn id="15" presetID="26" presetClass="emph" presetSubtype="0" fill="hold" grpId="1" nodeType="afterEffect">
                                  <p:stCondLst>
                                    <p:cond delay="250"/>
                                  </p:stCondLst>
                                  <p:childTnLst>
                                    <p:animEffect transition="out" filter="fade">
                                      <p:cBhvr>
                                        <p:cTn id="16" dur="500" tmFilter="0, 0; .2, .5; .8, .5; 1, 0"/>
                                        <p:tgtEl>
                                          <p:spTgt spid="7"/>
                                        </p:tgtEl>
                                      </p:cBhvr>
                                    </p:animEffect>
                                    <p:animScale>
                                      <p:cBhvr>
                                        <p:cTn id="17" dur="250" autoRev="1" fill="hold"/>
                                        <p:tgtEl>
                                          <p:spTgt spid="7"/>
                                        </p:tgtEl>
                                      </p:cBhvr>
                                      <p:by x="105000" y="105000"/>
                                    </p:animScale>
                                  </p:childTnLst>
                                </p:cTn>
                              </p:par>
                            </p:childTnLst>
                          </p:cTn>
                        </p:par>
                        <p:par>
                          <p:cTn id="18" fill="hold">
                            <p:stCondLst>
                              <p:cond delay="2500"/>
                            </p:stCondLst>
                            <p:childTnLst>
                              <p:par>
                                <p:cTn id="19" presetID="1" presetClass="entr" presetSubtype="0"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3000"/>
                            </p:stCondLst>
                            <p:childTnLst>
                              <p:par>
                                <p:cTn id="22" presetID="26" presetClass="emph" presetSubtype="0" fill="hold" grpId="1" nodeType="afterEffect">
                                  <p:stCondLst>
                                    <p:cond delay="250"/>
                                  </p:stCondLst>
                                  <p:childTnLst>
                                    <p:animEffect transition="out" filter="fade">
                                      <p:cBhvr>
                                        <p:cTn id="23" dur="500" tmFilter="0, 0; .2, .5; .8, .5; 1, 0"/>
                                        <p:tgtEl>
                                          <p:spTgt spid="9"/>
                                        </p:tgtEl>
                                      </p:cBhvr>
                                    </p:animEffect>
                                    <p:animScale>
                                      <p:cBhvr>
                                        <p:cTn id="24" dur="250" autoRev="1" fill="hold"/>
                                        <p:tgtEl>
                                          <p:spTgt spid="9"/>
                                        </p:tgtEl>
                                      </p:cBhvr>
                                      <p:by x="105000" y="105000"/>
                                    </p:animScale>
                                  </p:childTnLst>
                                </p:cTn>
                              </p:par>
                            </p:childTnLst>
                          </p:cTn>
                        </p:par>
                        <p:par>
                          <p:cTn id="25" fill="hold">
                            <p:stCondLst>
                              <p:cond delay="3750"/>
                            </p:stCondLst>
                            <p:childTnLst>
                              <p:par>
                                <p:cTn id="26" presetID="1" presetClass="entr" presetSubtype="0" fill="hold" grpId="0" nodeType="afterEffect">
                                  <p:stCondLst>
                                    <p:cond delay="50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4250"/>
                            </p:stCondLst>
                            <p:childTnLst>
                              <p:par>
                                <p:cTn id="29" presetID="26" presetClass="emph" presetSubtype="0" fill="hold" grpId="1" nodeType="afterEffect">
                                  <p:stCondLst>
                                    <p:cond delay="250"/>
                                  </p:stCondLst>
                                  <p:childTnLst>
                                    <p:animEffect transition="out" filter="fade">
                                      <p:cBhvr>
                                        <p:cTn id="30" dur="500" tmFilter="0, 0; .2, .5; .8, .5; 1, 0"/>
                                        <p:tgtEl>
                                          <p:spTgt spid="11"/>
                                        </p:tgtEl>
                                      </p:cBhvr>
                                    </p:animEffect>
                                    <p:animScale>
                                      <p:cBhvr>
                                        <p:cTn id="31"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animBg="1"/>
      <p:bldP spid="9" grpId="1" animBg="1"/>
      <p:bldP spid="11"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So back to our problem</a:t>
            </a:r>
            <a:endParaRPr lang="en-US" sz="4500" dirty="0"/>
          </a:p>
        </p:txBody>
      </p:sp>
      <p:sp>
        <p:nvSpPr>
          <p:cNvPr id="6" name="Rectangle 5"/>
          <p:cNvSpPr/>
          <p:nvPr/>
        </p:nvSpPr>
        <p:spPr>
          <a:xfrm>
            <a:off x="543341" y="2766060"/>
            <a:ext cx="1273105" cy="784830"/>
          </a:xfrm>
          <a:prstGeom prst="rect">
            <a:avLst/>
          </a:prstGeom>
          <a:noFill/>
        </p:spPr>
        <p:txBody>
          <a:bodyPr wrap="none" lIns="91440" tIns="45720" rIns="91440" bIns="45720" anchor="b">
            <a:spAutoFit/>
          </a:bodyPr>
          <a:lstStyle/>
          <a:p>
            <a:r>
              <a:rPr lang="en-US" sz="4500" dirty="0" smtClean="0">
                <a:ln w="0"/>
                <a:solidFill>
                  <a:schemeClr val="accent1">
                    <a:lumMod val="60000"/>
                    <a:lumOff val="40000"/>
                  </a:schemeClr>
                </a:solidFill>
                <a:effectLst>
                  <a:outerShdw blurRad="38100" dist="25400" dir="5400000" algn="ctr" rotWithShape="0">
                    <a:srgbClr val="6E747A">
                      <a:alpha val="43000"/>
                    </a:srgbClr>
                  </a:outerShdw>
                </a:effectLst>
              </a:rPr>
              <a:t>86%</a:t>
            </a:r>
            <a:endParaRPr lang="en-US" sz="4500" dirty="0">
              <a:ln w="0"/>
              <a:solidFill>
                <a:schemeClr val="accent1">
                  <a:lumMod val="60000"/>
                  <a:lumOff val="40000"/>
                </a:schemeClr>
              </a:solidFill>
              <a:effectLst>
                <a:outerShdw blurRad="38100" dist="25400" dir="5400000" algn="ctr" rotWithShape="0">
                  <a:srgbClr val="6E747A">
                    <a:alpha val="43000"/>
                  </a:srgbClr>
                </a:outerShdw>
              </a:effectLst>
            </a:endParaRPr>
          </a:p>
        </p:txBody>
      </p:sp>
      <p:sp>
        <p:nvSpPr>
          <p:cNvPr id="9" name="TextBox 8"/>
          <p:cNvSpPr txBox="1"/>
          <p:nvPr/>
        </p:nvSpPr>
        <p:spPr>
          <a:xfrm>
            <a:off x="1816446" y="3073836"/>
            <a:ext cx="9677400" cy="477054"/>
          </a:xfrm>
          <a:prstGeom prst="rect">
            <a:avLst/>
          </a:prstGeom>
          <a:noFill/>
        </p:spPr>
        <p:txBody>
          <a:bodyPr wrap="square" rtlCol="0" anchor="b">
            <a:spAutoFit/>
          </a:bodyPr>
          <a:lstStyle/>
          <a:p>
            <a:r>
              <a:rPr lang="en-US" sz="2500" b="1" dirty="0" smtClean="0">
                <a:solidFill>
                  <a:schemeClr val="accent6">
                    <a:lumMod val="50000"/>
                  </a:schemeClr>
                </a:solidFill>
                <a:effectLst>
                  <a:outerShdw blurRad="38100" dist="38100" dir="2700000" algn="tl">
                    <a:srgbClr val="000000">
                      <a:alpha val="43137"/>
                    </a:srgbClr>
                  </a:outerShdw>
                </a:effectLst>
              </a:rPr>
              <a:t>Find it challenging to find and hire technical talent.</a:t>
            </a:r>
            <a:endParaRPr lang="en-US" sz="2500" b="1" dirty="0">
              <a:solidFill>
                <a:schemeClr val="accent6">
                  <a:lumMod val="50000"/>
                </a:schemeClr>
              </a:solidFill>
              <a:effectLst>
                <a:outerShdw blurRad="38100" dist="38100" dir="2700000" algn="tl">
                  <a:srgbClr val="000000">
                    <a:alpha val="43137"/>
                  </a:srgbClr>
                </a:outerShdw>
              </a:effectLst>
            </a:endParaRPr>
          </a:p>
        </p:txBody>
      </p:sp>
      <p:sp>
        <p:nvSpPr>
          <p:cNvPr id="10" name="Rectangle 9"/>
          <p:cNvSpPr/>
          <p:nvPr/>
        </p:nvSpPr>
        <p:spPr>
          <a:xfrm>
            <a:off x="555695" y="3593963"/>
            <a:ext cx="1273105" cy="784830"/>
          </a:xfrm>
          <a:prstGeom prst="rect">
            <a:avLst/>
          </a:prstGeom>
          <a:noFill/>
        </p:spPr>
        <p:txBody>
          <a:bodyPr wrap="none" lIns="91440" tIns="45720" rIns="91440" bIns="45720" anchor="b">
            <a:spAutoFit/>
          </a:bodyPr>
          <a:lstStyle/>
          <a:p>
            <a:r>
              <a:rPr lang="en-US" sz="4500" dirty="0" smtClean="0">
                <a:ln w="0"/>
                <a:solidFill>
                  <a:schemeClr val="accent1">
                    <a:lumMod val="60000"/>
                    <a:lumOff val="40000"/>
                  </a:schemeClr>
                </a:solidFill>
                <a:effectLst>
                  <a:outerShdw blurRad="38100" dist="25400" dir="5400000" algn="ctr" rotWithShape="0">
                    <a:srgbClr val="6E747A">
                      <a:alpha val="43000"/>
                    </a:srgbClr>
                  </a:outerShdw>
                </a:effectLst>
              </a:rPr>
              <a:t>83%</a:t>
            </a:r>
            <a:endParaRPr lang="en-US" sz="4500" dirty="0">
              <a:ln w="0"/>
              <a:solidFill>
                <a:schemeClr val="accent1">
                  <a:lumMod val="60000"/>
                  <a:lumOff val="40000"/>
                </a:schemeClr>
              </a:solidFill>
              <a:effectLst>
                <a:outerShdw blurRad="38100" dist="25400" dir="5400000" algn="ctr" rotWithShape="0">
                  <a:srgbClr val="6E747A">
                    <a:alpha val="43000"/>
                  </a:srgbClr>
                </a:outerShdw>
              </a:effectLst>
            </a:endParaRPr>
          </a:p>
        </p:txBody>
      </p:sp>
      <p:sp>
        <p:nvSpPr>
          <p:cNvPr id="11" name="TextBox 10"/>
          <p:cNvSpPr txBox="1"/>
          <p:nvPr/>
        </p:nvSpPr>
        <p:spPr>
          <a:xfrm>
            <a:off x="1828800" y="3858666"/>
            <a:ext cx="9677400" cy="477054"/>
          </a:xfrm>
          <a:prstGeom prst="rect">
            <a:avLst/>
          </a:prstGeom>
          <a:noFill/>
        </p:spPr>
        <p:txBody>
          <a:bodyPr wrap="square" rtlCol="0" anchor="b">
            <a:spAutoFit/>
          </a:bodyPr>
          <a:lstStyle/>
          <a:p>
            <a:r>
              <a:rPr lang="en-US" sz="2500" b="1" dirty="0" smtClean="0">
                <a:solidFill>
                  <a:schemeClr val="accent6">
                    <a:lumMod val="50000"/>
                  </a:schemeClr>
                </a:solidFill>
                <a:effectLst>
                  <a:outerShdw blurRad="38100" dist="38100" dir="2700000" algn="tl">
                    <a:srgbClr val="000000">
                      <a:alpha val="43137"/>
                    </a:srgbClr>
                  </a:outerShdw>
                </a:effectLst>
              </a:rPr>
              <a:t>Feel tech talent shortage has affected business negatively.</a:t>
            </a:r>
            <a:endParaRPr lang="en-US" sz="2500" b="1" dirty="0">
              <a:solidFill>
                <a:schemeClr val="accent6">
                  <a:lumMod val="50000"/>
                </a:schemeClr>
              </a:solidFill>
              <a:effectLst>
                <a:outerShdw blurRad="38100" dist="38100" dir="2700000" algn="tl">
                  <a:srgbClr val="000000">
                    <a:alpha val="43137"/>
                  </a:srgbClr>
                </a:outerShdw>
              </a:effectLst>
            </a:endParaRPr>
          </a:p>
        </p:txBody>
      </p:sp>
      <p:sp>
        <p:nvSpPr>
          <p:cNvPr id="12" name="Rectangle 11"/>
          <p:cNvSpPr/>
          <p:nvPr/>
        </p:nvSpPr>
        <p:spPr>
          <a:xfrm>
            <a:off x="555695" y="4378793"/>
            <a:ext cx="1273105" cy="784830"/>
          </a:xfrm>
          <a:prstGeom prst="rect">
            <a:avLst/>
          </a:prstGeom>
          <a:noFill/>
        </p:spPr>
        <p:txBody>
          <a:bodyPr wrap="none" lIns="91440" tIns="45720" rIns="91440" bIns="45720" anchor="b">
            <a:spAutoFit/>
          </a:bodyPr>
          <a:lstStyle/>
          <a:p>
            <a:r>
              <a:rPr lang="en-US" sz="4500" dirty="0" smtClean="0">
                <a:ln w="0"/>
                <a:solidFill>
                  <a:schemeClr val="accent1">
                    <a:lumMod val="60000"/>
                    <a:lumOff val="40000"/>
                  </a:schemeClr>
                </a:solidFill>
                <a:effectLst>
                  <a:outerShdw blurRad="38100" dist="25400" dir="5400000" algn="ctr" rotWithShape="0">
                    <a:srgbClr val="6E747A">
                      <a:alpha val="43000"/>
                    </a:srgbClr>
                  </a:outerShdw>
                </a:effectLst>
              </a:rPr>
              <a:t>65%</a:t>
            </a:r>
            <a:endParaRPr lang="en-US" sz="4500" dirty="0">
              <a:ln w="0"/>
              <a:solidFill>
                <a:schemeClr val="accent1">
                  <a:lumMod val="60000"/>
                  <a:lumOff val="40000"/>
                </a:schemeClr>
              </a:solidFill>
              <a:effectLst>
                <a:outerShdw blurRad="38100" dist="25400" dir="5400000" algn="ctr" rotWithShape="0">
                  <a:srgbClr val="6E747A">
                    <a:alpha val="43000"/>
                  </a:srgbClr>
                </a:outerShdw>
              </a:effectLst>
            </a:endParaRPr>
          </a:p>
        </p:txBody>
      </p:sp>
      <p:sp>
        <p:nvSpPr>
          <p:cNvPr id="13" name="TextBox 12"/>
          <p:cNvSpPr txBox="1"/>
          <p:nvPr/>
        </p:nvSpPr>
        <p:spPr>
          <a:xfrm>
            <a:off x="1828800" y="4643496"/>
            <a:ext cx="9677400" cy="477054"/>
          </a:xfrm>
          <a:prstGeom prst="rect">
            <a:avLst/>
          </a:prstGeom>
          <a:noFill/>
        </p:spPr>
        <p:txBody>
          <a:bodyPr wrap="square" rtlCol="0" anchor="b">
            <a:spAutoFit/>
          </a:bodyPr>
          <a:lstStyle/>
          <a:p>
            <a:r>
              <a:rPr lang="en-US" sz="2500" b="1" dirty="0" smtClean="0">
                <a:solidFill>
                  <a:schemeClr val="accent6">
                    <a:lumMod val="50000"/>
                  </a:schemeClr>
                </a:solidFill>
                <a:effectLst>
                  <a:outerShdw blurRad="38100" dist="38100" dir="2700000" algn="tl">
                    <a:srgbClr val="000000">
                      <a:alpha val="43137"/>
                    </a:srgbClr>
                  </a:outerShdw>
                </a:effectLst>
              </a:rPr>
              <a:t>Of CIOs report tech skills shortages in their organization.</a:t>
            </a:r>
            <a:endParaRPr lang="en-US" sz="2500" b="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7603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1000"/>
                            </p:stCondLst>
                            <p:childTnLst>
                              <p:par>
                                <p:cTn id="8" presetID="27" presetClass="emph" presetSubtype="0" fill="remove" grpId="1" nodeType="afterEffect">
                                  <p:stCondLst>
                                    <p:cond delay="0"/>
                                  </p:stCondLst>
                                  <p:childTnLst>
                                    <p:animClr clrSpc="rgb" dir="cw">
                                      <p:cBhvr override="childStyle">
                                        <p:cTn id="9" dur="250" autoRev="1" fill="remove"/>
                                        <p:tgtEl>
                                          <p:spTgt spid="6"/>
                                        </p:tgtEl>
                                        <p:attrNameLst>
                                          <p:attrName>style.color</p:attrName>
                                        </p:attrNameLst>
                                      </p:cBhvr>
                                      <p:to>
                                        <a:schemeClr val="bg1"/>
                                      </p:to>
                                    </p:animClr>
                                    <p:animClr clrSpc="rgb" dir="cw">
                                      <p:cBhvr>
                                        <p:cTn id="10" dur="250" autoRev="1" fill="remove"/>
                                        <p:tgtEl>
                                          <p:spTgt spid="6"/>
                                        </p:tgtEl>
                                        <p:attrNameLst>
                                          <p:attrName>fillcolor</p:attrName>
                                        </p:attrNameLst>
                                      </p:cBhvr>
                                      <p:to>
                                        <a:schemeClr val="bg1"/>
                                      </p:to>
                                    </p:animClr>
                                    <p:set>
                                      <p:cBhvr>
                                        <p:cTn id="11" dur="250" autoRev="1" fill="remove"/>
                                        <p:tgtEl>
                                          <p:spTgt spid="6"/>
                                        </p:tgtEl>
                                        <p:attrNameLst>
                                          <p:attrName>fill.type</p:attrName>
                                        </p:attrNameLst>
                                      </p:cBhvr>
                                      <p:to>
                                        <p:strVal val="solid"/>
                                      </p:to>
                                    </p:set>
                                    <p:set>
                                      <p:cBhvr>
                                        <p:cTn id="12" dur="250" autoRev="1" fill="remove"/>
                                        <p:tgtEl>
                                          <p:spTgt spid="6"/>
                                        </p:tgtEl>
                                        <p:attrNameLst>
                                          <p:attrName>fill.on</p:attrName>
                                        </p:attrNameLst>
                                      </p:cBhvr>
                                      <p:to>
                                        <p:strVal val="true"/>
                                      </p:to>
                                    </p:set>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1" presetClass="entr" presetSubtype="0" fill="hold" grpId="0" nodeType="afterEffect">
                                  <p:stCondLst>
                                    <p:cond delay="150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3500"/>
                            </p:stCondLst>
                            <p:childTnLst>
                              <p:par>
                                <p:cTn id="22" presetID="27" presetClass="emph" presetSubtype="0" fill="remove" grpId="1" nodeType="afterEffect">
                                  <p:stCondLst>
                                    <p:cond delay="0"/>
                                  </p:stCondLst>
                                  <p:childTnLst>
                                    <p:animClr clrSpc="rgb" dir="cw">
                                      <p:cBhvr override="childStyle">
                                        <p:cTn id="23" dur="250" autoRev="1" fill="remove"/>
                                        <p:tgtEl>
                                          <p:spTgt spid="10"/>
                                        </p:tgtEl>
                                        <p:attrNameLst>
                                          <p:attrName>style.color</p:attrName>
                                        </p:attrNameLst>
                                      </p:cBhvr>
                                      <p:to>
                                        <a:schemeClr val="bg1"/>
                                      </p:to>
                                    </p:animClr>
                                    <p:animClr clrSpc="rgb" dir="cw">
                                      <p:cBhvr>
                                        <p:cTn id="24" dur="250" autoRev="1" fill="remove"/>
                                        <p:tgtEl>
                                          <p:spTgt spid="10"/>
                                        </p:tgtEl>
                                        <p:attrNameLst>
                                          <p:attrName>fillcolor</p:attrName>
                                        </p:attrNameLst>
                                      </p:cBhvr>
                                      <p:to>
                                        <a:schemeClr val="bg1"/>
                                      </p:to>
                                    </p:animClr>
                                    <p:set>
                                      <p:cBhvr>
                                        <p:cTn id="25" dur="250" autoRev="1" fill="remove"/>
                                        <p:tgtEl>
                                          <p:spTgt spid="10"/>
                                        </p:tgtEl>
                                        <p:attrNameLst>
                                          <p:attrName>fill.type</p:attrName>
                                        </p:attrNameLst>
                                      </p:cBhvr>
                                      <p:to>
                                        <p:strVal val="solid"/>
                                      </p:to>
                                    </p:set>
                                    <p:set>
                                      <p:cBhvr>
                                        <p:cTn id="26" dur="250" autoRev="1" fill="remove"/>
                                        <p:tgtEl>
                                          <p:spTgt spid="10"/>
                                        </p:tgtEl>
                                        <p:attrNameLst>
                                          <p:attrName>fill.on</p:attrName>
                                        </p:attrNameLst>
                                      </p:cBhvr>
                                      <p:to>
                                        <p:strVal val="true"/>
                                      </p:to>
                                    </p:set>
                                  </p:childTnLst>
                                </p:cTn>
                              </p:par>
                            </p:childTnLst>
                          </p:cTn>
                        </p:par>
                        <p:par>
                          <p:cTn id="27" fill="hold">
                            <p:stCondLst>
                              <p:cond delay="4000"/>
                            </p:stCondLst>
                            <p:childTnLst>
                              <p:par>
                                <p:cTn id="28" presetID="2" presetClass="entr" presetSubtype="2"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1+#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1" presetClass="entr" presetSubtype="0" fill="hold" grpId="0" nodeType="afterEffect">
                                  <p:stCondLst>
                                    <p:cond delay="1500"/>
                                  </p:stCondLst>
                                  <p:childTnLst>
                                    <p:set>
                                      <p:cBhvr>
                                        <p:cTn id="34" dur="1" fill="hold">
                                          <p:stCondLst>
                                            <p:cond delay="0"/>
                                          </p:stCondLst>
                                        </p:cTn>
                                        <p:tgtEl>
                                          <p:spTgt spid="12"/>
                                        </p:tgtEl>
                                        <p:attrNameLst>
                                          <p:attrName>style.visibility</p:attrName>
                                        </p:attrNameLst>
                                      </p:cBhvr>
                                      <p:to>
                                        <p:strVal val="visible"/>
                                      </p:to>
                                    </p:set>
                                  </p:childTnLst>
                                </p:cTn>
                              </p:par>
                            </p:childTnLst>
                          </p:cTn>
                        </p:par>
                        <p:par>
                          <p:cTn id="35" fill="hold">
                            <p:stCondLst>
                              <p:cond delay="6000"/>
                            </p:stCondLst>
                            <p:childTnLst>
                              <p:par>
                                <p:cTn id="36" presetID="27" presetClass="emph" presetSubtype="0" fill="remove" grpId="1" nodeType="afterEffect">
                                  <p:stCondLst>
                                    <p:cond delay="0"/>
                                  </p:stCondLst>
                                  <p:childTnLst>
                                    <p:animClr clrSpc="rgb" dir="cw">
                                      <p:cBhvr override="childStyle">
                                        <p:cTn id="37" dur="250" autoRev="1" fill="remove"/>
                                        <p:tgtEl>
                                          <p:spTgt spid="12"/>
                                        </p:tgtEl>
                                        <p:attrNameLst>
                                          <p:attrName>style.color</p:attrName>
                                        </p:attrNameLst>
                                      </p:cBhvr>
                                      <p:to>
                                        <a:schemeClr val="bg1"/>
                                      </p:to>
                                    </p:animClr>
                                    <p:animClr clrSpc="rgb" dir="cw">
                                      <p:cBhvr>
                                        <p:cTn id="38" dur="250" autoRev="1" fill="remove"/>
                                        <p:tgtEl>
                                          <p:spTgt spid="12"/>
                                        </p:tgtEl>
                                        <p:attrNameLst>
                                          <p:attrName>fillcolor</p:attrName>
                                        </p:attrNameLst>
                                      </p:cBhvr>
                                      <p:to>
                                        <a:schemeClr val="bg1"/>
                                      </p:to>
                                    </p:animClr>
                                    <p:set>
                                      <p:cBhvr>
                                        <p:cTn id="39" dur="250" autoRev="1" fill="remove"/>
                                        <p:tgtEl>
                                          <p:spTgt spid="12"/>
                                        </p:tgtEl>
                                        <p:attrNameLst>
                                          <p:attrName>fill.type</p:attrName>
                                        </p:attrNameLst>
                                      </p:cBhvr>
                                      <p:to>
                                        <p:strVal val="solid"/>
                                      </p:to>
                                    </p:set>
                                    <p:set>
                                      <p:cBhvr>
                                        <p:cTn id="40" dur="250" autoRev="1" fill="remove"/>
                                        <p:tgtEl>
                                          <p:spTgt spid="12"/>
                                        </p:tgtEl>
                                        <p:attrNameLst>
                                          <p:attrName>fill.on</p:attrName>
                                        </p:attrNameLst>
                                      </p:cBhvr>
                                      <p:to>
                                        <p:strVal val="true"/>
                                      </p:to>
                                    </p:set>
                                  </p:childTnLst>
                                </p:cTn>
                              </p:par>
                            </p:childTnLst>
                          </p:cTn>
                        </p:par>
                        <p:par>
                          <p:cTn id="41" fill="hold">
                            <p:stCondLst>
                              <p:cond delay="6500"/>
                            </p:stCondLst>
                            <p:childTnLst>
                              <p:par>
                                <p:cTn id="42" presetID="2" presetClass="entr" presetSubtype="2"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1+#ppt_w/2"/>
                                          </p:val>
                                        </p:tav>
                                        <p:tav tm="100000">
                                          <p:val>
                                            <p:strVal val="#ppt_x"/>
                                          </p:val>
                                        </p:tav>
                                      </p:tavLst>
                                    </p:anim>
                                    <p:anim calcmode="lin" valueType="num">
                                      <p:cBhvr additive="base">
                                        <p:cTn id="45"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10" grpId="0"/>
      <p:bldP spid="10" grpId="1"/>
      <p:bldP spid="11" grpId="0"/>
      <p:bldP spid="12" grpId="0"/>
      <p:bldP spid="12" grpId="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More sobering statistics</a:t>
            </a:r>
            <a:endParaRPr lang="en-US" sz="4500" dirty="0"/>
          </a:p>
        </p:txBody>
      </p:sp>
      <p:pic>
        <p:nvPicPr>
          <p:cNvPr id="5" name="Content Placeholder 4"/>
          <p:cNvPicPr>
            <a:picLocks noGrp="1" noChangeAspect="1"/>
          </p:cNvPicPr>
          <p:nvPr>
            <p:ph sz="half" idx="1"/>
          </p:nvPr>
        </p:nvPicPr>
        <p:blipFill>
          <a:blip r:embed="rId3"/>
          <a:stretch>
            <a:fillRect/>
          </a:stretch>
        </p:blipFill>
        <p:spPr>
          <a:xfrm>
            <a:off x="774977" y="2193925"/>
            <a:ext cx="5155645" cy="4024313"/>
          </a:xfrm>
          <a:prstGeom prst="rect">
            <a:avLst/>
          </a:prstGeom>
        </p:spPr>
      </p:pic>
      <p:pic>
        <p:nvPicPr>
          <p:cNvPr id="7" name="Content Placeholder 10"/>
          <p:cNvPicPr>
            <a:picLocks noGrp="1" noChangeAspect="1"/>
          </p:cNvPicPr>
          <p:nvPr>
            <p:ph sz="half" idx="2"/>
          </p:nvPr>
        </p:nvPicPr>
        <p:blipFill rotWithShape="1">
          <a:blip r:embed="rId4"/>
          <a:srcRect l="986" t="823"/>
          <a:stretch/>
        </p:blipFill>
        <p:spPr>
          <a:xfrm>
            <a:off x="5988205" y="2241394"/>
            <a:ext cx="5780644" cy="3976843"/>
          </a:xfrm>
          <a:prstGeom prst="rect">
            <a:avLst/>
          </a:prstGeom>
        </p:spPr>
      </p:pic>
    </p:spTree>
    <p:extLst>
      <p:ext uri="{BB962C8B-B14F-4D97-AF65-F5344CB8AC3E}">
        <p14:creationId xmlns:p14="http://schemas.microsoft.com/office/powerpoint/2010/main" val="3871001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335227" y="1987272"/>
            <a:ext cx="2693878" cy="154341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How do I prepare for a tech entry level job?</a:t>
            </a:r>
            <a:endParaRPr lang="en-US" sz="2000" dirty="0"/>
          </a:p>
        </p:txBody>
      </p:sp>
      <p:sp>
        <p:nvSpPr>
          <p:cNvPr id="4" name="Rounded Rectangular Callout 3"/>
          <p:cNvSpPr/>
          <p:nvPr/>
        </p:nvSpPr>
        <p:spPr>
          <a:xfrm>
            <a:off x="1214438" y="3421395"/>
            <a:ext cx="3019803" cy="172658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What tech jobs are out there that I would be a good fit for?</a:t>
            </a:r>
            <a:endParaRPr lang="en-US" sz="2000" dirty="0"/>
          </a:p>
        </p:txBody>
      </p:sp>
      <p:sp>
        <p:nvSpPr>
          <p:cNvPr id="6" name="Rounded Rectangular Callout 5"/>
          <p:cNvSpPr/>
          <p:nvPr/>
        </p:nvSpPr>
        <p:spPr>
          <a:xfrm>
            <a:off x="6593909" y="1895320"/>
            <a:ext cx="2393443" cy="119274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What companies are hiring in tech?</a:t>
            </a:r>
            <a:endParaRPr lang="en-US" sz="2000" dirty="0"/>
          </a:p>
        </p:txBody>
      </p:sp>
      <p:sp>
        <p:nvSpPr>
          <p:cNvPr id="8" name="Rounded Rectangular Callout 7"/>
          <p:cNvSpPr/>
          <p:nvPr/>
        </p:nvSpPr>
        <p:spPr>
          <a:xfrm>
            <a:off x="5619727" y="3001292"/>
            <a:ext cx="2043684" cy="17461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What skills am I missing for my dream tech role?</a:t>
            </a:r>
            <a:endParaRPr lang="en-US" sz="2000" dirty="0"/>
          </a:p>
        </p:txBody>
      </p:sp>
      <p:sp>
        <p:nvSpPr>
          <p:cNvPr id="9" name="Rounded Rectangular Callout 8"/>
          <p:cNvSpPr/>
          <p:nvPr/>
        </p:nvSpPr>
        <p:spPr>
          <a:xfrm>
            <a:off x="7517881" y="3857907"/>
            <a:ext cx="2105197" cy="238171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What are the most in demand tech jobs I should apply for?</a:t>
            </a:r>
            <a:endParaRPr lang="en-US" sz="2000" dirty="0"/>
          </a:p>
        </p:txBody>
      </p:sp>
      <p:sp>
        <p:nvSpPr>
          <p:cNvPr id="10" name="Rounded Rectangular Callout 9"/>
          <p:cNvSpPr/>
          <p:nvPr/>
        </p:nvSpPr>
        <p:spPr>
          <a:xfrm>
            <a:off x="4141887" y="4747489"/>
            <a:ext cx="2693878" cy="154341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What are companies looking for in tech jobs that I don’t have?</a:t>
            </a:r>
            <a:endParaRPr lang="en-US" sz="2000" dirty="0"/>
          </a:p>
        </p:txBody>
      </p:sp>
      <p:sp>
        <p:nvSpPr>
          <p:cNvPr id="11" name="Rounded Rectangular Callout 10"/>
          <p:cNvSpPr/>
          <p:nvPr/>
        </p:nvSpPr>
        <p:spPr>
          <a:xfrm>
            <a:off x="9183768" y="1860232"/>
            <a:ext cx="2576871" cy="160943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How do I connect with tech companies in Minnesota?</a:t>
            </a:r>
            <a:endParaRPr lang="en-US" sz="2000" dirty="0"/>
          </a:p>
        </p:txBody>
      </p:sp>
      <p:sp>
        <p:nvSpPr>
          <p:cNvPr id="7" name="Rounded Rectangular Callout 6"/>
          <p:cNvSpPr/>
          <p:nvPr/>
        </p:nvSpPr>
        <p:spPr>
          <a:xfrm>
            <a:off x="9477548" y="3596706"/>
            <a:ext cx="2458351" cy="19440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Do I need to know how to code to land a tech job?</a:t>
            </a:r>
            <a:endParaRPr lang="en-US" sz="2000" dirty="0"/>
          </a:p>
        </p:txBody>
      </p:sp>
      <p:sp>
        <p:nvSpPr>
          <p:cNvPr id="12" name="Rounded Rectangular Callout 11"/>
          <p:cNvSpPr/>
          <p:nvPr/>
        </p:nvSpPr>
        <p:spPr>
          <a:xfrm>
            <a:off x="3556811" y="1885950"/>
            <a:ext cx="2029256" cy="179708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What classes should I take to get job XYZ in tech?</a:t>
            </a:r>
            <a:endParaRPr lang="en-US" sz="2000" dirty="0"/>
          </a:p>
        </p:txBody>
      </p:sp>
      <p:sp>
        <p:nvSpPr>
          <p:cNvPr id="13" name="Rounded Rectangular Callout 12"/>
          <p:cNvSpPr/>
          <p:nvPr/>
        </p:nvSpPr>
        <p:spPr>
          <a:xfrm>
            <a:off x="548294" y="4805181"/>
            <a:ext cx="2637819" cy="148571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How do I get experience in the field the company is looking for?</a:t>
            </a:r>
            <a:endParaRPr lang="en-US" sz="2000" dirty="0"/>
          </a:p>
        </p:txBody>
      </p:sp>
      <p:sp>
        <p:nvSpPr>
          <p:cNvPr id="14" name="Title 13"/>
          <p:cNvSpPr>
            <a:spLocks noGrp="1"/>
          </p:cNvSpPr>
          <p:nvPr>
            <p:ph type="title"/>
          </p:nvPr>
        </p:nvSpPr>
        <p:spPr>
          <a:xfrm>
            <a:off x="1705233" y="764373"/>
            <a:ext cx="9800968" cy="1293028"/>
          </a:xfrm>
        </p:spPr>
        <p:txBody>
          <a:bodyPr>
            <a:noAutofit/>
          </a:bodyPr>
          <a:lstStyle/>
          <a:p>
            <a:r>
              <a:rPr lang="en-US" sz="45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What about our applicants?</a:t>
            </a:r>
            <a:endParaRPr lang="en-US" sz="4500" dirty="0"/>
          </a:p>
        </p:txBody>
      </p:sp>
    </p:spTree>
    <p:extLst>
      <p:ext uri="{BB962C8B-B14F-4D97-AF65-F5344CB8AC3E}">
        <p14:creationId xmlns:p14="http://schemas.microsoft.com/office/powerpoint/2010/main" val="75477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3000"/>
                            </p:stCondLst>
                            <p:childTnLst>
                              <p:par>
                                <p:cTn id="17" presetID="53" presetClass="entr" presetSubtype="16" fill="hold" grpId="0" nodeType="afterEffect">
                                  <p:stCondLst>
                                    <p:cond delay="75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4250"/>
                            </p:stCondLst>
                            <p:childTnLst>
                              <p:par>
                                <p:cTn id="23" presetID="53" presetClass="entr" presetSubtype="16" fill="hold" grpId="0" nodeType="afterEffect">
                                  <p:stCondLst>
                                    <p:cond delay="5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5250"/>
                            </p:stCondLst>
                            <p:childTnLst>
                              <p:par>
                                <p:cTn id="29" presetID="53" presetClass="entr" presetSubtype="16" fill="hold" grpId="0" nodeType="afterEffect">
                                  <p:stCondLst>
                                    <p:cond delay="25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6000"/>
                            </p:stCondLst>
                            <p:childTnLst>
                              <p:par>
                                <p:cTn id="35" presetID="53" presetClass="entr" presetSubtype="16" fill="hold" grpId="0" nodeType="afterEffect">
                                  <p:stCondLst>
                                    <p:cond delay="20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par>
                          <p:cTn id="40" fill="hold">
                            <p:stCondLst>
                              <p:cond delay="6700"/>
                            </p:stCondLst>
                            <p:childTnLst>
                              <p:par>
                                <p:cTn id="41" presetID="53" presetClass="entr" presetSubtype="16" fill="hold" grpId="0" nodeType="afterEffect">
                                  <p:stCondLst>
                                    <p:cond delay="10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par>
                          <p:cTn id="46" fill="hold">
                            <p:stCondLst>
                              <p:cond delay="7300"/>
                            </p:stCondLst>
                            <p:childTnLst>
                              <p:par>
                                <p:cTn id="47" presetID="53" presetClass="entr" presetSubtype="16" fill="hold" grpId="0" nodeType="afterEffect">
                                  <p:stCondLst>
                                    <p:cond delay="1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7900"/>
                            </p:stCondLst>
                            <p:childTnLst>
                              <p:par>
                                <p:cTn id="53" presetID="53" presetClass="entr" presetSubtype="16" fill="hold" grpId="0" nodeType="afterEffect">
                                  <p:stCondLst>
                                    <p:cond delay="1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8500"/>
                            </p:stCondLst>
                            <p:childTnLst>
                              <p:par>
                                <p:cTn id="59" presetID="53" presetClass="entr" presetSubtype="16" fill="hold" grpId="0" nodeType="afterEffect">
                                  <p:stCondLst>
                                    <p:cond delay="10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animBg="1"/>
      <p:bldP spid="10" grpId="0" animBg="1"/>
      <p:bldP spid="11" grpId="0" animBg="1"/>
      <p:bldP spid="7"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5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Why should we even care?</a:t>
            </a:r>
            <a:endParaRPr lang="en-US" sz="4500" dirty="0"/>
          </a:p>
        </p:txBody>
      </p:sp>
      <p:grpSp>
        <p:nvGrpSpPr>
          <p:cNvPr id="2" name="Group 1"/>
          <p:cNvGrpSpPr/>
          <p:nvPr/>
        </p:nvGrpSpPr>
        <p:grpSpPr>
          <a:xfrm>
            <a:off x="6765131" y="1908686"/>
            <a:ext cx="3591160" cy="4176470"/>
            <a:chOff x="6765131" y="1908686"/>
            <a:chExt cx="3591160" cy="4176470"/>
          </a:xfrm>
        </p:grpSpPr>
        <p:pic>
          <p:nvPicPr>
            <p:cNvPr id="8" name="Picture 7"/>
            <p:cNvPicPr>
              <a:picLocks noChangeAspect="1"/>
            </p:cNvPicPr>
            <p:nvPr/>
          </p:nvPicPr>
          <p:blipFill>
            <a:blip r:embed="rId3"/>
            <a:stretch>
              <a:fillRect/>
            </a:stretch>
          </p:blipFill>
          <p:spPr>
            <a:xfrm>
              <a:off x="6774656" y="1908686"/>
              <a:ext cx="3581635" cy="4004268"/>
            </a:xfrm>
            <a:prstGeom prst="rect">
              <a:avLst/>
            </a:prstGeom>
          </p:spPr>
        </p:pic>
        <p:sp>
          <p:nvSpPr>
            <p:cNvPr id="5" name="Rectangle 4"/>
            <p:cNvSpPr/>
            <p:nvPr/>
          </p:nvSpPr>
          <p:spPr>
            <a:xfrm>
              <a:off x="6765131" y="3390899"/>
              <a:ext cx="3590342" cy="400110"/>
            </a:xfrm>
            <a:prstGeom prst="rect">
              <a:avLst/>
            </a:prstGeom>
            <a:solidFill>
              <a:schemeClr val="accent5">
                <a:lumMod val="75000"/>
              </a:schemeClr>
            </a:solidFill>
            <a:ln>
              <a:solidFill>
                <a:schemeClr val="bg1">
                  <a:lumMod val="95000"/>
                </a:schemeClr>
              </a:solidFill>
            </a:ln>
          </p:spPr>
          <p:txBody>
            <a:bodyPr wrap="square" lIns="91440" tIns="45720" rIns="91440" bIns="45720">
              <a:spAutoFit/>
            </a:bodyPr>
            <a:lstStyle/>
            <a:p>
              <a:pPr algn="ctr"/>
              <a:r>
                <a:rPr lang="en-US" sz="2000" cap="none"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And I knew exactly what to do.</a:t>
              </a:r>
              <a:endParaRPr lang="en-US" sz="2000" cap="none"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p:txBody>
        </p:sp>
        <p:sp>
          <p:nvSpPr>
            <p:cNvPr id="9" name="Rectangle 8"/>
            <p:cNvSpPr/>
            <p:nvPr/>
          </p:nvSpPr>
          <p:spPr>
            <a:xfrm>
              <a:off x="6765949" y="5377270"/>
              <a:ext cx="3590342" cy="707886"/>
            </a:xfrm>
            <a:prstGeom prst="rect">
              <a:avLst/>
            </a:prstGeom>
            <a:solidFill>
              <a:schemeClr val="accent5">
                <a:lumMod val="75000"/>
              </a:schemeClr>
            </a:solidFill>
            <a:ln>
              <a:solidFill>
                <a:schemeClr val="bg1">
                  <a:lumMod val="95000"/>
                </a:schemeClr>
              </a:solidFill>
            </a:ln>
          </p:spPr>
          <p:txBody>
            <a:bodyPr wrap="square" lIns="91440" tIns="45720" rIns="91440" bIns="45720">
              <a:spAutoFit/>
            </a:bodyPr>
            <a:lstStyle/>
            <a:p>
              <a:pPr algn="ctr"/>
              <a:r>
                <a:rPr lang="en-US" sz="2000" cap="none"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But in a much more real sense,</a:t>
              </a:r>
            </a:p>
            <a:p>
              <a:pPr algn="ctr"/>
              <a:r>
                <a:rPr lang="en-US" sz="2000" cap="none"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I had no idea what to do.</a:t>
              </a:r>
              <a:endParaRPr lang="en-US" sz="2000" cap="none"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p:txBody>
        </p:sp>
      </p:grpSp>
      <p:sp>
        <p:nvSpPr>
          <p:cNvPr id="11" name="TextBox 10"/>
          <p:cNvSpPr txBox="1"/>
          <p:nvPr/>
        </p:nvSpPr>
        <p:spPr>
          <a:xfrm>
            <a:off x="1197166" y="3124928"/>
            <a:ext cx="2730235" cy="477054"/>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500" b="1">
                <a:effectLst>
                  <a:outerShdw blurRad="38100" dist="38100" dir="2700000" algn="tl">
                    <a:srgbClr val="000000">
                      <a:alpha val="43137"/>
                    </a:srgbClr>
                  </a:outerShdw>
                </a:effectLst>
              </a:defRPr>
            </a:lvl1pPr>
          </a:lstStyle>
          <a:p>
            <a:r>
              <a:rPr lang="en-US" dirty="0">
                <a:solidFill>
                  <a:schemeClr val="accent6">
                    <a:lumMod val="50000"/>
                  </a:schemeClr>
                </a:solidFill>
              </a:rPr>
              <a:t>Project delays</a:t>
            </a:r>
          </a:p>
        </p:txBody>
      </p:sp>
      <p:sp>
        <p:nvSpPr>
          <p:cNvPr id="12" name="TextBox 11"/>
          <p:cNvSpPr txBox="1"/>
          <p:nvPr/>
        </p:nvSpPr>
        <p:spPr>
          <a:xfrm>
            <a:off x="1197166" y="3672292"/>
            <a:ext cx="2966224" cy="477054"/>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500" b="1">
                <a:effectLst>
                  <a:outerShdw blurRad="38100" dist="38100" dir="2700000" algn="tl">
                    <a:srgbClr val="000000">
                      <a:alpha val="43137"/>
                    </a:srgbClr>
                  </a:outerShdw>
                </a:effectLst>
              </a:defRPr>
            </a:lvl1pPr>
          </a:lstStyle>
          <a:p>
            <a:r>
              <a:rPr lang="en-US" dirty="0">
                <a:solidFill>
                  <a:schemeClr val="accent6">
                    <a:lumMod val="50000"/>
                  </a:schemeClr>
                </a:solidFill>
              </a:rPr>
              <a:t>Loss of revenue</a:t>
            </a:r>
          </a:p>
        </p:txBody>
      </p:sp>
      <p:sp>
        <p:nvSpPr>
          <p:cNvPr id="13" name="TextBox 12"/>
          <p:cNvSpPr txBox="1"/>
          <p:nvPr/>
        </p:nvSpPr>
        <p:spPr>
          <a:xfrm>
            <a:off x="1197166" y="4219656"/>
            <a:ext cx="4701640" cy="477054"/>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500" b="1">
                <a:effectLst>
                  <a:outerShdw blurRad="38100" dist="38100" dir="2700000" algn="tl">
                    <a:srgbClr val="000000">
                      <a:alpha val="43137"/>
                    </a:srgbClr>
                  </a:outerShdw>
                </a:effectLst>
              </a:defRPr>
            </a:lvl1pPr>
          </a:lstStyle>
          <a:p>
            <a:r>
              <a:rPr lang="en-US" dirty="0">
                <a:solidFill>
                  <a:schemeClr val="accent6">
                    <a:lumMod val="50000"/>
                  </a:schemeClr>
                </a:solidFill>
              </a:rPr>
              <a:t>Unplanned training dollars</a:t>
            </a:r>
          </a:p>
        </p:txBody>
      </p:sp>
      <p:sp>
        <p:nvSpPr>
          <p:cNvPr id="14" name="TextBox 13"/>
          <p:cNvSpPr txBox="1"/>
          <p:nvPr/>
        </p:nvSpPr>
        <p:spPr>
          <a:xfrm>
            <a:off x="1197166" y="4767021"/>
            <a:ext cx="3500669" cy="477054"/>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500" b="1">
                <a:effectLst>
                  <a:outerShdw blurRad="38100" dist="38100" dir="2700000" algn="tl">
                    <a:srgbClr val="000000">
                      <a:alpha val="43137"/>
                    </a:srgbClr>
                  </a:outerShdw>
                </a:effectLst>
              </a:defRPr>
            </a:lvl1pPr>
          </a:lstStyle>
          <a:p>
            <a:r>
              <a:rPr lang="en-US" dirty="0">
                <a:solidFill>
                  <a:schemeClr val="accent6">
                    <a:lumMod val="50000"/>
                  </a:schemeClr>
                </a:solidFill>
              </a:rPr>
              <a:t>Employee turnover</a:t>
            </a:r>
          </a:p>
        </p:txBody>
      </p:sp>
      <p:sp>
        <p:nvSpPr>
          <p:cNvPr id="15" name="TextBox 14"/>
          <p:cNvSpPr txBox="1"/>
          <p:nvPr/>
        </p:nvSpPr>
        <p:spPr>
          <a:xfrm>
            <a:off x="1197166" y="2577564"/>
            <a:ext cx="3918759" cy="477054"/>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500" b="1">
                <a:effectLst>
                  <a:outerShdw blurRad="38100" dist="38100" dir="2700000" algn="tl">
                    <a:srgbClr val="000000">
                      <a:alpha val="43137"/>
                    </a:srgbClr>
                  </a:outerShdw>
                </a:effectLst>
              </a:defRPr>
            </a:lvl1pPr>
          </a:lstStyle>
          <a:p>
            <a:r>
              <a:rPr lang="en-US" dirty="0">
                <a:solidFill>
                  <a:schemeClr val="accent6">
                    <a:lumMod val="50000"/>
                  </a:schemeClr>
                </a:solidFill>
              </a:rPr>
              <a:t>Increased hiring costs</a:t>
            </a:r>
          </a:p>
        </p:txBody>
      </p:sp>
    </p:spTree>
    <p:extLst>
      <p:ext uri="{BB962C8B-B14F-4D97-AF65-F5344CB8AC3E}">
        <p14:creationId xmlns:p14="http://schemas.microsoft.com/office/powerpoint/2010/main" val="480872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10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10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grpId="0" nodeType="afterEffect">
                                  <p:stCondLst>
                                    <p:cond delay="10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4"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7500"/>
                            </p:stCondLst>
                            <p:childTnLst>
                              <p:par>
                                <p:cTn id="30" presetID="10" presetClass="entr" presetSubtype="0" fill="hold" nodeType="afterEffect">
                                  <p:stCondLst>
                                    <p:cond delay="100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665234676"/>
              </p:ext>
            </p:extLst>
          </p:nvPr>
        </p:nvGraphicFramePr>
        <p:xfrm>
          <a:off x="3422072" y="1854215"/>
          <a:ext cx="6294304" cy="4466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667872" y="2452718"/>
            <a:ext cx="4003589" cy="477054"/>
          </a:xfrm>
          <a:prstGeom prst="rect">
            <a:avLst/>
          </a:prstGeom>
          <a:noFill/>
        </p:spPr>
        <p:txBody>
          <a:bodyPr wrap="square" rtlCol="0">
            <a:spAutoFit/>
          </a:bodyPr>
          <a:lstStyle/>
          <a:p>
            <a:r>
              <a:rPr lang="en-US" sz="2500" b="1" dirty="0" smtClean="0">
                <a:solidFill>
                  <a:schemeClr val="accent2">
                    <a:lumMod val="50000"/>
                  </a:schemeClr>
                </a:solidFill>
                <a:effectLst>
                  <a:outerShdw blurRad="38100" dist="38100" dir="2700000" algn="tl">
                    <a:srgbClr val="000000">
                      <a:alpha val="43137"/>
                    </a:srgbClr>
                  </a:outerShdw>
                </a:effectLst>
              </a:rPr>
              <a:t>With Young Professionals</a:t>
            </a:r>
            <a:endParaRPr lang="en-US" sz="2500" b="1" dirty="0">
              <a:solidFill>
                <a:schemeClr val="accent2">
                  <a:lumMod val="50000"/>
                </a:schemeClr>
              </a:solidFill>
              <a:effectLst>
                <a:outerShdw blurRad="38100" dist="38100" dir="2700000" algn="tl">
                  <a:srgbClr val="000000">
                    <a:alpha val="43137"/>
                  </a:srgbClr>
                </a:outerShdw>
              </a:effectLst>
            </a:endParaRPr>
          </a:p>
        </p:txBody>
      </p:sp>
      <p:sp>
        <p:nvSpPr>
          <p:cNvPr id="6" name="TextBox 5"/>
          <p:cNvSpPr txBox="1"/>
          <p:nvPr/>
        </p:nvSpPr>
        <p:spPr>
          <a:xfrm>
            <a:off x="8201878" y="3842148"/>
            <a:ext cx="3329157" cy="477054"/>
          </a:xfrm>
          <a:prstGeom prst="rect">
            <a:avLst/>
          </a:prstGeom>
          <a:noFill/>
        </p:spPr>
        <p:txBody>
          <a:bodyPr wrap="square" rtlCol="0">
            <a:spAutoFit/>
          </a:bodyPr>
          <a:lstStyle/>
          <a:p>
            <a:r>
              <a:rPr lang="en-US" sz="2500" b="1" dirty="0" smtClean="0">
                <a:solidFill>
                  <a:schemeClr val="accent2">
                    <a:lumMod val="50000"/>
                  </a:schemeClr>
                </a:solidFill>
                <a:effectLst>
                  <a:outerShdw blurRad="38100" dist="38100" dir="2700000" algn="tl">
                    <a:srgbClr val="000000">
                      <a:alpha val="43137"/>
                    </a:srgbClr>
                  </a:outerShdw>
                </a:effectLst>
              </a:rPr>
              <a:t>The Up-and-Comers</a:t>
            </a:r>
            <a:endParaRPr lang="en-US" sz="2500" b="1" dirty="0">
              <a:solidFill>
                <a:schemeClr val="accent2">
                  <a:lumMod val="50000"/>
                </a:schemeClr>
              </a:solidFill>
              <a:effectLst>
                <a:outerShdw blurRad="38100" dist="38100" dir="2700000" algn="tl">
                  <a:srgbClr val="000000">
                    <a:alpha val="43137"/>
                  </a:srgbClr>
                </a:outerShdw>
              </a:effectLst>
            </a:endParaRPr>
          </a:p>
        </p:txBody>
      </p:sp>
      <p:sp>
        <p:nvSpPr>
          <p:cNvPr id="7" name="TextBox 6"/>
          <p:cNvSpPr txBox="1"/>
          <p:nvPr/>
        </p:nvSpPr>
        <p:spPr>
          <a:xfrm>
            <a:off x="9289980" y="5293172"/>
            <a:ext cx="2111188" cy="477054"/>
          </a:xfrm>
          <a:prstGeom prst="rect">
            <a:avLst/>
          </a:prstGeom>
          <a:noFill/>
        </p:spPr>
        <p:txBody>
          <a:bodyPr wrap="square" rtlCol="0">
            <a:spAutoFit/>
          </a:bodyPr>
          <a:lstStyle/>
          <a:p>
            <a:r>
              <a:rPr lang="en-US" sz="2500" b="1" dirty="0" smtClean="0">
                <a:solidFill>
                  <a:schemeClr val="accent2">
                    <a:lumMod val="50000"/>
                  </a:schemeClr>
                </a:solidFill>
                <a:effectLst>
                  <a:outerShdw blurRad="38100" dist="38100" dir="2700000" algn="tl">
                    <a:srgbClr val="000000">
                      <a:alpha val="43137"/>
                    </a:srgbClr>
                  </a:outerShdw>
                </a:effectLst>
              </a:rPr>
              <a:t>The Children</a:t>
            </a:r>
          </a:p>
        </p:txBody>
      </p:sp>
      <p:sp>
        <p:nvSpPr>
          <p:cNvPr id="8" name="Rectangle 7"/>
          <p:cNvSpPr/>
          <p:nvPr/>
        </p:nvSpPr>
        <p:spPr>
          <a:xfrm>
            <a:off x="1433707" y="3332918"/>
            <a:ext cx="10271029" cy="1495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2895600" y="762000"/>
            <a:ext cx="8610599" cy="1295400"/>
          </a:xfrm>
          <a:prstGeom prst="rect">
            <a:avLst/>
          </a:prstGeom>
        </p:spPr>
        <p:txBody>
          <a:bodyPr anchor="ct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sz="45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Time to build that pyramid</a:t>
            </a:r>
            <a:endParaRPr lang="en-US" sz="4500" dirty="0"/>
          </a:p>
        </p:txBody>
      </p:sp>
      <p:pic>
        <p:nvPicPr>
          <p:cNvPr id="10" name="Picture Placeholder 22"/>
          <p:cNvPicPr>
            <a:picLocks noChangeAspect="1"/>
          </p:cNvPicPr>
          <p:nvPr/>
        </p:nvPicPr>
        <p:blipFill>
          <a:blip r:embed="rId8" cstate="print">
            <a:extLst>
              <a:ext uri="{28A0092B-C50C-407E-A947-70E740481C1C}">
                <a14:useLocalDpi xmlns:a14="http://schemas.microsoft.com/office/drawing/2010/main" val="0"/>
              </a:ext>
            </a:extLst>
          </a:blip>
          <a:srcRect t="10309" b="10309"/>
          <a:stretch>
            <a:fillRect/>
          </a:stretch>
        </p:blipFill>
        <p:spPr>
          <a:xfrm>
            <a:off x="3015670" y="2057400"/>
            <a:ext cx="2507802" cy="11084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Placeholder 21"/>
          <p:cNvPicPr>
            <a:picLocks noChangeAspect="1"/>
          </p:cNvPicPr>
          <p:nvPr/>
        </p:nvPicPr>
        <p:blipFill rotWithShape="1">
          <a:blip r:embed="rId9" cstate="print">
            <a:extLst>
              <a:ext uri="{28A0092B-C50C-407E-A947-70E740481C1C}">
                <a14:useLocalDpi xmlns:a14="http://schemas.microsoft.com/office/drawing/2010/main" val="0"/>
              </a:ext>
            </a:extLst>
          </a:blip>
          <a:srcRect l="-16105" t="-13403" r="-18394" b="-14420"/>
          <a:stretch/>
        </p:blipFill>
        <p:spPr>
          <a:xfrm>
            <a:off x="1890886" y="3279165"/>
            <a:ext cx="2535900" cy="1603020"/>
          </a:xfrm>
          <a:prstGeom prst="roundRect">
            <a:avLst>
              <a:gd name="adj" fmla="val 3633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Placeholder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0342" y="5008968"/>
            <a:ext cx="2331649" cy="13115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p:cNvSpPr/>
          <p:nvPr/>
        </p:nvSpPr>
        <p:spPr>
          <a:xfrm>
            <a:off x="5742715" y="5170061"/>
            <a:ext cx="1653017" cy="646331"/>
          </a:xfrm>
          <a:prstGeom prst="rect">
            <a:avLst/>
          </a:prstGeom>
          <a:noFill/>
        </p:spPr>
        <p:txBody>
          <a:bodyPr wrap="none" lIns="91440" tIns="45720" rIns="91440" bIns="45720">
            <a:spAutoFit/>
          </a:bodyPr>
          <a:lstStyle/>
          <a:p>
            <a:pPr lvl="0"/>
            <a:r>
              <a:rPr lang="en-US" sz="3600" b="1" dirty="0">
                <a:ln w="12700">
                  <a:solidFill>
                    <a:schemeClr val="tx2">
                      <a:lumMod val="75000"/>
                    </a:schemeClr>
                  </a:solidFill>
                  <a:prstDash val="solid"/>
                </a:ln>
                <a:solidFill>
                  <a:schemeClr val="accent2">
                    <a:lumMod val="20000"/>
                    <a:lumOff val="80000"/>
                  </a:schemeClr>
                </a:solidFill>
                <a:effectLst>
                  <a:outerShdw dist="38100" dir="2640000" algn="bl" rotWithShape="0">
                    <a:schemeClr val="tx2">
                      <a:lumMod val="75000"/>
                    </a:schemeClr>
                  </a:outerShdw>
                </a:effectLst>
              </a:rPr>
              <a:t>Inspire</a:t>
            </a:r>
          </a:p>
        </p:txBody>
      </p:sp>
      <p:sp>
        <p:nvSpPr>
          <p:cNvPr id="13" name="Rectangle 12"/>
          <p:cNvSpPr/>
          <p:nvPr/>
        </p:nvSpPr>
        <p:spPr>
          <a:xfrm>
            <a:off x="5535927" y="3672871"/>
            <a:ext cx="2066591" cy="646331"/>
          </a:xfrm>
          <a:prstGeom prst="rect">
            <a:avLst/>
          </a:prstGeom>
          <a:noFill/>
        </p:spPr>
        <p:txBody>
          <a:bodyPr wrap="none" lIns="91440" tIns="45720" rIns="91440" bIns="45720">
            <a:spAutoFit/>
          </a:bodyPr>
          <a:lstStyle/>
          <a:p>
            <a:pPr lvl="0"/>
            <a:r>
              <a:rPr lang="en-US" sz="3600" b="1" dirty="0">
                <a:ln w="12700">
                  <a:solidFill>
                    <a:schemeClr val="tx2">
                      <a:lumMod val="75000"/>
                    </a:schemeClr>
                  </a:solidFill>
                  <a:prstDash val="solid"/>
                </a:ln>
                <a:solidFill>
                  <a:schemeClr val="accent2">
                    <a:lumMod val="20000"/>
                    <a:lumOff val="80000"/>
                  </a:schemeClr>
                </a:solidFill>
                <a:effectLst>
                  <a:outerShdw dist="38100" dir="2640000" algn="bl" rotWithShape="0">
                    <a:schemeClr val="tx2">
                      <a:lumMod val="75000"/>
                    </a:schemeClr>
                  </a:outerShdw>
                </a:effectLst>
              </a:rPr>
              <a:t>Develop</a:t>
            </a:r>
          </a:p>
        </p:txBody>
      </p:sp>
      <p:sp>
        <p:nvSpPr>
          <p:cNvPr id="14" name="Rectangle 13"/>
          <p:cNvSpPr/>
          <p:nvPr/>
        </p:nvSpPr>
        <p:spPr>
          <a:xfrm>
            <a:off x="5508258" y="2329304"/>
            <a:ext cx="2122697" cy="646331"/>
          </a:xfrm>
          <a:prstGeom prst="rect">
            <a:avLst/>
          </a:prstGeom>
          <a:noFill/>
        </p:spPr>
        <p:txBody>
          <a:bodyPr wrap="none" lIns="91440" tIns="45720" rIns="91440" bIns="45720">
            <a:spAutoFit/>
          </a:bodyPr>
          <a:lstStyle/>
          <a:p>
            <a:pPr lvl="0"/>
            <a:r>
              <a:rPr lang="en-US" sz="3600" b="1" dirty="0">
                <a:ln w="12700">
                  <a:solidFill>
                    <a:schemeClr val="tx2">
                      <a:lumMod val="75000"/>
                    </a:schemeClr>
                  </a:solidFill>
                  <a:prstDash val="solid"/>
                </a:ln>
                <a:solidFill>
                  <a:schemeClr val="accent2">
                    <a:lumMod val="20000"/>
                    <a:lumOff val="80000"/>
                  </a:schemeClr>
                </a:solidFill>
                <a:effectLst>
                  <a:outerShdw dist="38100" dir="2640000" algn="bl" rotWithShape="0">
                    <a:schemeClr val="tx2">
                      <a:lumMod val="75000"/>
                    </a:schemeClr>
                  </a:outerShdw>
                </a:effectLst>
              </a:rPr>
              <a:t>Connect</a:t>
            </a:r>
            <a:endParaRPr lang="en-US" sz="3600" dirty="0">
              <a:solidFill>
                <a:schemeClr val="accent2">
                  <a:lumMod val="20000"/>
                  <a:lumOff val="80000"/>
                </a:schemeClr>
              </a:solidFill>
            </a:endParaRPr>
          </a:p>
        </p:txBody>
      </p:sp>
    </p:spTree>
    <p:extLst>
      <p:ext uri="{BB962C8B-B14F-4D97-AF65-F5344CB8AC3E}">
        <p14:creationId xmlns:p14="http://schemas.microsoft.com/office/powerpoint/2010/main" val="23291984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ircle(in)">
                                      <p:cBhvr>
                                        <p:cTn id="4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p:bldP spid="6" grpId="0"/>
      <p:bldP spid="7" grpId="0"/>
      <p:bldP spid="8" grpId="0" animBg="1"/>
      <p:bldP spid="2" grpId="0"/>
      <p:bldP spid="13" grpId="0"/>
      <p:bldP spid="14"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4794</TotalTime>
  <Words>1386</Words>
  <Application>Microsoft Office PowerPoint</Application>
  <PresentationFormat>Widescreen</PresentationFormat>
  <Paragraphs>170</Paragraphs>
  <Slides>12</Slides>
  <Notes>11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Vapor Trail</vt:lpstr>
      <vt:lpstr>PowerPoint Presentation</vt:lpstr>
      <vt:lpstr>PowerPoint Presentation</vt:lpstr>
      <vt:lpstr>Let’s Build a Pyramid</vt:lpstr>
      <vt:lpstr>TEAM</vt:lpstr>
      <vt:lpstr>So back to our problem</vt:lpstr>
      <vt:lpstr>More sobering statistics</vt:lpstr>
      <vt:lpstr>What about our applicants?</vt:lpstr>
      <vt:lpstr>Why should we even care?</vt:lpstr>
      <vt:lpstr>PowerPoint Presentation</vt:lpstr>
      <vt:lpstr>PowerPoint Presentation</vt:lpstr>
      <vt:lpstr>Our Proposal</vt:lpstr>
      <vt:lpstr>Questions</vt:lpstr>
    </vt:vector>
  </TitlesOfParts>
  <Company>Seagate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Foot in the Door – The Secret to Hiring Entry Level Tech Talent</dc:title>
  <dc:creator>KAREN OLSON</dc:creator>
  <cp:lastModifiedBy>Kapustin, Marina A</cp:lastModifiedBy>
  <cp:revision>144</cp:revision>
  <dcterms:created xsi:type="dcterms:W3CDTF">2019-09-05T11:03:27Z</dcterms:created>
  <dcterms:modified xsi:type="dcterms:W3CDTF">2019-10-04T21:01:46Z</dcterms:modified>
</cp:coreProperties>
</file>